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24"/>
  </p:notesMasterIdLst>
  <p:sldIdLst>
    <p:sldId id="258" r:id="rId2"/>
    <p:sldId id="264" r:id="rId3"/>
    <p:sldId id="257" r:id="rId4"/>
    <p:sldId id="265" r:id="rId5"/>
    <p:sldId id="338" r:id="rId6"/>
    <p:sldId id="267" r:id="rId7"/>
    <p:sldId id="339" r:id="rId8"/>
    <p:sldId id="340" r:id="rId9"/>
    <p:sldId id="341" r:id="rId10"/>
    <p:sldId id="342" r:id="rId11"/>
    <p:sldId id="344" r:id="rId12"/>
    <p:sldId id="300" r:id="rId13"/>
    <p:sldId id="324" r:id="rId14"/>
    <p:sldId id="325" r:id="rId15"/>
    <p:sldId id="345" r:id="rId16"/>
    <p:sldId id="326" r:id="rId17"/>
    <p:sldId id="346" r:id="rId18"/>
    <p:sldId id="347" r:id="rId19"/>
    <p:sldId id="348" r:id="rId20"/>
    <p:sldId id="349" r:id="rId21"/>
    <p:sldId id="350" r:id="rId22"/>
    <p:sldId id="351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2294" autoAdjust="0"/>
  </p:normalViewPr>
  <p:slideViewPr>
    <p:cSldViewPr>
      <p:cViewPr varScale="1">
        <p:scale>
          <a:sx n="84" d="100"/>
          <a:sy n="84" d="100"/>
        </p:scale>
        <p:origin x="-156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24C91-5617-43E8-B1D9-1122EF62D321}" type="datetimeFigureOut">
              <a:rPr lang="fr-FR" smtClean="0"/>
              <a:pPr/>
              <a:t>01/10/2024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7E46D-DE6C-46DB-BA51-C707538B394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transcodeurs sont des circuits qui transforment une information présente à leurs entrées sous forme donnée (code1) en la même information présente à leur sortie sous une forme différente (code2). Trois types de transcodeurs peuvent être rencontrés :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codeurs : Ces circuits possèdent 2</a:t>
            </a:r>
            <a:r>
              <a:rPr lang="fr-FR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entrées et n sorties.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décodeurs : Ces circuits possèdent n entrées et 2</a:t>
            </a:r>
            <a:r>
              <a:rPr lang="fr-FR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sorties.</a:t>
            </a:r>
          </a:p>
          <a:p>
            <a:pPr lvl="0"/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convertisseurs de code ou encore transcodeurs : Ces circuits possèdent p entrées et k sorties.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Remarque : En outre des entrées-sorties conventionnelles, ces circuits peuvent posséder des entrées et/ou des sorties additionnelle qui s’appelle : entrées ou sorties de validation.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7E46D-DE6C-46DB-BA51-C707538B3947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2EE5-9FBF-4FA2-A8FD-A277E1CFBAF4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E370-341D-4C15-BF63-C96814F97050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374ED-907D-4CA4-9715-5A364A4A1A60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D1A-9200-4CEF-A70F-FA71BBA0A60F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A8F2C-4BEF-4DA4-AB3B-5F34A823FECE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EDC80-7990-4274-BDF8-238644ECA561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985EC-3C35-4E2D-9DDD-326EC10CE9E6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5427-7732-4B54-B889-91A238B1FEA9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E2552-EECD-46DF-B758-A7C27321D6E4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BFD04-9E87-4A2D-AE37-4967451DD0BC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E636-0449-4814-87B9-338FFF7A3D20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CCD3B1-8B3B-4A28-BBCC-C8234FE4E424}" type="datetime1">
              <a:rPr lang="fr-FR" smtClean="0"/>
              <a:pPr/>
              <a:t>01/10/2024</a:t>
            </a:fld>
            <a:endParaRPr lang="fr-BE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7851648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Systèmes Logiques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/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tx1"/>
                </a:solidFill>
                <a:effectLst/>
              </a:rPr>
              <a:t>Elaboré par : M. </a:t>
            </a:r>
            <a:r>
              <a:rPr lang="fr-FR" sz="4000" dirty="0" err="1" smtClean="0">
                <a:solidFill>
                  <a:schemeClr val="tx1"/>
                </a:solidFill>
                <a:effectLst/>
              </a:rPr>
              <a:t>Ramzi</a:t>
            </a:r>
            <a:r>
              <a:rPr lang="fr-FR" sz="4000" dirty="0" smtClean="0">
                <a:solidFill>
                  <a:schemeClr val="tx1"/>
                </a:solidFill>
                <a:effectLst/>
              </a:rPr>
              <a:t> ZOUAOUI</a:t>
            </a:r>
            <a:br>
              <a:rPr lang="fr-FR" sz="4000" dirty="0" smtClean="0">
                <a:solidFill>
                  <a:schemeClr val="tx1"/>
                </a:solidFill>
                <a:effectLst/>
              </a:rPr>
            </a:br>
            <a:r>
              <a:rPr lang="fr-FR" dirty="0" smtClean="0">
                <a:solidFill>
                  <a:schemeClr val="tx1"/>
                </a:solidFill>
                <a:effectLst/>
              </a:rPr>
              <a:t>	</a:t>
            </a:r>
            <a:br>
              <a:rPr lang="fr-FR" dirty="0" smtClean="0">
                <a:solidFill>
                  <a:schemeClr val="tx1"/>
                </a:solidFill>
                <a:effectLst/>
              </a:rPr>
            </a:br>
            <a:r>
              <a:rPr lang="fr-FR" sz="3600" i="1" dirty="0" smtClean="0">
                <a:solidFill>
                  <a:schemeClr val="tx1"/>
                </a:solidFill>
                <a:effectLst/>
              </a:rPr>
              <a:t>Licence en Informatique</a:t>
            </a:r>
            <a:r>
              <a:rPr lang="fr-FR" sz="3600" dirty="0" smtClean="0">
                <a:solidFill>
                  <a:schemeClr val="tx1"/>
                </a:solidFill>
                <a:effectLst/>
              </a:rPr>
              <a:t/>
            </a:r>
            <a:br>
              <a:rPr lang="fr-FR" sz="3600" dirty="0" smtClean="0">
                <a:solidFill>
                  <a:schemeClr val="tx1"/>
                </a:solidFill>
                <a:effectLst/>
              </a:rPr>
            </a:br>
            <a:r>
              <a:rPr lang="fr-FR" sz="3600" i="1" dirty="0" smtClean="0">
                <a:solidFill>
                  <a:schemeClr val="tx1"/>
                </a:solidFill>
                <a:effectLst/>
              </a:rPr>
              <a:t>Niveau 1</a:t>
            </a:r>
            <a:r>
              <a:rPr lang="fr-FR" dirty="0" smtClean="0">
                <a:solidFill>
                  <a:schemeClr val="tx1"/>
                </a:solidFill>
                <a:effectLst/>
              </a:rPr>
              <a:t/>
            </a:r>
            <a:br>
              <a:rPr lang="fr-FR" dirty="0" smtClean="0">
                <a:solidFill>
                  <a:schemeClr val="tx1"/>
                </a:solidFill>
                <a:effectLst/>
              </a:rPr>
            </a:br>
            <a:r>
              <a:rPr lang="fr-FR" sz="3100" dirty="0" smtClean="0">
                <a:solidFill>
                  <a:schemeClr val="tx1"/>
                </a:solidFill>
                <a:effectLst/>
              </a:rPr>
              <a:t>Faculté des Sciences de Tunis</a:t>
            </a:r>
            <a:br>
              <a:rPr lang="fr-FR" sz="3100" dirty="0" smtClean="0">
                <a:solidFill>
                  <a:schemeClr val="tx1"/>
                </a:solidFill>
                <a:effectLst/>
              </a:rPr>
            </a:br>
            <a:r>
              <a:rPr lang="fr-FR" sz="3100" smtClean="0">
                <a:solidFill>
                  <a:schemeClr val="tx1"/>
                </a:solidFill>
                <a:effectLst/>
              </a:rPr>
              <a:t>AU </a:t>
            </a:r>
            <a:r>
              <a:rPr lang="fr-FR" sz="3100" smtClean="0">
                <a:solidFill>
                  <a:schemeClr val="tx1"/>
                </a:solidFill>
                <a:effectLst/>
              </a:rPr>
              <a:t>2024-2025</a:t>
            </a:r>
            <a:endParaRPr lang="fr-FR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7544" y="764704"/>
            <a:ext cx="8208912" cy="3816424"/>
          </a:xfrm>
        </p:spPr>
        <p:txBody>
          <a:bodyPr>
            <a:normAutofit/>
          </a:bodyPr>
          <a:lstStyle/>
          <a:p>
            <a:pPr algn="ctr"/>
            <a:r>
              <a:rPr lang="fr-FR" sz="7200" smtClean="0">
                <a:solidFill>
                  <a:schemeClr val="tx1"/>
                </a:solidFill>
              </a:rPr>
              <a:t>Chapitre 5</a:t>
            </a:r>
            <a:r>
              <a:rPr lang="fr-FR" sz="72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chemeClr val="tx1"/>
                </a:solidFill>
              </a:rPr>
              <a:t>: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>Etude des circuits séquentiels : Les compteurs</a:t>
            </a:r>
            <a:endParaRPr lang="fr-FR" sz="5400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555776" y="332656"/>
            <a:ext cx="4260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/>
              <a:t>Plan du Chapitre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096" y="1484784"/>
            <a:ext cx="9108904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1- Définitions</a:t>
            </a:r>
            <a:b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 </a:t>
            </a:r>
            <a:r>
              <a:rPr lang="fr-FR" sz="28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(compteurs à propagation)</a:t>
            </a:r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2-1- Principe d’un compteur modulo 8</a:t>
            </a:r>
          </a:p>
          <a:p>
            <a:pPr marL="0" lvl="1"/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2-2- Principe d’un décompteur modulo 8</a:t>
            </a:r>
          </a:p>
          <a:p>
            <a:pPr marL="0" lvl="1"/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2-3-  Conclusion</a:t>
            </a:r>
          </a:p>
          <a:p>
            <a:pPr marL="0" lvl="1"/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2-4- Principe d’un décompteur modulo X</a:t>
            </a:r>
          </a:p>
          <a:p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Compteurs Synchrones </a:t>
            </a:r>
          </a:p>
          <a:p>
            <a:pPr marL="0" lvl="1"/>
            <a:r>
              <a:rPr lang="fr-FR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475656" y="332656"/>
            <a:ext cx="3437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1- Définitions :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1340768"/>
            <a:ext cx="1813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67544" y="1916832"/>
            <a:ext cx="84249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500" dirty="0" smtClean="0"/>
              <a:t>Un compteur est un système logique composé par une série de </a:t>
            </a:r>
            <a:r>
              <a:rPr lang="fr-FR" sz="2500" b="1" dirty="0" smtClean="0">
                <a:solidFill>
                  <a:srgbClr val="FF0000"/>
                </a:solidFill>
              </a:rPr>
              <a:t>n</a:t>
            </a:r>
            <a:r>
              <a:rPr lang="fr-FR" sz="2500" dirty="0" smtClean="0"/>
              <a:t> bascules placées en cascade.</a:t>
            </a:r>
            <a:endParaRPr lang="fr-FR" sz="2500" dirty="0"/>
          </a:p>
        </p:txBody>
      </p:sp>
      <p:sp>
        <p:nvSpPr>
          <p:cNvPr id="149505" name="Rectangle 1"/>
          <p:cNvSpPr>
            <a:spLocks noChangeArrowheads="1"/>
          </p:cNvSpPr>
          <p:nvPr/>
        </p:nvSpPr>
        <p:spPr bwMode="auto">
          <a:xfrm>
            <a:off x="251520" y="2924944"/>
            <a:ext cx="842493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Il est utilisé pour définir une suite séquentielle de </a:t>
            </a:r>
            <a:r>
              <a:rPr kumimoji="0" lang="fr-FR" sz="2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25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états.</a:t>
            </a:r>
            <a:endParaRPr kumimoji="0" lang="fr-FR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51520" y="3639072"/>
            <a:ext cx="84249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4800" b="1" dirty="0" smtClean="0">
                <a:solidFill>
                  <a:srgbClr val="FF0000"/>
                </a:solidFill>
              </a:rPr>
              <a:t>n</a:t>
            </a:r>
            <a:r>
              <a:rPr lang="fr-FR" sz="4800" dirty="0" smtClean="0"/>
              <a:t> bascules   </a:t>
            </a:r>
            <a:r>
              <a:rPr lang="fr-FR" sz="4800" dirty="0" smtClean="0">
                <a:sym typeface="Wingdings" pitchFamily="2" charset="2"/>
              </a:rPr>
              <a:t>   </a:t>
            </a:r>
            <a:r>
              <a:rPr kumimoji="0" lang="fr-FR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48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états.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9552" y="4798893"/>
            <a:ext cx="78488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500" dirty="0" smtClean="0">
                <a:ea typeface="Times New Roman" pitchFamily="18" charset="0"/>
                <a:cs typeface="Arial" pitchFamily="34" charset="0"/>
              </a:rPr>
              <a:t>Le changement de fonctionnement d’un compteur est cadencé par une horloge.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1340768"/>
            <a:ext cx="1813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b="1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67544" y="1916832"/>
            <a:ext cx="86764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800" b="1" i="1" dirty="0" smtClean="0"/>
              <a:t>Compteur Asynchrone :</a:t>
            </a:r>
            <a:r>
              <a:rPr lang="fr-FR" sz="2800" dirty="0" smtClean="0"/>
              <a:t> l’ordre de changement des états des bascules se fait par </a:t>
            </a:r>
            <a:r>
              <a:rPr lang="fr-FR" sz="2800" b="1" u="sng" dirty="0" smtClean="0"/>
              <a:t>une propagation en cascade.</a:t>
            </a: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51520" y="620688"/>
            <a:ext cx="84249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80975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4800" b="1" dirty="0" smtClean="0"/>
              <a:t>2 types de compteurs</a:t>
            </a:r>
            <a:endParaRPr kumimoji="0" lang="fr-FR" sz="4800" b="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3718773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800" b="1" i="1" dirty="0" smtClean="0"/>
              <a:t>Compteur Synchrone :</a:t>
            </a:r>
            <a:r>
              <a:rPr lang="fr-FR" sz="2800" dirty="0" smtClean="0"/>
              <a:t> l’ordre de changement des états des bascules se fait par </a:t>
            </a:r>
            <a:r>
              <a:rPr lang="fr-FR" sz="2800" b="1" u="sng" dirty="0" smtClean="0"/>
              <a:t>un signal d’horloge </a:t>
            </a:r>
            <a:r>
              <a:rPr lang="fr-FR" sz="2800" dirty="0" smtClean="0"/>
              <a:t>qui synchronise simultanément toutes les bascules.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9342" y="0"/>
            <a:ext cx="6230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</a:t>
            </a:r>
            <a:r>
              <a:rPr lang="fr-FR" sz="4000" b="1" dirty="0" smtClean="0"/>
              <a:t> 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633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2-1- Principe d’un compteur modulo 8</a:t>
            </a:r>
            <a:r>
              <a:rPr lang="fr-FR" sz="2800" b="1" u="sng" dirty="0" smtClean="0"/>
              <a:t>  :</a:t>
            </a:r>
            <a:endParaRPr lang="fr-FR" sz="2800" u="sng" dirty="0">
              <a:latin typeface="Garamond" pitchFamily="18" charset="0"/>
            </a:endParaRP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48481" name="Group 1"/>
          <p:cNvGrpSpPr>
            <a:grpSpLocks/>
          </p:cNvGrpSpPr>
          <p:nvPr/>
        </p:nvGrpSpPr>
        <p:grpSpPr bwMode="auto">
          <a:xfrm>
            <a:off x="1547664" y="2492896"/>
            <a:ext cx="6048672" cy="3384376"/>
            <a:chOff x="3397" y="8678"/>
            <a:chExt cx="4680" cy="1833"/>
          </a:xfrm>
        </p:grpSpPr>
        <p:grpSp>
          <p:nvGrpSpPr>
            <p:cNvPr id="148482" name="Group 2"/>
            <p:cNvGrpSpPr>
              <a:grpSpLocks/>
            </p:cNvGrpSpPr>
            <p:nvPr/>
          </p:nvGrpSpPr>
          <p:grpSpPr bwMode="auto">
            <a:xfrm>
              <a:off x="5377" y="8678"/>
              <a:ext cx="874" cy="393"/>
              <a:chOff x="5377" y="9304"/>
              <a:chExt cx="874" cy="393"/>
            </a:xfrm>
          </p:grpSpPr>
          <p:sp>
            <p:nvSpPr>
              <p:cNvPr id="148483" name="Oval 3"/>
              <p:cNvSpPr>
                <a:spLocks noChangeArrowheads="1"/>
              </p:cNvSpPr>
              <p:nvPr/>
            </p:nvSpPr>
            <p:spPr bwMode="auto">
              <a:xfrm>
                <a:off x="5377" y="9304"/>
                <a:ext cx="874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000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484" name="Text Box 4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000</a:t>
                </a: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485" name="Group 5"/>
            <p:cNvGrpSpPr>
              <a:grpSpLocks/>
            </p:cNvGrpSpPr>
            <p:nvPr/>
          </p:nvGrpSpPr>
          <p:grpSpPr bwMode="auto">
            <a:xfrm>
              <a:off x="6457" y="8891"/>
              <a:ext cx="821" cy="365"/>
              <a:chOff x="5377" y="9337"/>
              <a:chExt cx="821" cy="365"/>
            </a:xfrm>
          </p:grpSpPr>
          <p:sp>
            <p:nvSpPr>
              <p:cNvPr id="148486" name="Oval 6"/>
              <p:cNvSpPr>
                <a:spLocks noChangeArrowheads="1"/>
              </p:cNvSpPr>
              <p:nvPr/>
            </p:nvSpPr>
            <p:spPr bwMode="auto">
              <a:xfrm>
                <a:off x="5377" y="9342"/>
                <a:ext cx="821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001</a:t>
                </a:r>
              </a:p>
            </p:txBody>
          </p:sp>
          <p:sp>
            <p:nvSpPr>
              <p:cNvPr id="148487" name="Text Box 7"/>
              <p:cNvSpPr txBox="1">
                <a:spLocks noChangeArrowheads="1"/>
              </p:cNvSpPr>
              <p:nvPr/>
            </p:nvSpPr>
            <p:spPr bwMode="auto">
              <a:xfrm>
                <a:off x="5441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00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488" name="Group 8"/>
            <p:cNvGrpSpPr>
              <a:grpSpLocks/>
            </p:cNvGrpSpPr>
            <p:nvPr/>
          </p:nvGrpSpPr>
          <p:grpSpPr bwMode="auto">
            <a:xfrm>
              <a:off x="4297" y="8875"/>
              <a:ext cx="720" cy="381"/>
              <a:chOff x="5377" y="9321"/>
              <a:chExt cx="720" cy="381"/>
            </a:xfrm>
          </p:grpSpPr>
          <p:sp>
            <p:nvSpPr>
              <p:cNvPr id="148489" name="Oval 9"/>
              <p:cNvSpPr>
                <a:spLocks noChangeArrowheads="1"/>
              </p:cNvSpPr>
              <p:nvPr/>
            </p:nvSpPr>
            <p:spPr bwMode="auto">
              <a:xfrm>
                <a:off x="5377" y="9321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111</a:t>
                </a:r>
              </a:p>
            </p:txBody>
          </p:sp>
          <p:sp>
            <p:nvSpPr>
              <p:cNvPr id="148490" name="Text Box 10"/>
              <p:cNvSpPr txBox="1">
                <a:spLocks noChangeArrowheads="1"/>
              </p:cNvSpPr>
              <p:nvPr/>
            </p:nvSpPr>
            <p:spPr bwMode="auto">
              <a:xfrm>
                <a:off x="5377" y="9342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111</a:t>
                </a: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491" name="Group 11"/>
            <p:cNvGrpSpPr>
              <a:grpSpLocks/>
            </p:cNvGrpSpPr>
            <p:nvPr/>
          </p:nvGrpSpPr>
          <p:grpSpPr bwMode="auto">
            <a:xfrm>
              <a:off x="7357" y="9431"/>
              <a:ext cx="720" cy="360"/>
              <a:chOff x="5377" y="9337"/>
              <a:chExt cx="720" cy="360"/>
            </a:xfrm>
          </p:grpSpPr>
          <p:sp>
            <p:nvSpPr>
              <p:cNvPr id="148492" name="Oval 12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010</a:t>
                </a:r>
              </a:p>
            </p:txBody>
          </p:sp>
          <p:sp>
            <p:nvSpPr>
              <p:cNvPr id="148493" name="Text Box 13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10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494" name="Group 14"/>
            <p:cNvGrpSpPr>
              <a:grpSpLocks/>
            </p:cNvGrpSpPr>
            <p:nvPr/>
          </p:nvGrpSpPr>
          <p:grpSpPr bwMode="auto">
            <a:xfrm>
              <a:off x="3397" y="9431"/>
              <a:ext cx="720" cy="360"/>
              <a:chOff x="5377" y="9337"/>
              <a:chExt cx="720" cy="360"/>
            </a:xfrm>
          </p:grpSpPr>
          <p:sp>
            <p:nvSpPr>
              <p:cNvPr id="148495" name="Oval 15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110</a:t>
                </a:r>
              </a:p>
            </p:txBody>
          </p:sp>
          <p:sp>
            <p:nvSpPr>
              <p:cNvPr id="148496" name="Text Box 16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110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497" name="Group 17"/>
            <p:cNvGrpSpPr>
              <a:grpSpLocks/>
            </p:cNvGrpSpPr>
            <p:nvPr/>
          </p:nvGrpSpPr>
          <p:grpSpPr bwMode="auto">
            <a:xfrm>
              <a:off x="6457" y="9971"/>
              <a:ext cx="720" cy="360"/>
              <a:chOff x="5377" y="9337"/>
              <a:chExt cx="720" cy="360"/>
            </a:xfrm>
          </p:grpSpPr>
          <p:sp>
            <p:nvSpPr>
              <p:cNvPr id="148498" name="Oval 18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011</a:t>
                </a:r>
              </a:p>
            </p:txBody>
          </p:sp>
          <p:sp>
            <p:nvSpPr>
              <p:cNvPr id="148499" name="Text Box 19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500" name="Group 20"/>
            <p:cNvGrpSpPr>
              <a:grpSpLocks/>
            </p:cNvGrpSpPr>
            <p:nvPr/>
          </p:nvGrpSpPr>
          <p:grpSpPr bwMode="auto">
            <a:xfrm>
              <a:off x="4297" y="9971"/>
              <a:ext cx="720" cy="360"/>
              <a:chOff x="5377" y="9337"/>
              <a:chExt cx="720" cy="360"/>
            </a:xfrm>
          </p:grpSpPr>
          <p:sp>
            <p:nvSpPr>
              <p:cNvPr id="148501" name="Oval 21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101</a:t>
                </a:r>
              </a:p>
            </p:txBody>
          </p:sp>
          <p:sp>
            <p:nvSpPr>
              <p:cNvPr id="148502" name="Text Box 22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8503" name="Group 23"/>
            <p:cNvGrpSpPr>
              <a:grpSpLocks/>
            </p:cNvGrpSpPr>
            <p:nvPr/>
          </p:nvGrpSpPr>
          <p:grpSpPr bwMode="auto">
            <a:xfrm>
              <a:off x="5377" y="10151"/>
              <a:ext cx="720" cy="360"/>
              <a:chOff x="5377" y="9337"/>
              <a:chExt cx="720" cy="360"/>
            </a:xfrm>
          </p:grpSpPr>
          <p:sp>
            <p:nvSpPr>
              <p:cNvPr id="148504" name="Oval 24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100</a:t>
                </a:r>
              </a:p>
            </p:txBody>
          </p:sp>
          <p:sp>
            <p:nvSpPr>
              <p:cNvPr id="148505" name="Text Box 25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100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8506" name="Arc 26"/>
            <p:cNvSpPr>
              <a:spLocks/>
            </p:cNvSpPr>
            <p:nvPr/>
          </p:nvSpPr>
          <p:spPr bwMode="auto">
            <a:xfrm>
              <a:off x="6259" y="8821"/>
              <a:ext cx="425" cy="2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07"/>
                <a:gd name="T1" fmla="*/ 0 h 21600"/>
                <a:gd name="T2" fmla="*/ 17007 w 17007"/>
                <a:gd name="T3" fmla="*/ 8284 h 21600"/>
                <a:gd name="T4" fmla="*/ 0 w 170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07" h="21600" fill="none" extrusionOk="0">
                  <a:moveTo>
                    <a:pt x="-1" y="0"/>
                  </a:moveTo>
                  <a:cubicBezTo>
                    <a:pt x="6641" y="0"/>
                    <a:pt x="12912" y="3054"/>
                    <a:pt x="17007" y="8283"/>
                  </a:cubicBezTo>
                </a:path>
                <a:path w="17007" h="21600" stroke="0" extrusionOk="0">
                  <a:moveTo>
                    <a:pt x="-1" y="0"/>
                  </a:moveTo>
                  <a:cubicBezTo>
                    <a:pt x="6641" y="0"/>
                    <a:pt x="12912" y="3054"/>
                    <a:pt x="17007" y="828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07" name="Arc 27"/>
            <p:cNvSpPr>
              <a:spLocks/>
            </p:cNvSpPr>
            <p:nvPr/>
          </p:nvSpPr>
          <p:spPr bwMode="auto">
            <a:xfrm>
              <a:off x="4891" y="8766"/>
              <a:ext cx="493" cy="179"/>
            </a:xfrm>
            <a:custGeom>
              <a:avLst/>
              <a:gdLst>
                <a:gd name="G0" fmla="+- 18499 0 0"/>
                <a:gd name="G1" fmla="+- 21588 0 0"/>
                <a:gd name="G2" fmla="+- 21600 0 0"/>
                <a:gd name="T0" fmla="*/ 0 w 18499"/>
                <a:gd name="T1" fmla="*/ 10436 h 21588"/>
                <a:gd name="T2" fmla="*/ 17779 w 18499"/>
                <a:gd name="T3" fmla="*/ 0 h 21588"/>
                <a:gd name="T4" fmla="*/ 18499 w 18499"/>
                <a:gd name="T5" fmla="*/ 21588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99" h="21588" fill="none" extrusionOk="0">
                  <a:moveTo>
                    <a:pt x="0" y="10436"/>
                  </a:moveTo>
                  <a:cubicBezTo>
                    <a:pt x="3777" y="4171"/>
                    <a:pt x="10467" y="243"/>
                    <a:pt x="17779" y="0"/>
                  </a:cubicBezTo>
                </a:path>
                <a:path w="18499" h="21588" stroke="0" extrusionOk="0">
                  <a:moveTo>
                    <a:pt x="0" y="10436"/>
                  </a:moveTo>
                  <a:cubicBezTo>
                    <a:pt x="3777" y="4171"/>
                    <a:pt x="10467" y="243"/>
                    <a:pt x="17779" y="0"/>
                  </a:cubicBezTo>
                  <a:lnTo>
                    <a:pt x="18499" y="215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08" name="Arc 28"/>
            <p:cNvSpPr>
              <a:spLocks/>
            </p:cNvSpPr>
            <p:nvPr/>
          </p:nvSpPr>
          <p:spPr bwMode="auto">
            <a:xfrm>
              <a:off x="4916" y="10204"/>
              <a:ext cx="461" cy="227"/>
            </a:xfrm>
            <a:custGeom>
              <a:avLst/>
              <a:gdLst>
                <a:gd name="G0" fmla="+- 18436 0 0"/>
                <a:gd name="G1" fmla="+- 0 0 0"/>
                <a:gd name="G2" fmla="+- 21600 0 0"/>
                <a:gd name="T0" fmla="*/ 18382 w 18436"/>
                <a:gd name="T1" fmla="*/ 21600 h 21600"/>
                <a:gd name="T2" fmla="*/ 0 w 18436"/>
                <a:gd name="T3" fmla="*/ 11255 h 21600"/>
                <a:gd name="T4" fmla="*/ 18436 w 1843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36" h="21600" fill="none" extrusionOk="0">
                  <a:moveTo>
                    <a:pt x="18382" y="21599"/>
                  </a:moveTo>
                  <a:cubicBezTo>
                    <a:pt x="10873" y="21581"/>
                    <a:pt x="3912" y="17664"/>
                    <a:pt x="0" y="11254"/>
                  </a:cubicBezTo>
                </a:path>
                <a:path w="18436" h="21600" stroke="0" extrusionOk="0">
                  <a:moveTo>
                    <a:pt x="18382" y="21599"/>
                  </a:moveTo>
                  <a:cubicBezTo>
                    <a:pt x="10873" y="21581"/>
                    <a:pt x="3912" y="17664"/>
                    <a:pt x="0" y="11254"/>
                  </a:cubicBezTo>
                  <a:lnTo>
                    <a:pt x="18436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09" name="Arc 29"/>
            <p:cNvSpPr>
              <a:spLocks/>
            </p:cNvSpPr>
            <p:nvPr/>
          </p:nvSpPr>
          <p:spPr bwMode="auto">
            <a:xfrm rot="21194981">
              <a:off x="6117" y="10199"/>
              <a:ext cx="516" cy="227"/>
            </a:xfrm>
            <a:custGeom>
              <a:avLst/>
              <a:gdLst>
                <a:gd name="G0" fmla="+- 4114 0 0"/>
                <a:gd name="G1" fmla="+- 0 0 0"/>
                <a:gd name="G2" fmla="+- 21600 0 0"/>
                <a:gd name="T0" fmla="*/ 18955 w 18955"/>
                <a:gd name="T1" fmla="*/ 15694 h 21600"/>
                <a:gd name="T2" fmla="*/ 0 w 18955"/>
                <a:gd name="T3" fmla="*/ 21205 h 21600"/>
                <a:gd name="T4" fmla="*/ 4114 w 189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55" h="21600" fill="none" extrusionOk="0">
                  <a:moveTo>
                    <a:pt x="18955" y="15694"/>
                  </a:moveTo>
                  <a:cubicBezTo>
                    <a:pt x="14944" y="19486"/>
                    <a:pt x="9633" y="21599"/>
                    <a:pt x="4114" y="21600"/>
                  </a:cubicBezTo>
                  <a:cubicBezTo>
                    <a:pt x="2733" y="21600"/>
                    <a:pt x="1355" y="21467"/>
                    <a:pt x="0" y="21204"/>
                  </a:cubicBezTo>
                </a:path>
                <a:path w="18955" h="21600" stroke="0" extrusionOk="0">
                  <a:moveTo>
                    <a:pt x="18955" y="15694"/>
                  </a:moveTo>
                  <a:cubicBezTo>
                    <a:pt x="14944" y="19486"/>
                    <a:pt x="9633" y="21599"/>
                    <a:pt x="4114" y="21600"/>
                  </a:cubicBezTo>
                  <a:cubicBezTo>
                    <a:pt x="2733" y="21600"/>
                    <a:pt x="1355" y="21467"/>
                    <a:pt x="0" y="21204"/>
                  </a:cubicBezTo>
                  <a:lnTo>
                    <a:pt x="411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10" name="Arc 30"/>
            <p:cNvSpPr>
              <a:spLocks/>
            </p:cNvSpPr>
            <p:nvPr/>
          </p:nvSpPr>
          <p:spPr bwMode="auto">
            <a:xfrm>
              <a:off x="6965" y="9653"/>
              <a:ext cx="778" cy="5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137 w 21137"/>
                <a:gd name="T1" fmla="*/ 4449 h 20431"/>
                <a:gd name="T2" fmla="*/ 7010 w 21137"/>
                <a:gd name="T3" fmla="*/ 20431 h 20431"/>
                <a:gd name="T4" fmla="*/ 0 w 21137"/>
                <a:gd name="T5" fmla="*/ 0 h 20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37" h="20431" fill="none" extrusionOk="0">
                  <a:moveTo>
                    <a:pt x="21136" y="4448"/>
                  </a:moveTo>
                  <a:cubicBezTo>
                    <a:pt x="19570" y="11891"/>
                    <a:pt x="14204" y="17962"/>
                    <a:pt x="7009" y="20430"/>
                  </a:cubicBezTo>
                </a:path>
                <a:path w="21137" h="20431" stroke="0" extrusionOk="0">
                  <a:moveTo>
                    <a:pt x="21136" y="4448"/>
                  </a:moveTo>
                  <a:cubicBezTo>
                    <a:pt x="19570" y="11891"/>
                    <a:pt x="14204" y="17962"/>
                    <a:pt x="7009" y="2043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11" name="Arc 31"/>
            <p:cNvSpPr>
              <a:spLocks/>
            </p:cNvSpPr>
            <p:nvPr/>
          </p:nvSpPr>
          <p:spPr bwMode="auto">
            <a:xfrm rot="826113">
              <a:off x="7229" y="9188"/>
              <a:ext cx="569" cy="350"/>
            </a:xfrm>
            <a:custGeom>
              <a:avLst/>
              <a:gdLst>
                <a:gd name="G0" fmla="+- 447 0 0"/>
                <a:gd name="G1" fmla="+- 21600 0 0"/>
                <a:gd name="G2" fmla="+- 21600 0 0"/>
                <a:gd name="T0" fmla="*/ 0 w 21373"/>
                <a:gd name="T1" fmla="*/ 5 h 21600"/>
                <a:gd name="T2" fmla="*/ 21373 w 21373"/>
                <a:gd name="T3" fmla="*/ 16248 h 21600"/>
                <a:gd name="T4" fmla="*/ 447 w 2137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73" h="21600" fill="none" extrusionOk="0">
                  <a:moveTo>
                    <a:pt x="-1" y="4"/>
                  </a:moveTo>
                  <a:cubicBezTo>
                    <a:pt x="148" y="1"/>
                    <a:pt x="297" y="-1"/>
                    <a:pt x="447" y="0"/>
                  </a:cubicBezTo>
                  <a:cubicBezTo>
                    <a:pt x="10314" y="0"/>
                    <a:pt x="18928" y="6687"/>
                    <a:pt x="21373" y="16247"/>
                  </a:cubicBezTo>
                </a:path>
                <a:path w="21373" h="21600" stroke="0" extrusionOk="0">
                  <a:moveTo>
                    <a:pt x="-1" y="4"/>
                  </a:moveTo>
                  <a:cubicBezTo>
                    <a:pt x="148" y="1"/>
                    <a:pt x="297" y="-1"/>
                    <a:pt x="447" y="0"/>
                  </a:cubicBezTo>
                  <a:cubicBezTo>
                    <a:pt x="10314" y="0"/>
                    <a:pt x="18928" y="6687"/>
                    <a:pt x="21373" y="16247"/>
                  </a:cubicBezTo>
                  <a:lnTo>
                    <a:pt x="447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 dirty="0"/>
            </a:p>
          </p:txBody>
        </p:sp>
        <p:sp>
          <p:nvSpPr>
            <p:cNvPr id="148512" name="Arc 32"/>
            <p:cNvSpPr>
              <a:spLocks/>
            </p:cNvSpPr>
            <p:nvPr/>
          </p:nvSpPr>
          <p:spPr bwMode="auto">
            <a:xfrm>
              <a:off x="3730" y="9727"/>
              <a:ext cx="670" cy="400"/>
            </a:xfrm>
            <a:custGeom>
              <a:avLst/>
              <a:gdLst>
                <a:gd name="G0" fmla="+- 20763 0 0"/>
                <a:gd name="G1" fmla="+- 0 0 0"/>
                <a:gd name="G2" fmla="+- 21600 0 0"/>
                <a:gd name="T0" fmla="*/ 15936 w 20763"/>
                <a:gd name="T1" fmla="*/ 21054 h 21054"/>
                <a:gd name="T2" fmla="*/ 0 w 20763"/>
                <a:gd name="T3" fmla="*/ 5954 h 21054"/>
                <a:gd name="T4" fmla="*/ 20763 w 20763"/>
                <a:gd name="T5" fmla="*/ 0 h 2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63" h="21054" fill="none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</a:path>
                <a:path w="20763" h="21054" stroke="0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  <a:lnTo>
                    <a:pt x="2076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13" name="Arc 33"/>
            <p:cNvSpPr>
              <a:spLocks/>
            </p:cNvSpPr>
            <p:nvPr/>
          </p:nvSpPr>
          <p:spPr bwMode="auto">
            <a:xfrm>
              <a:off x="3743" y="9077"/>
              <a:ext cx="532" cy="369"/>
            </a:xfrm>
            <a:custGeom>
              <a:avLst/>
              <a:gdLst>
                <a:gd name="G0" fmla="+- 21353 0 0"/>
                <a:gd name="G1" fmla="+- 21483 0 0"/>
                <a:gd name="G2" fmla="+- 21600 0 0"/>
                <a:gd name="T0" fmla="*/ 0 w 21353"/>
                <a:gd name="T1" fmla="*/ 18225 h 21483"/>
                <a:gd name="T2" fmla="*/ 19107 w 21353"/>
                <a:gd name="T3" fmla="*/ 0 h 21483"/>
                <a:gd name="T4" fmla="*/ 21353 w 21353"/>
                <a:gd name="T5" fmla="*/ 21483 h 2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53" h="21483" fill="none" extrusionOk="0">
                  <a:moveTo>
                    <a:pt x="0" y="18225"/>
                  </a:moveTo>
                  <a:cubicBezTo>
                    <a:pt x="1482" y="8511"/>
                    <a:pt x="9334" y="1021"/>
                    <a:pt x="19107" y="0"/>
                  </a:cubicBezTo>
                </a:path>
                <a:path w="21353" h="21483" stroke="0" extrusionOk="0">
                  <a:moveTo>
                    <a:pt x="0" y="18225"/>
                  </a:moveTo>
                  <a:cubicBezTo>
                    <a:pt x="1482" y="8511"/>
                    <a:pt x="9334" y="1021"/>
                    <a:pt x="19107" y="0"/>
                  </a:cubicBezTo>
                  <a:lnTo>
                    <a:pt x="21353" y="21483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</p:grpSp>
      <p:sp>
        <p:nvSpPr>
          <p:cNvPr id="148514" name="Rectangle 34"/>
          <p:cNvSpPr>
            <a:spLocks noChangeArrowheads="1"/>
          </p:cNvSpPr>
          <p:nvPr/>
        </p:nvSpPr>
        <p:spPr bwMode="auto">
          <a:xfrm>
            <a:off x="323528" y="1743199"/>
            <a:ext cx="3228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Diagramme des états :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9342" y="0"/>
            <a:ext cx="6230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</a:t>
            </a:r>
            <a:r>
              <a:rPr lang="fr-FR" sz="4000" b="1" dirty="0" smtClean="0"/>
              <a:t> 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633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2-1- Principe d’un compteur modulo 8</a:t>
            </a:r>
            <a:r>
              <a:rPr lang="fr-FR" sz="2800" b="1" u="sng" dirty="0" smtClean="0"/>
              <a:t>  :</a:t>
            </a:r>
            <a:endParaRPr lang="fr-FR" sz="2800" u="sng" dirty="0">
              <a:latin typeface="Garamond" pitchFamily="18" charset="0"/>
            </a:endParaRP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8514" name="Rectangle 34"/>
          <p:cNvSpPr>
            <a:spLocks noChangeArrowheads="1"/>
          </p:cNvSpPr>
          <p:nvPr/>
        </p:nvSpPr>
        <p:spPr bwMode="auto">
          <a:xfrm>
            <a:off x="323528" y="1773977"/>
            <a:ext cx="85012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Réalisation avec des bascules JK synchronisées par front </a:t>
            </a:r>
            <a:r>
              <a:rPr lang="fr-FR" sz="2000" b="1" i="1" u="sng" dirty="0" smtClean="0">
                <a:solidFill>
                  <a:srgbClr val="FF0000"/>
                </a:solidFill>
              </a:rPr>
              <a:t>descendant</a:t>
            </a:r>
            <a:r>
              <a:rPr lang="fr-FR" sz="2000" b="1" i="1" u="sng" dirty="0" smtClean="0"/>
              <a:t> :</a:t>
            </a:r>
            <a:endParaRPr lang="fr-FR" sz="2000" dirty="0"/>
          </a:p>
        </p:txBody>
      </p:sp>
      <p:pic>
        <p:nvPicPr>
          <p:cNvPr id="169027" name="Picture 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6872"/>
            <a:ext cx="6624736" cy="151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Rectangle 34"/>
          <p:cNvSpPr>
            <a:spLocks noChangeArrowheads="1"/>
          </p:cNvSpPr>
          <p:nvPr/>
        </p:nvSpPr>
        <p:spPr bwMode="auto">
          <a:xfrm>
            <a:off x="323528" y="3964994"/>
            <a:ext cx="45570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Représentation en chronogramme : :</a:t>
            </a:r>
            <a:endParaRPr lang="fr-FR" sz="2000" dirty="0"/>
          </a:p>
        </p:txBody>
      </p:sp>
      <p:pic>
        <p:nvPicPr>
          <p:cNvPr id="169028" name="Picture 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4146" y="4454227"/>
            <a:ext cx="6748214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9342" y="0"/>
            <a:ext cx="6230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</a:t>
            </a:r>
            <a:r>
              <a:rPr lang="fr-FR" sz="4000" b="1" dirty="0" smtClean="0"/>
              <a:t> 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633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2-1- Principe d’un compteur modulo 8</a:t>
            </a:r>
            <a:r>
              <a:rPr lang="fr-FR" sz="2800" b="1" u="sng" dirty="0" smtClean="0"/>
              <a:t>  :</a:t>
            </a:r>
            <a:endParaRPr lang="fr-FR" sz="2800" u="sng" dirty="0">
              <a:latin typeface="Garamond" pitchFamily="18" charset="0"/>
            </a:endParaRP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8514" name="Rectangle 34"/>
          <p:cNvSpPr>
            <a:spLocks noChangeArrowheads="1"/>
          </p:cNvSpPr>
          <p:nvPr/>
        </p:nvSpPr>
        <p:spPr bwMode="auto">
          <a:xfrm>
            <a:off x="323528" y="1773977"/>
            <a:ext cx="81832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Réalisation avec des bascules JK synchronisées par front </a:t>
            </a:r>
            <a:r>
              <a:rPr lang="fr-FR" sz="2000" b="1" i="1" u="sng" dirty="0" smtClean="0">
                <a:solidFill>
                  <a:srgbClr val="FF0000"/>
                </a:solidFill>
              </a:rPr>
              <a:t>montant</a:t>
            </a:r>
            <a:r>
              <a:rPr lang="fr-FR" sz="2000" b="1" i="1" u="sng" dirty="0" smtClean="0"/>
              <a:t> :</a:t>
            </a:r>
            <a:endParaRPr lang="fr-FR" sz="2000" dirty="0"/>
          </a:p>
        </p:txBody>
      </p:sp>
      <p:sp>
        <p:nvSpPr>
          <p:cNvPr id="95" name="Rectangle 34"/>
          <p:cNvSpPr>
            <a:spLocks noChangeArrowheads="1"/>
          </p:cNvSpPr>
          <p:nvPr/>
        </p:nvSpPr>
        <p:spPr bwMode="auto">
          <a:xfrm>
            <a:off x="323528" y="3964994"/>
            <a:ext cx="45570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Représentation en chronogramme : :</a:t>
            </a:r>
            <a:endParaRPr lang="fr-FR" sz="2000" dirty="0"/>
          </a:p>
        </p:txBody>
      </p:sp>
      <p:pic>
        <p:nvPicPr>
          <p:cNvPr id="169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24657"/>
            <a:ext cx="6696744" cy="175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99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454227"/>
            <a:ext cx="6696744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9342" y="0"/>
            <a:ext cx="6230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</a:t>
            </a:r>
            <a:r>
              <a:rPr lang="fr-FR" sz="4000" b="1" dirty="0" smtClean="0"/>
              <a:t> 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669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2-2- Principe d’un décompteur modulo 8</a:t>
            </a:r>
            <a:r>
              <a:rPr lang="fr-FR" sz="2800" b="1" u="sng" dirty="0" smtClean="0"/>
              <a:t>  :</a:t>
            </a:r>
            <a:endParaRPr lang="fr-FR" sz="2800" u="sng" dirty="0">
              <a:latin typeface="Garamond" pitchFamily="18" charset="0"/>
            </a:endParaRP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47664" y="2492896"/>
            <a:ext cx="6048672" cy="3384376"/>
            <a:chOff x="3397" y="8678"/>
            <a:chExt cx="4680" cy="1833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5377" y="8678"/>
              <a:ext cx="874" cy="393"/>
              <a:chOff x="5377" y="9304"/>
              <a:chExt cx="874" cy="393"/>
            </a:xfrm>
          </p:grpSpPr>
          <p:sp>
            <p:nvSpPr>
              <p:cNvPr id="148483" name="Oval 3"/>
              <p:cNvSpPr>
                <a:spLocks noChangeArrowheads="1"/>
              </p:cNvSpPr>
              <p:nvPr/>
            </p:nvSpPr>
            <p:spPr bwMode="auto">
              <a:xfrm>
                <a:off x="5377" y="9304"/>
                <a:ext cx="874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000</a:t>
                </a:r>
                <a:endParaRPr lang="fr-FR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8484" name="Text Box 4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000</a:t>
                </a: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6457" y="8891"/>
              <a:ext cx="821" cy="365"/>
              <a:chOff x="5377" y="9337"/>
              <a:chExt cx="821" cy="365"/>
            </a:xfrm>
          </p:grpSpPr>
          <p:sp>
            <p:nvSpPr>
              <p:cNvPr id="148486" name="Oval 6"/>
              <p:cNvSpPr>
                <a:spLocks noChangeArrowheads="1"/>
              </p:cNvSpPr>
              <p:nvPr/>
            </p:nvSpPr>
            <p:spPr bwMode="auto">
              <a:xfrm>
                <a:off x="5377" y="9342"/>
                <a:ext cx="821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111</a:t>
                </a:r>
              </a:p>
            </p:txBody>
          </p:sp>
          <p:sp>
            <p:nvSpPr>
              <p:cNvPr id="148487" name="Text Box 7"/>
              <p:cNvSpPr txBox="1">
                <a:spLocks noChangeArrowheads="1"/>
              </p:cNvSpPr>
              <p:nvPr/>
            </p:nvSpPr>
            <p:spPr bwMode="auto">
              <a:xfrm>
                <a:off x="5441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00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4297" y="8875"/>
              <a:ext cx="720" cy="381"/>
              <a:chOff x="5377" y="9321"/>
              <a:chExt cx="720" cy="381"/>
            </a:xfrm>
          </p:grpSpPr>
          <p:sp>
            <p:nvSpPr>
              <p:cNvPr id="148489" name="Oval 9"/>
              <p:cNvSpPr>
                <a:spLocks noChangeArrowheads="1"/>
              </p:cNvSpPr>
              <p:nvPr/>
            </p:nvSpPr>
            <p:spPr bwMode="auto">
              <a:xfrm>
                <a:off x="5377" y="9321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001</a:t>
                </a:r>
              </a:p>
            </p:txBody>
          </p:sp>
          <p:sp>
            <p:nvSpPr>
              <p:cNvPr id="148490" name="Text Box 10"/>
              <p:cNvSpPr txBox="1">
                <a:spLocks noChangeArrowheads="1"/>
              </p:cNvSpPr>
              <p:nvPr/>
            </p:nvSpPr>
            <p:spPr bwMode="auto">
              <a:xfrm>
                <a:off x="5377" y="9342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111</a:t>
                </a: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11"/>
            <p:cNvGrpSpPr>
              <a:grpSpLocks/>
            </p:cNvGrpSpPr>
            <p:nvPr/>
          </p:nvGrpSpPr>
          <p:grpSpPr bwMode="auto">
            <a:xfrm>
              <a:off x="7357" y="9431"/>
              <a:ext cx="720" cy="360"/>
              <a:chOff x="5377" y="9337"/>
              <a:chExt cx="720" cy="360"/>
            </a:xfrm>
          </p:grpSpPr>
          <p:sp>
            <p:nvSpPr>
              <p:cNvPr id="148492" name="Oval 12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110</a:t>
                </a:r>
              </a:p>
            </p:txBody>
          </p:sp>
          <p:sp>
            <p:nvSpPr>
              <p:cNvPr id="148493" name="Text Box 13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10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14"/>
            <p:cNvGrpSpPr>
              <a:grpSpLocks/>
            </p:cNvGrpSpPr>
            <p:nvPr/>
          </p:nvGrpSpPr>
          <p:grpSpPr bwMode="auto">
            <a:xfrm>
              <a:off x="3397" y="9431"/>
              <a:ext cx="720" cy="360"/>
              <a:chOff x="5377" y="9337"/>
              <a:chExt cx="720" cy="360"/>
            </a:xfrm>
          </p:grpSpPr>
          <p:sp>
            <p:nvSpPr>
              <p:cNvPr id="148495" name="Oval 15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010</a:t>
                </a:r>
              </a:p>
            </p:txBody>
          </p:sp>
          <p:sp>
            <p:nvSpPr>
              <p:cNvPr id="148496" name="Text Box 16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110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" name="Group 17"/>
            <p:cNvGrpSpPr>
              <a:grpSpLocks/>
            </p:cNvGrpSpPr>
            <p:nvPr/>
          </p:nvGrpSpPr>
          <p:grpSpPr bwMode="auto">
            <a:xfrm>
              <a:off x="6457" y="9971"/>
              <a:ext cx="720" cy="360"/>
              <a:chOff x="5377" y="9337"/>
              <a:chExt cx="720" cy="360"/>
            </a:xfrm>
          </p:grpSpPr>
          <p:sp>
            <p:nvSpPr>
              <p:cNvPr id="148498" name="Oval 18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101</a:t>
                </a:r>
              </a:p>
            </p:txBody>
          </p:sp>
          <p:sp>
            <p:nvSpPr>
              <p:cNvPr id="148499" name="Text Box 19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Group 20"/>
            <p:cNvGrpSpPr>
              <a:grpSpLocks/>
            </p:cNvGrpSpPr>
            <p:nvPr/>
          </p:nvGrpSpPr>
          <p:grpSpPr bwMode="auto">
            <a:xfrm>
              <a:off x="4297" y="9971"/>
              <a:ext cx="720" cy="360"/>
              <a:chOff x="5377" y="9337"/>
              <a:chExt cx="720" cy="360"/>
            </a:xfrm>
          </p:grpSpPr>
          <p:sp>
            <p:nvSpPr>
              <p:cNvPr id="148501" name="Oval 21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011</a:t>
                </a:r>
              </a:p>
            </p:txBody>
          </p:sp>
          <p:sp>
            <p:nvSpPr>
              <p:cNvPr id="148502" name="Text Box 22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Arial" pitchFamily="34" charset="0"/>
                    <a:cs typeface="Arial" pitchFamily="34" charset="0"/>
                  </a:rPr>
                  <a:t>0</a:t>
                </a: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 23"/>
            <p:cNvGrpSpPr>
              <a:grpSpLocks/>
            </p:cNvGrpSpPr>
            <p:nvPr/>
          </p:nvGrpSpPr>
          <p:grpSpPr bwMode="auto">
            <a:xfrm>
              <a:off x="5377" y="10151"/>
              <a:ext cx="720" cy="360"/>
              <a:chOff x="5377" y="9337"/>
              <a:chExt cx="720" cy="360"/>
            </a:xfrm>
          </p:grpSpPr>
          <p:sp>
            <p:nvSpPr>
              <p:cNvPr id="148504" name="Oval 24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fr-FR" sz="2400" b="1" dirty="0" smtClean="0">
                    <a:solidFill>
                      <a:schemeClr val="bg1"/>
                    </a:solidFill>
                  </a:rPr>
                  <a:t>100</a:t>
                </a:r>
              </a:p>
            </p:txBody>
          </p:sp>
          <p:sp>
            <p:nvSpPr>
              <p:cNvPr id="148505" name="Text Box 25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05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Arial" pitchFamily="34" charset="0"/>
                    <a:cs typeface="Arial" pitchFamily="34" charset="0"/>
                  </a:rPr>
                  <a:t>100</a:t>
                </a:r>
                <a:endParaRPr kumimoji="0" lang="fr-FR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8506" name="Arc 26"/>
            <p:cNvSpPr>
              <a:spLocks/>
            </p:cNvSpPr>
            <p:nvPr/>
          </p:nvSpPr>
          <p:spPr bwMode="auto">
            <a:xfrm>
              <a:off x="6259" y="8821"/>
              <a:ext cx="425" cy="2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07"/>
                <a:gd name="T1" fmla="*/ 0 h 21600"/>
                <a:gd name="T2" fmla="*/ 17007 w 17007"/>
                <a:gd name="T3" fmla="*/ 8284 h 21600"/>
                <a:gd name="T4" fmla="*/ 0 w 170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07" h="21600" fill="none" extrusionOk="0">
                  <a:moveTo>
                    <a:pt x="-1" y="0"/>
                  </a:moveTo>
                  <a:cubicBezTo>
                    <a:pt x="6641" y="0"/>
                    <a:pt x="12912" y="3054"/>
                    <a:pt x="17007" y="8283"/>
                  </a:cubicBezTo>
                </a:path>
                <a:path w="17007" h="21600" stroke="0" extrusionOk="0">
                  <a:moveTo>
                    <a:pt x="-1" y="0"/>
                  </a:moveTo>
                  <a:cubicBezTo>
                    <a:pt x="6641" y="0"/>
                    <a:pt x="12912" y="3054"/>
                    <a:pt x="17007" y="828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07" name="Arc 27"/>
            <p:cNvSpPr>
              <a:spLocks/>
            </p:cNvSpPr>
            <p:nvPr/>
          </p:nvSpPr>
          <p:spPr bwMode="auto">
            <a:xfrm>
              <a:off x="4891" y="8766"/>
              <a:ext cx="493" cy="179"/>
            </a:xfrm>
            <a:custGeom>
              <a:avLst/>
              <a:gdLst>
                <a:gd name="G0" fmla="+- 18499 0 0"/>
                <a:gd name="G1" fmla="+- 21588 0 0"/>
                <a:gd name="G2" fmla="+- 21600 0 0"/>
                <a:gd name="T0" fmla="*/ 0 w 18499"/>
                <a:gd name="T1" fmla="*/ 10436 h 21588"/>
                <a:gd name="T2" fmla="*/ 17779 w 18499"/>
                <a:gd name="T3" fmla="*/ 0 h 21588"/>
                <a:gd name="T4" fmla="*/ 18499 w 18499"/>
                <a:gd name="T5" fmla="*/ 21588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99" h="21588" fill="none" extrusionOk="0">
                  <a:moveTo>
                    <a:pt x="0" y="10436"/>
                  </a:moveTo>
                  <a:cubicBezTo>
                    <a:pt x="3777" y="4171"/>
                    <a:pt x="10467" y="243"/>
                    <a:pt x="17779" y="0"/>
                  </a:cubicBezTo>
                </a:path>
                <a:path w="18499" h="21588" stroke="0" extrusionOk="0">
                  <a:moveTo>
                    <a:pt x="0" y="10436"/>
                  </a:moveTo>
                  <a:cubicBezTo>
                    <a:pt x="3777" y="4171"/>
                    <a:pt x="10467" y="243"/>
                    <a:pt x="17779" y="0"/>
                  </a:cubicBezTo>
                  <a:lnTo>
                    <a:pt x="18499" y="215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08" name="Arc 28"/>
            <p:cNvSpPr>
              <a:spLocks/>
            </p:cNvSpPr>
            <p:nvPr/>
          </p:nvSpPr>
          <p:spPr bwMode="auto">
            <a:xfrm>
              <a:off x="4916" y="10204"/>
              <a:ext cx="461" cy="227"/>
            </a:xfrm>
            <a:custGeom>
              <a:avLst/>
              <a:gdLst>
                <a:gd name="G0" fmla="+- 18436 0 0"/>
                <a:gd name="G1" fmla="+- 0 0 0"/>
                <a:gd name="G2" fmla="+- 21600 0 0"/>
                <a:gd name="T0" fmla="*/ 18382 w 18436"/>
                <a:gd name="T1" fmla="*/ 21600 h 21600"/>
                <a:gd name="T2" fmla="*/ 0 w 18436"/>
                <a:gd name="T3" fmla="*/ 11255 h 21600"/>
                <a:gd name="T4" fmla="*/ 18436 w 1843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36" h="21600" fill="none" extrusionOk="0">
                  <a:moveTo>
                    <a:pt x="18382" y="21599"/>
                  </a:moveTo>
                  <a:cubicBezTo>
                    <a:pt x="10873" y="21581"/>
                    <a:pt x="3912" y="17664"/>
                    <a:pt x="0" y="11254"/>
                  </a:cubicBezTo>
                </a:path>
                <a:path w="18436" h="21600" stroke="0" extrusionOk="0">
                  <a:moveTo>
                    <a:pt x="18382" y="21599"/>
                  </a:moveTo>
                  <a:cubicBezTo>
                    <a:pt x="10873" y="21581"/>
                    <a:pt x="3912" y="17664"/>
                    <a:pt x="0" y="11254"/>
                  </a:cubicBezTo>
                  <a:lnTo>
                    <a:pt x="18436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09" name="Arc 29"/>
            <p:cNvSpPr>
              <a:spLocks/>
            </p:cNvSpPr>
            <p:nvPr/>
          </p:nvSpPr>
          <p:spPr bwMode="auto">
            <a:xfrm rot="21194981">
              <a:off x="6117" y="10199"/>
              <a:ext cx="516" cy="227"/>
            </a:xfrm>
            <a:custGeom>
              <a:avLst/>
              <a:gdLst>
                <a:gd name="G0" fmla="+- 4114 0 0"/>
                <a:gd name="G1" fmla="+- 0 0 0"/>
                <a:gd name="G2" fmla="+- 21600 0 0"/>
                <a:gd name="T0" fmla="*/ 18955 w 18955"/>
                <a:gd name="T1" fmla="*/ 15694 h 21600"/>
                <a:gd name="T2" fmla="*/ 0 w 18955"/>
                <a:gd name="T3" fmla="*/ 21205 h 21600"/>
                <a:gd name="T4" fmla="*/ 4114 w 189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55" h="21600" fill="none" extrusionOk="0">
                  <a:moveTo>
                    <a:pt x="18955" y="15694"/>
                  </a:moveTo>
                  <a:cubicBezTo>
                    <a:pt x="14944" y="19486"/>
                    <a:pt x="9633" y="21599"/>
                    <a:pt x="4114" y="21600"/>
                  </a:cubicBezTo>
                  <a:cubicBezTo>
                    <a:pt x="2733" y="21600"/>
                    <a:pt x="1355" y="21467"/>
                    <a:pt x="0" y="21204"/>
                  </a:cubicBezTo>
                </a:path>
                <a:path w="18955" h="21600" stroke="0" extrusionOk="0">
                  <a:moveTo>
                    <a:pt x="18955" y="15694"/>
                  </a:moveTo>
                  <a:cubicBezTo>
                    <a:pt x="14944" y="19486"/>
                    <a:pt x="9633" y="21599"/>
                    <a:pt x="4114" y="21600"/>
                  </a:cubicBezTo>
                  <a:cubicBezTo>
                    <a:pt x="2733" y="21600"/>
                    <a:pt x="1355" y="21467"/>
                    <a:pt x="0" y="21204"/>
                  </a:cubicBezTo>
                  <a:lnTo>
                    <a:pt x="411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10" name="Arc 30"/>
            <p:cNvSpPr>
              <a:spLocks/>
            </p:cNvSpPr>
            <p:nvPr/>
          </p:nvSpPr>
          <p:spPr bwMode="auto">
            <a:xfrm>
              <a:off x="6965" y="9653"/>
              <a:ext cx="778" cy="5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137 w 21137"/>
                <a:gd name="T1" fmla="*/ 4449 h 20431"/>
                <a:gd name="T2" fmla="*/ 7010 w 21137"/>
                <a:gd name="T3" fmla="*/ 20431 h 20431"/>
                <a:gd name="T4" fmla="*/ 0 w 21137"/>
                <a:gd name="T5" fmla="*/ 0 h 20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37" h="20431" fill="none" extrusionOk="0">
                  <a:moveTo>
                    <a:pt x="21136" y="4448"/>
                  </a:moveTo>
                  <a:cubicBezTo>
                    <a:pt x="19570" y="11891"/>
                    <a:pt x="14204" y="17962"/>
                    <a:pt x="7009" y="20430"/>
                  </a:cubicBezTo>
                </a:path>
                <a:path w="21137" h="20431" stroke="0" extrusionOk="0">
                  <a:moveTo>
                    <a:pt x="21136" y="4448"/>
                  </a:moveTo>
                  <a:cubicBezTo>
                    <a:pt x="19570" y="11891"/>
                    <a:pt x="14204" y="17962"/>
                    <a:pt x="7009" y="2043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11" name="Arc 31"/>
            <p:cNvSpPr>
              <a:spLocks/>
            </p:cNvSpPr>
            <p:nvPr/>
          </p:nvSpPr>
          <p:spPr bwMode="auto">
            <a:xfrm rot="826113">
              <a:off x="7229" y="9188"/>
              <a:ext cx="569" cy="350"/>
            </a:xfrm>
            <a:custGeom>
              <a:avLst/>
              <a:gdLst>
                <a:gd name="G0" fmla="+- 447 0 0"/>
                <a:gd name="G1" fmla="+- 21600 0 0"/>
                <a:gd name="G2" fmla="+- 21600 0 0"/>
                <a:gd name="T0" fmla="*/ 0 w 21373"/>
                <a:gd name="T1" fmla="*/ 5 h 21600"/>
                <a:gd name="T2" fmla="*/ 21373 w 21373"/>
                <a:gd name="T3" fmla="*/ 16248 h 21600"/>
                <a:gd name="T4" fmla="*/ 447 w 2137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73" h="21600" fill="none" extrusionOk="0">
                  <a:moveTo>
                    <a:pt x="-1" y="4"/>
                  </a:moveTo>
                  <a:cubicBezTo>
                    <a:pt x="148" y="1"/>
                    <a:pt x="297" y="-1"/>
                    <a:pt x="447" y="0"/>
                  </a:cubicBezTo>
                  <a:cubicBezTo>
                    <a:pt x="10314" y="0"/>
                    <a:pt x="18928" y="6687"/>
                    <a:pt x="21373" y="16247"/>
                  </a:cubicBezTo>
                </a:path>
                <a:path w="21373" h="21600" stroke="0" extrusionOk="0">
                  <a:moveTo>
                    <a:pt x="-1" y="4"/>
                  </a:moveTo>
                  <a:cubicBezTo>
                    <a:pt x="148" y="1"/>
                    <a:pt x="297" y="-1"/>
                    <a:pt x="447" y="0"/>
                  </a:cubicBezTo>
                  <a:cubicBezTo>
                    <a:pt x="10314" y="0"/>
                    <a:pt x="18928" y="6687"/>
                    <a:pt x="21373" y="16247"/>
                  </a:cubicBezTo>
                  <a:lnTo>
                    <a:pt x="447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 b="1" dirty="0"/>
            </a:p>
          </p:txBody>
        </p:sp>
        <p:sp>
          <p:nvSpPr>
            <p:cNvPr id="148512" name="Arc 32"/>
            <p:cNvSpPr>
              <a:spLocks/>
            </p:cNvSpPr>
            <p:nvPr/>
          </p:nvSpPr>
          <p:spPr bwMode="auto">
            <a:xfrm>
              <a:off x="3730" y="9727"/>
              <a:ext cx="670" cy="400"/>
            </a:xfrm>
            <a:custGeom>
              <a:avLst/>
              <a:gdLst>
                <a:gd name="G0" fmla="+- 20763 0 0"/>
                <a:gd name="G1" fmla="+- 0 0 0"/>
                <a:gd name="G2" fmla="+- 21600 0 0"/>
                <a:gd name="T0" fmla="*/ 15936 w 20763"/>
                <a:gd name="T1" fmla="*/ 21054 h 21054"/>
                <a:gd name="T2" fmla="*/ 0 w 20763"/>
                <a:gd name="T3" fmla="*/ 5954 h 21054"/>
                <a:gd name="T4" fmla="*/ 20763 w 20763"/>
                <a:gd name="T5" fmla="*/ 0 h 2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63" h="21054" fill="none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</a:path>
                <a:path w="20763" h="21054" stroke="0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  <a:lnTo>
                    <a:pt x="2076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  <p:sp>
          <p:nvSpPr>
            <p:cNvPr id="148513" name="Arc 33"/>
            <p:cNvSpPr>
              <a:spLocks/>
            </p:cNvSpPr>
            <p:nvPr/>
          </p:nvSpPr>
          <p:spPr bwMode="auto">
            <a:xfrm>
              <a:off x="3743" y="9077"/>
              <a:ext cx="532" cy="369"/>
            </a:xfrm>
            <a:custGeom>
              <a:avLst/>
              <a:gdLst>
                <a:gd name="G0" fmla="+- 21353 0 0"/>
                <a:gd name="G1" fmla="+- 21483 0 0"/>
                <a:gd name="G2" fmla="+- 21600 0 0"/>
                <a:gd name="T0" fmla="*/ 0 w 21353"/>
                <a:gd name="T1" fmla="*/ 18225 h 21483"/>
                <a:gd name="T2" fmla="*/ 19107 w 21353"/>
                <a:gd name="T3" fmla="*/ 0 h 21483"/>
                <a:gd name="T4" fmla="*/ 21353 w 21353"/>
                <a:gd name="T5" fmla="*/ 21483 h 2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53" h="21483" fill="none" extrusionOk="0">
                  <a:moveTo>
                    <a:pt x="0" y="18225"/>
                  </a:moveTo>
                  <a:cubicBezTo>
                    <a:pt x="1482" y="8511"/>
                    <a:pt x="9334" y="1021"/>
                    <a:pt x="19107" y="0"/>
                  </a:cubicBezTo>
                </a:path>
                <a:path w="21353" h="21483" stroke="0" extrusionOk="0">
                  <a:moveTo>
                    <a:pt x="0" y="18225"/>
                  </a:moveTo>
                  <a:cubicBezTo>
                    <a:pt x="1482" y="8511"/>
                    <a:pt x="9334" y="1021"/>
                    <a:pt x="19107" y="0"/>
                  </a:cubicBezTo>
                  <a:lnTo>
                    <a:pt x="21353" y="21483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2000"/>
            </a:p>
          </p:txBody>
        </p:sp>
      </p:grpSp>
      <p:sp>
        <p:nvSpPr>
          <p:cNvPr id="148514" name="Rectangle 34"/>
          <p:cNvSpPr>
            <a:spLocks noChangeArrowheads="1"/>
          </p:cNvSpPr>
          <p:nvPr/>
        </p:nvSpPr>
        <p:spPr bwMode="auto">
          <a:xfrm>
            <a:off x="323528" y="1743199"/>
            <a:ext cx="3228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Diagramme des états :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9342" y="0"/>
            <a:ext cx="6230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</a:t>
            </a:r>
            <a:r>
              <a:rPr lang="fr-FR" sz="4000" b="1" dirty="0" smtClean="0"/>
              <a:t> 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669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2-2- Principe d’un décompteur modulo 8</a:t>
            </a:r>
            <a:r>
              <a:rPr lang="fr-FR" sz="2800" b="1" u="sng" dirty="0" smtClean="0"/>
              <a:t>  :</a:t>
            </a:r>
            <a:endParaRPr lang="fr-FR" sz="2800" u="sng" dirty="0">
              <a:latin typeface="Garamond" pitchFamily="18" charset="0"/>
            </a:endParaRP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8514" name="Rectangle 34"/>
          <p:cNvSpPr>
            <a:spLocks noChangeArrowheads="1"/>
          </p:cNvSpPr>
          <p:nvPr/>
        </p:nvSpPr>
        <p:spPr bwMode="auto">
          <a:xfrm>
            <a:off x="323528" y="1773977"/>
            <a:ext cx="85012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Réalisation avec des bascules JK synchronisées par front </a:t>
            </a:r>
            <a:r>
              <a:rPr lang="fr-FR" sz="2000" b="1" i="1" u="sng" dirty="0" smtClean="0">
                <a:solidFill>
                  <a:srgbClr val="FF0000"/>
                </a:solidFill>
              </a:rPr>
              <a:t>descendant</a:t>
            </a:r>
            <a:r>
              <a:rPr lang="fr-FR" sz="2000" b="1" i="1" u="sng" dirty="0" smtClean="0"/>
              <a:t> :</a:t>
            </a:r>
            <a:endParaRPr lang="fr-FR" sz="2000" dirty="0"/>
          </a:p>
        </p:txBody>
      </p:sp>
      <p:sp>
        <p:nvSpPr>
          <p:cNvPr id="95" name="Rectangle 34"/>
          <p:cNvSpPr>
            <a:spLocks noChangeArrowheads="1"/>
          </p:cNvSpPr>
          <p:nvPr/>
        </p:nvSpPr>
        <p:spPr bwMode="auto">
          <a:xfrm>
            <a:off x="323528" y="3964994"/>
            <a:ext cx="45570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Représentation en chronogramme : :</a:t>
            </a:r>
            <a:endParaRPr lang="fr-FR" sz="2000" dirty="0"/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6872"/>
            <a:ext cx="669674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401269"/>
            <a:ext cx="6768751" cy="226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9342" y="0"/>
            <a:ext cx="6230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 Compteurs Asynchrones</a:t>
            </a:r>
            <a:r>
              <a:rPr lang="fr-FR" sz="4000" b="1" dirty="0" smtClean="0"/>
              <a:t> </a:t>
            </a:r>
            <a:endParaRPr lang="fr-FR" sz="4000" b="1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323528" y="1052736"/>
            <a:ext cx="669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fr-FR" sz="2800" b="1" u="sng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2-2- Principe d’un décompteur modulo 8</a:t>
            </a:r>
            <a:r>
              <a:rPr lang="fr-FR" sz="2800" b="1" u="sng" dirty="0" smtClean="0"/>
              <a:t>  :</a:t>
            </a:r>
            <a:endParaRPr lang="fr-FR" sz="2800" u="sng" dirty="0">
              <a:latin typeface="Garamond" pitchFamily="18" charset="0"/>
            </a:endParaRPr>
          </a:p>
        </p:txBody>
      </p:sp>
      <p:sp>
        <p:nvSpPr>
          <p:cNvPr id="115816" name="Rectangle 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8514" name="Rectangle 34"/>
          <p:cNvSpPr>
            <a:spLocks noChangeArrowheads="1"/>
          </p:cNvSpPr>
          <p:nvPr/>
        </p:nvSpPr>
        <p:spPr bwMode="auto">
          <a:xfrm>
            <a:off x="323528" y="1773977"/>
            <a:ext cx="85012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Réalisation avec des bascules JK synchronisées par front </a:t>
            </a:r>
            <a:r>
              <a:rPr lang="fr-FR" sz="2000" b="1" i="1" u="sng" dirty="0" smtClean="0">
                <a:solidFill>
                  <a:srgbClr val="FF0000"/>
                </a:solidFill>
              </a:rPr>
              <a:t>montant</a:t>
            </a:r>
            <a:r>
              <a:rPr lang="fr-FR" sz="2000" b="1" i="1" u="sng" dirty="0" smtClean="0"/>
              <a:t> :</a:t>
            </a:r>
            <a:endParaRPr lang="fr-FR" sz="2000" dirty="0"/>
          </a:p>
        </p:txBody>
      </p:sp>
      <p:sp>
        <p:nvSpPr>
          <p:cNvPr id="95" name="Rectangle 34"/>
          <p:cNvSpPr>
            <a:spLocks noChangeArrowheads="1"/>
          </p:cNvSpPr>
          <p:nvPr/>
        </p:nvSpPr>
        <p:spPr bwMode="auto">
          <a:xfrm>
            <a:off x="323528" y="3964994"/>
            <a:ext cx="45570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sz="2000" b="1" i="1" u="sng" dirty="0" smtClean="0"/>
              <a:t>Représentation en chronogramme : :</a:t>
            </a:r>
            <a:endParaRPr lang="fr-FR" sz="2000" dirty="0"/>
          </a:p>
        </p:txBody>
      </p:sp>
      <p:pic>
        <p:nvPicPr>
          <p:cNvPr id="171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76872"/>
            <a:ext cx="669674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382219"/>
            <a:ext cx="6768752" cy="2215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5536" y="0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Conclusion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251519" y="764704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fr-FR" sz="2800" b="1" dirty="0" smtClean="0">
                <a:latin typeface="Garamond" pitchFamily="18" charset="0"/>
              </a:rPr>
              <a:t>3-1 </a:t>
            </a:r>
            <a:r>
              <a:rPr lang="fr-FR" sz="2800" b="1" u="sng" dirty="0" smtClean="0">
                <a:latin typeface="Garamond" pitchFamily="18" charset="0"/>
              </a:rPr>
              <a:t>Sur Front montant</a:t>
            </a:r>
            <a:r>
              <a:rPr lang="fr-FR" sz="2800" b="1" dirty="0" smtClean="0">
                <a:latin typeface="Garamond" pitchFamily="18" charset="0"/>
              </a:rPr>
              <a:t> :</a:t>
            </a:r>
            <a:endParaRPr lang="fr-FR" sz="2400" b="1" dirty="0">
              <a:latin typeface="Garamond" pitchFamily="18" charset="0"/>
            </a:endParaRPr>
          </a:p>
        </p:txBody>
      </p:sp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47461" name="Object 5"/>
          <p:cNvGraphicFramePr>
            <a:graphicFrameLocks noChangeAspect="1"/>
          </p:cNvGraphicFramePr>
          <p:nvPr/>
        </p:nvGraphicFramePr>
        <p:xfrm>
          <a:off x="892696" y="1315616"/>
          <a:ext cx="6847656" cy="1105272"/>
        </p:xfrm>
        <a:graphic>
          <a:graphicData uri="http://schemas.openxmlformats.org/presentationml/2006/ole">
            <p:oleObj spid="_x0000_s147461" name="Équation" r:id="rId4" imgW="2743200" imgH="457200" progId="Equation.3">
              <p:embed/>
            </p:oleObj>
          </a:graphicData>
        </a:graphic>
      </p:graphicFrame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47463" name="Object 7"/>
          <p:cNvGraphicFramePr>
            <a:graphicFrameLocks noChangeAspect="1"/>
          </p:cNvGraphicFramePr>
          <p:nvPr/>
        </p:nvGraphicFramePr>
        <p:xfrm>
          <a:off x="899592" y="2467743"/>
          <a:ext cx="6552728" cy="1045265"/>
        </p:xfrm>
        <a:graphic>
          <a:graphicData uri="http://schemas.openxmlformats.org/presentationml/2006/ole">
            <p:oleObj spid="_x0000_s147463" name="Équation" r:id="rId5" imgW="2743200" imgH="457200" progId="Equation.3">
              <p:embed/>
            </p:oleObj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251520" y="3409836"/>
            <a:ext cx="8640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fr-FR" sz="2800" b="1" dirty="0" smtClean="0">
                <a:latin typeface="Garamond" pitchFamily="18" charset="0"/>
              </a:rPr>
              <a:t>3-2 </a:t>
            </a:r>
            <a:r>
              <a:rPr lang="fr-FR" sz="2800" b="1" u="sng" dirty="0" smtClean="0">
                <a:latin typeface="Garamond" pitchFamily="18" charset="0"/>
              </a:rPr>
              <a:t>Sur Front descendant</a:t>
            </a:r>
            <a:r>
              <a:rPr lang="fr-FR" sz="2800" b="1" dirty="0" smtClean="0">
                <a:latin typeface="Garamond" pitchFamily="18" charset="0"/>
              </a:rPr>
              <a:t> :</a:t>
            </a:r>
            <a:endParaRPr lang="fr-FR" sz="2400" b="1" dirty="0">
              <a:latin typeface="Garamond" pitchFamily="18" charset="0"/>
            </a:endParaRPr>
          </a:p>
        </p:txBody>
      </p:sp>
      <p:sp>
        <p:nvSpPr>
          <p:cNvPr id="147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47465" name="Object 9"/>
          <p:cNvGraphicFramePr>
            <a:graphicFrameLocks noChangeAspect="1"/>
          </p:cNvGraphicFramePr>
          <p:nvPr/>
        </p:nvGraphicFramePr>
        <p:xfrm>
          <a:off x="964704" y="3907904"/>
          <a:ext cx="6415608" cy="1033264"/>
        </p:xfrm>
        <a:graphic>
          <a:graphicData uri="http://schemas.openxmlformats.org/presentationml/2006/ole">
            <p:oleObj spid="_x0000_s147465" name="Équation" r:id="rId6" imgW="2743200" imgH="457200" progId="Equation.3">
              <p:embed/>
            </p:oleObj>
          </a:graphicData>
        </a:graphic>
      </p:graphicFrame>
      <p:sp>
        <p:nvSpPr>
          <p:cNvPr id="147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47467" name="Object 11"/>
          <p:cNvGraphicFramePr>
            <a:graphicFrameLocks noChangeAspect="1"/>
          </p:cNvGraphicFramePr>
          <p:nvPr/>
        </p:nvGraphicFramePr>
        <p:xfrm>
          <a:off x="899591" y="5301208"/>
          <a:ext cx="6768753" cy="1080120"/>
        </p:xfrm>
        <a:graphic>
          <a:graphicData uri="http://schemas.openxmlformats.org/presentationml/2006/ole">
            <p:oleObj spid="_x0000_s147467" name="Équation" r:id="rId7" imgW="273050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7504" y="260648"/>
            <a:ext cx="92709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4- </a:t>
            </a:r>
            <a:r>
              <a:rPr lang="fr-FR" sz="4000" b="1" dirty="0" smtClean="0"/>
              <a:t>Principe d’un compteur modulo X : </a:t>
            </a:r>
            <a:endParaRPr lang="fr-FR" sz="40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14" name="ZoneTexte 13"/>
          <p:cNvSpPr txBox="1"/>
          <p:nvPr/>
        </p:nvSpPr>
        <p:spPr>
          <a:xfrm>
            <a:off x="0" y="1412776"/>
            <a:ext cx="9386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2800" b="1" dirty="0" smtClean="0">
                <a:latin typeface="Garamond" pitchFamily="18" charset="0"/>
              </a:rPr>
              <a:t>4-1 </a:t>
            </a:r>
            <a:r>
              <a:rPr lang="fr-FR" sz="2400" b="1" i="1" u="sng" dirty="0" smtClean="0"/>
              <a:t>Démarche générale :</a:t>
            </a:r>
            <a:endParaRPr lang="fr-FR" sz="2400" b="1" dirty="0" smtClean="0">
              <a:latin typeface="Garamond" pitchFamily="18" charset="0"/>
            </a:endParaRPr>
          </a:p>
        </p:txBody>
      </p:sp>
      <p:sp>
        <p:nvSpPr>
          <p:cNvPr id="143361" name="Rectangle 1"/>
          <p:cNvSpPr>
            <a:spLocks noChangeArrowheads="1"/>
          </p:cNvSpPr>
          <p:nvPr/>
        </p:nvSpPr>
        <p:spPr bwMode="auto">
          <a:xfrm>
            <a:off x="107504" y="1817440"/>
            <a:ext cx="81722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Pour construire un compteur modulo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qui compte de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0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à (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X-1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) :</a:t>
            </a:r>
          </a:p>
        </p:txBody>
      </p:sp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756592" y="2453987"/>
            <a:ext cx="80638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Trouver le nombre de bascules « 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 » tel que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N-1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&lt; X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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2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et raccorder ces bascules pour obtenir un compteur modulo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2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827584" y="3398223"/>
            <a:ext cx="8064896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588963" algn="l"/>
              </a:tabLs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Si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fr-FR" sz="2400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&gt; X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connecter la sortie d’une porte « NAND » aux entrées remise à zéro (RAZ ou CLEAR) de toute les bascules. Déterminer quelles sont les bascules qui sont à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quand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X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est atteint. 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65" name="Rectangle 5"/>
          <p:cNvSpPr>
            <a:spLocks noChangeArrowheads="1"/>
          </p:cNvSpPr>
          <p:nvPr/>
        </p:nvSpPr>
        <p:spPr bwMode="auto">
          <a:xfrm>
            <a:off x="1187624" y="4750027"/>
            <a:ext cx="70042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Exemple :</a:t>
            </a:r>
            <a:r>
              <a:rPr kumimoji="0" lang="fr-F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Compteur modulo 10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Modulo 10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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2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&lt; 10 &lt; 2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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4 bascules.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187624" y="44624"/>
            <a:ext cx="70042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Exemple :</a:t>
            </a:r>
            <a:r>
              <a:rPr kumimoji="0" lang="fr-F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Compteur modulo 10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Modulo 10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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2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&lt; 10 &lt; 2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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4 bascules.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42337" name="Rectangle 1"/>
          <p:cNvSpPr>
            <a:spLocks noChangeArrowheads="1"/>
          </p:cNvSpPr>
          <p:nvPr/>
        </p:nvSpPr>
        <p:spPr bwMode="auto">
          <a:xfrm>
            <a:off x="323528" y="1269921"/>
            <a:ext cx="33018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Diagramme des états :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383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42338" name="Group 2"/>
          <p:cNvGrpSpPr>
            <a:grpSpLocks/>
          </p:cNvGrpSpPr>
          <p:nvPr/>
        </p:nvGrpSpPr>
        <p:grpSpPr bwMode="auto">
          <a:xfrm>
            <a:off x="1547664" y="2060849"/>
            <a:ext cx="6192688" cy="3024335"/>
            <a:chOff x="3637" y="1957"/>
            <a:chExt cx="5945" cy="1837"/>
          </a:xfrm>
        </p:grpSpPr>
        <p:grpSp>
          <p:nvGrpSpPr>
            <p:cNvPr id="142380" name="Group 44"/>
            <p:cNvGrpSpPr>
              <a:grpSpLocks/>
            </p:cNvGrpSpPr>
            <p:nvPr/>
          </p:nvGrpSpPr>
          <p:grpSpPr bwMode="auto">
            <a:xfrm>
              <a:off x="5617" y="1957"/>
              <a:ext cx="720" cy="360"/>
              <a:chOff x="5377" y="9337"/>
              <a:chExt cx="720" cy="360"/>
            </a:xfrm>
          </p:grpSpPr>
          <p:sp>
            <p:nvSpPr>
              <p:cNvPr id="142382" name="Oval 46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81" name="Text Box 45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1001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77" name="Group 41"/>
            <p:cNvGrpSpPr>
              <a:grpSpLocks/>
            </p:cNvGrpSpPr>
            <p:nvPr/>
          </p:nvGrpSpPr>
          <p:grpSpPr bwMode="auto">
            <a:xfrm>
              <a:off x="7962" y="2137"/>
              <a:ext cx="720" cy="360"/>
              <a:chOff x="5377" y="9337"/>
              <a:chExt cx="720" cy="360"/>
            </a:xfrm>
          </p:grpSpPr>
          <p:sp>
            <p:nvSpPr>
              <p:cNvPr id="142379" name="Oval 43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78" name="Text Box 42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0001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74" name="Group 38"/>
            <p:cNvGrpSpPr>
              <a:grpSpLocks/>
            </p:cNvGrpSpPr>
            <p:nvPr/>
          </p:nvGrpSpPr>
          <p:grpSpPr bwMode="auto">
            <a:xfrm>
              <a:off x="4537" y="2137"/>
              <a:ext cx="720" cy="360"/>
              <a:chOff x="5377" y="9337"/>
              <a:chExt cx="720" cy="360"/>
            </a:xfrm>
          </p:grpSpPr>
          <p:sp>
            <p:nvSpPr>
              <p:cNvPr id="142376" name="Oval 40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75" name="Text Box 39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1000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71" name="Group 35"/>
            <p:cNvGrpSpPr>
              <a:grpSpLocks/>
            </p:cNvGrpSpPr>
            <p:nvPr/>
          </p:nvGrpSpPr>
          <p:grpSpPr bwMode="auto">
            <a:xfrm>
              <a:off x="8862" y="2677"/>
              <a:ext cx="720" cy="360"/>
              <a:chOff x="5377" y="9337"/>
              <a:chExt cx="720" cy="360"/>
            </a:xfrm>
          </p:grpSpPr>
          <p:sp>
            <p:nvSpPr>
              <p:cNvPr id="142373" name="Oval 37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72" name="Text Box 36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0010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68" name="Group 32"/>
            <p:cNvGrpSpPr>
              <a:grpSpLocks/>
            </p:cNvGrpSpPr>
            <p:nvPr/>
          </p:nvGrpSpPr>
          <p:grpSpPr bwMode="auto">
            <a:xfrm>
              <a:off x="3637" y="2677"/>
              <a:ext cx="720" cy="360"/>
              <a:chOff x="5377" y="9337"/>
              <a:chExt cx="720" cy="360"/>
            </a:xfrm>
          </p:grpSpPr>
          <p:sp>
            <p:nvSpPr>
              <p:cNvPr id="142370" name="Oval 34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69" name="Text Box 33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0111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65" name="Group 29"/>
            <p:cNvGrpSpPr>
              <a:grpSpLocks/>
            </p:cNvGrpSpPr>
            <p:nvPr/>
          </p:nvGrpSpPr>
          <p:grpSpPr bwMode="auto">
            <a:xfrm>
              <a:off x="7962" y="3217"/>
              <a:ext cx="720" cy="360"/>
              <a:chOff x="5377" y="9337"/>
              <a:chExt cx="720" cy="360"/>
            </a:xfrm>
          </p:grpSpPr>
          <p:sp>
            <p:nvSpPr>
              <p:cNvPr id="142367" name="Oval 31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66" name="Text Box 30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0011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62" name="Group 26"/>
            <p:cNvGrpSpPr>
              <a:grpSpLocks/>
            </p:cNvGrpSpPr>
            <p:nvPr/>
          </p:nvGrpSpPr>
          <p:grpSpPr bwMode="auto">
            <a:xfrm>
              <a:off x="4537" y="3217"/>
              <a:ext cx="720" cy="360"/>
              <a:chOff x="5377" y="9337"/>
              <a:chExt cx="720" cy="360"/>
            </a:xfrm>
          </p:grpSpPr>
          <p:sp>
            <p:nvSpPr>
              <p:cNvPr id="142364" name="Oval 28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63" name="Text Box 27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0110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59" name="Group 23"/>
            <p:cNvGrpSpPr>
              <a:grpSpLocks/>
            </p:cNvGrpSpPr>
            <p:nvPr/>
          </p:nvGrpSpPr>
          <p:grpSpPr bwMode="auto">
            <a:xfrm>
              <a:off x="5617" y="3397"/>
              <a:ext cx="720" cy="360"/>
              <a:chOff x="5377" y="9337"/>
              <a:chExt cx="720" cy="360"/>
            </a:xfrm>
          </p:grpSpPr>
          <p:sp>
            <p:nvSpPr>
              <p:cNvPr id="142361" name="Oval 25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60" name="Text Box 24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0101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2358" name="Arc 22"/>
            <p:cNvSpPr>
              <a:spLocks/>
            </p:cNvSpPr>
            <p:nvPr/>
          </p:nvSpPr>
          <p:spPr bwMode="auto">
            <a:xfrm>
              <a:off x="7622" y="2067"/>
              <a:ext cx="425" cy="2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07"/>
                <a:gd name="T1" fmla="*/ 0 h 21600"/>
                <a:gd name="T2" fmla="*/ 17007 w 17007"/>
                <a:gd name="T3" fmla="*/ 8284 h 21600"/>
                <a:gd name="T4" fmla="*/ 0 w 1700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07" h="21600" fill="none" extrusionOk="0">
                  <a:moveTo>
                    <a:pt x="-1" y="0"/>
                  </a:moveTo>
                  <a:cubicBezTo>
                    <a:pt x="6641" y="0"/>
                    <a:pt x="12912" y="3054"/>
                    <a:pt x="17007" y="8283"/>
                  </a:cubicBezTo>
                </a:path>
                <a:path w="17007" h="21600" stroke="0" extrusionOk="0">
                  <a:moveTo>
                    <a:pt x="-1" y="0"/>
                  </a:moveTo>
                  <a:cubicBezTo>
                    <a:pt x="6641" y="0"/>
                    <a:pt x="12912" y="3054"/>
                    <a:pt x="17007" y="828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7" name="Arc 21"/>
            <p:cNvSpPr>
              <a:spLocks/>
            </p:cNvSpPr>
            <p:nvPr/>
          </p:nvSpPr>
          <p:spPr bwMode="auto">
            <a:xfrm>
              <a:off x="5131" y="2058"/>
              <a:ext cx="493" cy="179"/>
            </a:xfrm>
            <a:custGeom>
              <a:avLst/>
              <a:gdLst>
                <a:gd name="G0" fmla="+- 18499 0 0"/>
                <a:gd name="G1" fmla="+- 21588 0 0"/>
                <a:gd name="G2" fmla="+- 21600 0 0"/>
                <a:gd name="T0" fmla="*/ 0 w 18499"/>
                <a:gd name="T1" fmla="*/ 10436 h 21588"/>
                <a:gd name="T2" fmla="*/ 17779 w 18499"/>
                <a:gd name="T3" fmla="*/ 0 h 21588"/>
                <a:gd name="T4" fmla="*/ 18499 w 18499"/>
                <a:gd name="T5" fmla="*/ 21588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99" h="21588" fill="none" extrusionOk="0">
                  <a:moveTo>
                    <a:pt x="0" y="10436"/>
                  </a:moveTo>
                  <a:cubicBezTo>
                    <a:pt x="3777" y="4171"/>
                    <a:pt x="10467" y="243"/>
                    <a:pt x="17779" y="0"/>
                  </a:cubicBezTo>
                </a:path>
                <a:path w="18499" h="21588" stroke="0" extrusionOk="0">
                  <a:moveTo>
                    <a:pt x="0" y="10436"/>
                  </a:moveTo>
                  <a:cubicBezTo>
                    <a:pt x="3777" y="4171"/>
                    <a:pt x="10467" y="243"/>
                    <a:pt x="17779" y="0"/>
                  </a:cubicBezTo>
                  <a:lnTo>
                    <a:pt x="18499" y="215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6" name="Arc 20"/>
            <p:cNvSpPr>
              <a:spLocks/>
            </p:cNvSpPr>
            <p:nvPr/>
          </p:nvSpPr>
          <p:spPr bwMode="auto">
            <a:xfrm>
              <a:off x="5156" y="3450"/>
              <a:ext cx="461" cy="227"/>
            </a:xfrm>
            <a:custGeom>
              <a:avLst/>
              <a:gdLst>
                <a:gd name="G0" fmla="+- 18436 0 0"/>
                <a:gd name="G1" fmla="+- 0 0 0"/>
                <a:gd name="G2" fmla="+- 21600 0 0"/>
                <a:gd name="T0" fmla="*/ 18382 w 18436"/>
                <a:gd name="T1" fmla="*/ 21600 h 21600"/>
                <a:gd name="T2" fmla="*/ 0 w 18436"/>
                <a:gd name="T3" fmla="*/ 11255 h 21600"/>
                <a:gd name="T4" fmla="*/ 18436 w 1843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36" h="21600" fill="none" extrusionOk="0">
                  <a:moveTo>
                    <a:pt x="18382" y="21599"/>
                  </a:moveTo>
                  <a:cubicBezTo>
                    <a:pt x="10873" y="21581"/>
                    <a:pt x="3912" y="17664"/>
                    <a:pt x="0" y="11254"/>
                  </a:cubicBezTo>
                </a:path>
                <a:path w="18436" h="21600" stroke="0" extrusionOk="0">
                  <a:moveTo>
                    <a:pt x="18382" y="21599"/>
                  </a:moveTo>
                  <a:cubicBezTo>
                    <a:pt x="10873" y="21581"/>
                    <a:pt x="3912" y="17664"/>
                    <a:pt x="0" y="11254"/>
                  </a:cubicBezTo>
                  <a:lnTo>
                    <a:pt x="18436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5" name="Arc 19"/>
            <p:cNvSpPr>
              <a:spLocks/>
            </p:cNvSpPr>
            <p:nvPr/>
          </p:nvSpPr>
          <p:spPr bwMode="auto">
            <a:xfrm>
              <a:off x="7622" y="3447"/>
              <a:ext cx="474" cy="227"/>
            </a:xfrm>
            <a:custGeom>
              <a:avLst/>
              <a:gdLst>
                <a:gd name="G0" fmla="+- 4114 0 0"/>
                <a:gd name="G1" fmla="+- 0 0 0"/>
                <a:gd name="G2" fmla="+- 21600 0 0"/>
                <a:gd name="T0" fmla="*/ 18955 w 18955"/>
                <a:gd name="T1" fmla="*/ 15694 h 21600"/>
                <a:gd name="T2" fmla="*/ 0 w 18955"/>
                <a:gd name="T3" fmla="*/ 21205 h 21600"/>
                <a:gd name="T4" fmla="*/ 4114 w 189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55" h="21600" fill="none" extrusionOk="0">
                  <a:moveTo>
                    <a:pt x="18955" y="15694"/>
                  </a:moveTo>
                  <a:cubicBezTo>
                    <a:pt x="14944" y="19486"/>
                    <a:pt x="9633" y="21599"/>
                    <a:pt x="4114" y="21600"/>
                  </a:cubicBezTo>
                  <a:cubicBezTo>
                    <a:pt x="2733" y="21600"/>
                    <a:pt x="1355" y="21467"/>
                    <a:pt x="0" y="21204"/>
                  </a:cubicBezTo>
                </a:path>
                <a:path w="18955" h="21600" stroke="0" extrusionOk="0">
                  <a:moveTo>
                    <a:pt x="18955" y="15694"/>
                  </a:moveTo>
                  <a:cubicBezTo>
                    <a:pt x="14944" y="19486"/>
                    <a:pt x="9633" y="21599"/>
                    <a:pt x="4114" y="21600"/>
                  </a:cubicBezTo>
                  <a:cubicBezTo>
                    <a:pt x="2733" y="21600"/>
                    <a:pt x="1355" y="21467"/>
                    <a:pt x="0" y="21204"/>
                  </a:cubicBezTo>
                  <a:lnTo>
                    <a:pt x="411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4" name="Arc 18"/>
            <p:cNvSpPr>
              <a:spLocks/>
            </p:cNvSpPr>
            <p:nvPr/>
          </p:nvSpPr>
          <p:spPr bwMode="auto">
            <a:xfrm>
              <a:off x="8470" y="3018"/>
              <a:ext cx="795" cy="3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137 w 21137"/>
                <a:gd name="T1" fmla="*/ 4449 h 20431"/>
                <a:gd name="T2" fmla="*/ 7010 w 21137"/>
                <a:gd name="T3" fmla="*/ 20431 h 20431"/>
                <a:gd name="T4" fmla="*/ 0 w 21137"/>
                <a:gd name="T5" fmla="*/ 0 h 20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37" h="20431" fill="none" extrusionOk="0">
                  <a:moveTo>
                    <a:pt x="21136" y="4448"/>
                  </a:moveTo>
                  <a:cubicBezTo>
                    <a:pt x="19570" y="11891"/>
                    <a:pt x="14204" y="17962"/>
                    <a:pt x="7009" y="20430"/>
                  </a:cubicBezTo>
                </a:path>
                <a:path w="21137" h="20431" stroke="0" extrusionOk="0">
                  <a:moveTo>
                    <a:pt x="21136" y="4448"/>
                  </a:moveTo>
                  <a:cubicBezTo>
                    <a:pt x="19570" y="11891"/>
                    <a:pt x="14204" y="17962"/>
                    <a:pt x="7009" y="2043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3" name="Arc 17"/>
            <p:cNvSpPr>
              <a:spLocks/>
            </p:cNvSpPr>
            <p:nvPr/>
          </p:nvSpPr>
          <p:spPr bwMode="auto">
            <a:xfrm rot="227425">
              <a:off x="8712" y="2357"/>
              <a:ext cx="594" cy="363"/>
            </a:xfrm>
            <a:custGeom>
              <a:avLst/>
              <a:gdLst>
                <a:gd name="G0" fmla="+- 447 0 0"/>
                <a:gd name="G1" fmla="+- 21600 0 0"/>
                <a:gd name="G2" fmla="+- 21600 0 0"/>
                <a:gd name="T0" fmla="*/ 0 w 21373"/>
                <a:gd name="T1" fmla="*/ 5 h 21600"/>
                <a:gd name="T2" fmla="*/ 21373 w 21373"/>
                <a:gd name="T3" fmla="*/ 16248 h 21600"/>
                <a:gd name="T4" fmla="*/ 447 w 2137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73" h="21600" fill="none" extrusionOk="0">
                  <a:moveTo>
                    <a:pt x="-1" y="4"/>
                  </a:moveTo>
                  <a:cubicBezTo>
                    <a:pt x="148" y="1"/>
                    <a:pt x="297" y="-1"/>
                    <a:pt x="447" y="0"/>
                  </a:cubicBezTo>
                  <a:cubicBezTo>
                    <a:pt x="10314" y="0"/>
                    <a:pt x="18928" y="6687"/>
                    <a:pt x="21373" y="16247"/>
                  </a:cubicBezTo>
                </a:path>
                <a:path w="21373" h="21600" stroke="0" extrusionOk="0">
                  <a:moveTo>
                    <a:pt x="-1" y="4"/>
                  </a:moveTo>
                  <a:cubicBezTo>
                    <a:pt x="148" y="1"/>
                    <a:pt x="297" y="-1"/>
                    <a:pt x="447" y="0"/>
                  </a:cubicBezTo>
                  <a:cubicBezTo>
                    <a:pt x="10314" y="0"/>
                    <a:pt x="18928" y="6687"/>
                    <a:pt x="21373" y="16247"/>
                  </a:cubicBezTo>
                  <a:lnTo>
                    <a:pt x="447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2" name="Arc 16"/>
            <p:cNvSpPr>
              <a:spLocks/>
            </p:cNvSpPr>
            <p:nvPr/>
          </p:nvSpPr>
          <p:spPr bwMode="auto">
            <a:xfrm>
              <a:off x="3970" y="2973"/>
              <a:ext cx="670" cy="400"/>
            </a:xfrm>
            <a:custGeom>
              <a:avLst/>
              <a:gdLst>
                <a:gd name="G0" fmla="+- 20763 0 0"/>
                <a:gd name="G1" fmla="+- 0 0 0"/>
                <a:gd name="G2" fmla="+- 21600 0 0"/>
                <a:gd name="T0" fmla="*/ 15936 w 20763"/>
                <a:gd name="T1" fmla="*/ 21054 h 21054"/>
                <a:gd name="T2" fmla="*/ 0 w 20763"/>
                <a:gd name="T3" fmla="*/ 5954 h 21054"/>
                <a:gd name="T4" fmla="*/ 20763 w 20763"/>
                <a:gd name="T5" fmla="*/ 0 h 2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63" h="21054" fill="none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</a:path>
                <a:path w="20763" h="21054" stroke="0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  <a:lnTo>
                    <a:pt x="2076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51" name="Arc 15"/>
            <p:cNvSpPr>
              <a:spLocks/>
            </p:cNvSpPr>
            <p:nvPr/>
          </p:nvSpPr>
          <p:spPr bwMode="auto">
            <a:xfrm>
              <a:off x="3983" y="2323"/>
              <a:ext cx="532" cy="369"/>
            </a:xfrm>
            <a:custGeom>
              <a:avLst/>
              <a:gdLst>
                <a:gd name="G0" fmla="+- 21353 0 0"/>
                <a:gd name="G1" fmla="+- 21483 0 0"/>
                <a:gd name="G2" fmla="+- 21600 0 0"/>
                <a:gd name="T0" fmla="*/ 0 w 21353"/>
                <a:gd name="T1" fmla="*/ 18225 h 21483"/>
                <a:gd name="T2" fmla="*/ 19107 w 21353"/>
                <a:gd name="T3" fmla="*/ 0 h 21483"/>
                <a:gd name="T4" fmla="*/ 21353 w 21353"/>
                <a:gd name="T5" fmla="*/ 21483 h 2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53" h="21483" fill="none" extrusionOk="0">
                  <a:moveTo>
                    <a:pt x="0" y="18225"/>
                  </a:moveTo>
                  <a:cubicBezTo>
                    <a:pt x="1482" y="8511"/>
                    <a:pt x="9334" y="1021"/>
                    <a:pt x="19107" y="0"/>
                  </a:cubicBezTo>
                </a:path>
                <a:path w="21353" h="21483" stroke="0" extrusionOk="0">
                  <a:moveTo>
                    <a:pt x="0" y="18225"/>
                  </a:moveTo>
                  <a:cubicBezTo>
                    <a:pt x="1482" y="8511"/>
                    <a:pt x="9334" y="1021"/>
                    <a:pt x="19107" y="0"/>
                  </a:cubicBezTo>
                  <a:lnTo>
                    <a:pt x="21353" y="21483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grpSp>
          <p:nvGrpSpPr>
            <p:cNvPr id="142348" name="Group 12"/>
            <p:cNvGrpSpPr>
              <a:grpSpLocks/>
            </p:cNvGrpSpPr>
            <p:nvPr/>
          </p:nvGrpSpPr>
          <p:grpSpPr bwMode="auto">
            <a:xfrm>
              <a:off x="6882" y="1957"/>
              <a:ext cx="720" cy="360"/>
              <a:chOff x="5377" y="9337"/>
              <a:chExt cx="720" cy="360"/>
            </a:xfrm>
          </p:grpSpPr>
          <p:sp>
            <p:nvSpPr>
              <p:cNvPr id="142350" name="Oval 14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2349" name="Text Box 13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0000</a:t>
                </a:r>
                <a:endParaRPr kumimoji="0" lang="fr-FR" sz="4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2345" name="Group 9"/>
            <p:cNvGrpSpPr>
              <a:grpSpLocks/>
            </p:cNvGrpSpPr>
            <p:nvPr/>
          </p:nvGrpSpPr>
          <p:grpSpPr bwMode="auto">
            <a:xfrm>
              <a:off x="6882" y="3397"/>
              <a:ext cx="720" cy="360"/>
              <a:chOff x="5377" y="9337"/>
              <a:chExt cx="720" cy="360"/>
            </a:xfrm>
          </p:grpSpPr>
          <p:sp>
            <p:nvSpPr>
              <p:cNvPr id="142347" name="Oval 11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46" name="Text Box 10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0100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2344" name="Arc 8"/>
            <p:cNvSpPr>
              <a:spLocks/>
            </p:cNvSpPr>
            <p:nvPr/>
          </p:nvSpPr>
          <p:spPr bwMode="auto">
            <a:xfrm>
              <a:off x="6277" y="1961"/>
              <a:ext cx="646" cy="227"/>
            </a:xfrm>
            <a:custGeom>
              <a:avLst/>
              <a:gdLst>
                <a:gd name="G0" fmla="+- 11899 0 0"/>
                <a:gd name="G1" fmla="+- 21600 0 0"/>
                <a:gd name="G2" fmla="+- 21600 0 0"/>
                <a:gd name="T0" fmla="*/ 0 w 25848"/>
                <a:gd name="T1" fmla="*/ 3573 h 21600"/>
                <a:gd name="T2" fmla="*/ 25848 w 25848"/>
                <a:gd name="T3" fmla="*/ 5108 h 21600"/>
                <a:gd name="T4" fmla="*/ 11899 w 2584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848" h="21600" fill="none" extrusionOk="0">
                  <a:moveTo>
                    <a:pt x="-1" y="3572"/>
                  </a:moveTo>
                  <a:cubicBezTo>
                    <a:pt x="3530" y="1242"/>
                    <a:pt x="7668" y="-1"/>
                    <a:pt x="11899" y="0"/>
                  </a:cubicBezTo>
                  <a:cubicBezTo>
                    <a:pt x="17006" y="0"/>
                    <a:pt x="21948" y="1809"/>
                    <a:pt x="25847" y="5108"/>
                  </a:cubicBezTo>
                </a:path>
                <a:path w="25848" h="21600" stroke="0" extrusionOk="0">
                  <a:moveTo>
                    <a:pt x="-1" y="3572"/>
                  </a:moveTo>
                  <a:cubicBezTo>
                    <a:pt x="3530" y="1242"/>
                    <a:pt x="7668" y="-1"/>
                    <a:pt x="11899" y="0"/>
                  </a:cubicBezTo>
                  <a:cubicBezTo>
                    <a:pt x="17006" y="0"/>
                    <a:pt x="21948" y="1809"/>
                    <a:pt x="25847" y="5108"/>
                  </a:cubicBezTo>
                  <a:lnTo>
                    <a:pt x="11899" y="2160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sp>
          <p:nvSpPr>
            <p:cNvPr id="142343" name="Arc 7"/>
            <p:cNvSpPr>
              <a:spLocks/>
            </p:cNvSpPr>
            <p:nvPr/>
          </p:nvSpPr>
          <p:spPr bwMode="auto">
            <a:xfrm>
              <a:off x="6267" y="3567"/>
              <a:ext cx="664" cy="227"/>
            </a:xfrm>
            <a:custGeom>
              <a:avLst/>
              <a:gdLst>
                <a:gd name="G0" fmla="+- 11723 0 0"/>
                <a:gd name="G1" fmla="+- 0 0 0"/>
                <a:gd name="G2" fmla="+- 21600 0 0"/>
                <a:gd name="T0" fmla="*/ 26564 w 26564"/>
                <a:gd name="T1" fmla="*/ 15694 h 21600"/>
                <a:gd name="T2" fmla="*/ 0 w 26564"/>
                <a:gd name="T3" fmla="*/ 18142 h 21600"/>
                <a:gd name="T4" fmla="*/ 11723 w 265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64" h="21600" fill="none" extrusionOk="0">
                  <a:moveTo>
                    <a:pt x="26564" y="15694"/>
                  </a:moveTo>
                  <a:cubicBezTo>
                    <a:pt x="22553" y="19486"/>
                    <a:pt x="17242" y="21599"/>
                    <a:pt x="11723" y="21600"/>
                  </a:cubicBezTo>
                  <a:cubicBezTo>
                    <a:pt x="7563" y="21600"/>
                    <a:pt x="3493" y="20399"/>
                    <a:pt x="0" y="18141"/>
                  </a:cubicBezTo>
                </a:path>
                <a:path w="26564" h="21600" stroke="0" extrusionOk="0">
                  <a:moveTo>
                    <a:pt x="26564" y="15694"/>
                  </a:moveTo>
                  <a:cubicBezTo>
                    <a:pt x="22553" y="19486"/>
                    <a:pt x="17242" y="21599"/>
                    <a:pt x="11723" y="21600"/>
                  </a:cubicBezTo>
                  <a:cubicBezTo>
                    <a:pt x="7563" y="21600"/>
                    <a:pt x="3493" y="20399"/>
                    <a:pt x="0" y="18141"/>
                  </a:cubicBezTo>
                  <a:lnTo>
                    <a:pt x="1172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  <p:grpSp>
          <p:nvGrpSpPr>
            <p:cNvPr id="142340" name="Group 4"/>
            <p:cNvGrpSpPr>
              <a:grpSpLocks/>
            </p:cNvGrpSpPr>
            <p:nvPr/>
          </p:nvGrpSpPr>
          <p:grpSpPr bwMode="auto">
            <a:xfrm>
              <a:off x="6327" y="2537"/>
              <a:ext cx="720" cy="360"/>
              <a:chOff x="5377" y="9337"/>
              <a:chExt cx="720" cy="360"/>
            </a:xfrm>
          </p:grpSpPr>
          <p:sp>
            <p:nvSpPr>
              <p:cNvPr id="142342" name="Oval 6"/>
              <p:cNvSpPr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4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42341" name="Text Box 5"/>
              <p:cNvSpPr txBox="1">
                <a:spLocks noChangeArrowheads="1"/>
              </p:cNvSpPr>
              <p:nvPr/>
            </p:nvSpPr>
            <p:spPr bwMode="auto">
              <a:xfrm>
                <a:off x="5377" y="9337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b="1" i="0" u="none" strike="noStrike" cap="none" normalizeH="0" baseline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1010</a:t>
                </a:r>
                <a:endParaRPr kumimoji="0" lang="fr-FR" sz="4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2339" name="Arc 3"/>
            <p:cNvSpPr>
              <a:spLocks/>
            </p:cNvSpPr>
            <p:nvPr/>
          </p:nvSpPr>
          <p:spPr bwMode="auto">
            <a:xfrm>
              <a:off x="5917" y="2137"/>
              <a:ext cx="490" cy="540"/>
            </a:xfrm>
            <a:custGeom>
              <a:avLst/>
              <a:gdLst>
                <a:gd name="G0" fmla="+- 20763 0 0"/>
                <a:gd name="G1" fmla="+- 0 0 0"/>
                <a:gd name="G2" fmla="+- 21600 0 0"/>
                <a:gd name="T0" fmla="*/ 15936 w 20763"/>
                <a:gd name="T1" fmla="*/ 21054 h 21054"/>
                <a:gd name="T2" fmla="*/ 0 w 20763"/>
                <a:gd name="T3" fmla="*/ 5954 h 21054"/>
                <a:gd name="T4" fmla="*/ 20763 w 20763"/>
                <a:gd name="T5" fmla="*/ 0 h 2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63" h="21054" fill="none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</a:path>
                <a:path w="20763" h="21054" stroke="0" extrusionOk="0">
                  <a:moveTo>
                    <a:pt x="15936" y="21053"/>
                  </a:moveTo>
                  <a:cubicBezTo>
                    <a:pt x="8271" y="19296"/>
                    <a:pt x="2167" y="13512"/>
                    <a:pt x="-1" y="5954"/>
                  </a:cubicBezTo>
                  <a:lnTo>
                    <a:pt x="20763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ysDot"/>
              <a:round/>
              <a:headEnd type="triangle" w="med" len="med"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4000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187624" y="44624"/>
            <a:ext cx="70042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Exemple :</a:t>
            </a:r>
            <a:r>
              <a:rPr kumimoji="0" lang="fr-FR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Compteur modulo 10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Modulo 10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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2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3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&lt; 10 &lt; 2</a:t>
            </a:r>
            <a:r>
              <a:rPr kumimoji="0" lang="fr-FR" sz="32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4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  <a:sym typeface="Symbol" pitchFamily="18" charset="2"/>
              </a:rPr>
              <a:t> 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4 bascules.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42337" name="Rectangle 1"/>
          <p:cNvSpPr>
            <a:spLocks noChangeArrowheads="1"/>
          </p:cNvSpPr>
          <p:nvPr/>
        </p:nvSpPr>
        <p:spPr bwMode="auto">
          <a:xfrm>
            <a:off x="323528" y="1269922"/>
            <a:ext cx="54167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b="1" i="1" u="sng" dirty="0" smtClean="0"/>
              <a:t>Représentation en chronogrammes :</a:t>
            </a:r>
            <a:endParaRPr lang="fr-FR" sz="2400" dirty="0"/>
          </a:p>
        </p:txBody>
      </p:sp>
      <p:sp>
        <p:nvSpPr>
          <p:cNvPr id="142383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5255" name="Picture 1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82089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" name="Rectangle 1"/>
          <p:cNvSpPr>
            <a:spLocks noChangeArrowheads="1"/>
          </p:cNvSpPr>
          <p:nvPr/>
        </p:nvSpPr>
        <p:spPr bwMode="auto">
          <a:xfrm>
            <a:off x="323528" y="4293097"/>
            <a:ext cx="40280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b="1" i="1" u="sng" dirty="0" smtClean="0"/>
              <a:t>Représentation du circuit :</a:t>
            </a:r>
            <a:endParaRPr lang="fr-FR" sz="2400" dirty="0" smtClean="0"/>
          </a:p>
        </p:txBody>
      </p:sp>
      <p:pic>
        <p:nvPicPr>
          <p:cNvPr id="175256" name="Picture 1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25144"/>
            <a:ext cx="828092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79512" y="162880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1863728" y="814156"/>
            <a:ext cx="541654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</a:tabLst>
            </a:pPr>
            <a:r>
              <a:rPr kumimoji="0" lang="fr-FR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Rappel sur la bascule JK :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267744" y="1988840"/>
          <a:ext cx="4809882" cy="2605970"/>
        </p:xfrm>
        <a:graphic>
          <a:graphicData uri="http://schemas.openxmlformats.org/drawingml/2006/table">
            <a:tbl>
              <a:tblPr/>
              <a:tblGrid>
                <a:gridCol w="621027"/>
                <a:gridCol w="716333"/>
                <a:gridCol w="3472522"/>
              </a:tblGrid>
              <a:tr h="411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latin typeface="Garamond"/>
                          <a:ea typeface="Times New Roman"/>
                          <a:cs typeface="Arial"/>
                        </a:rPr>
                        <a:t>J</a:t>
                      </a:r>
                      <a:endParaRPr lang="fr-FR" sz="3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K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400" b="1" baseline="-25000">
                          <a:latin typeface="Garamond"/>
                          <a:ea typeface="Times New Roman"/>
                          <a:cs typeface="Arial"/>
                        </a:rPr>
                        <a:t>t+1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: Fonction mémoire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 : Mise à 0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 : Mise à 1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6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3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="1" dirty="0">
                          <a:latin typeface="Garamond"/>
                          <a:ea typeface="Times New Roman"/>
                          <a:cs typeface="Arial"/>
                        </a:rPr>
                        <a:t>: Fonction de type T</a:t>
                      </a:r>
                      <a:endParaRPr lang="fr-FR" sz="3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3059" name="Object 3"/>
          <p:cNvGraphicFramePr>
            <a:graphicFrameLocks noChangeAspect="1"/>
          </p:cNvGraphicFramePr>
          <p:nvPr/>
        </p:nvGraphicFramePr>
        <p:xfrm>
          <a:off x="3707904" y="2492896"/>
          <a:ext cx="360040" cy="432048"/>
        </p:xfrm>
        <a:graphic>
          <a:graphicData uri="http://schemas.openxmlformats.org/presentationml/2006/ole">
            <p:oleObj spid="_x0000_s173059" name="Équation" r:id="rId3" imgW="190500" imgH="228600" progId="Equation.3">
              <p:embed/>
            </p:oleObj>
          </a:graphicData>
        </a:graphic>
      </p:graphicFrame>
      <p:graphicFrame>
        <p:nvGraphicFramePr>
          <p:cNvPr id="173058" name="Object 2"/>
          <p:cNvGraphicFramePr>
            <a:graphicFrameLocks noChangeAspect="1"/>
          </p:cNvGraphicFramePr>
          <p:nvPr/>
        </p:nvGraphicFramePr>
        <p:xfrm>
          <a:off x="3635896" y="4077072"/>
          <a:ext cx="368044" cy="473199"/>
        </p:xfrm>
        <a:graphic>
          <a:graphicData uri="http://schemas.openxmlformats.org/presentationml/2006/ole">
            <p:oleObj spid="_x0000_s173058" name="Équation" r:id="rId4" imgW="203024" imgH="2537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79512" y="1628800"/>
            <a:ext cx="8820472" cy="1368152"/>
          </a:xfrm>
        </p:spPr>
        <p:txBody>
          <a:bodyPr>
            <a:noAutofit/>
          </a:bodyPr>
          <a:lstStyle/>
          <a:p>
            <a:pPr lvl="0" algn="l"/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3200" dirty="0" smtClean="0"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</a:br>
            <a:endParaRPr lang="fr-FR" sz="6000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335523" y="910461"/>
            <a:ext cx="86289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8600" algn="justLow" fontAlgn="base">
              <a:spcBef>
                <a:spcPct val="0"/>
              </a:spcBef>
              <a:spcAft>
                <a:spcPct val="0"/>
              </a:spcAft>
              <a:tabLst>
                <a:tab pos="571500" algn="l"/>
              </a:tabLst>
            </a:pPr>
            <a:r>
              <a:rPr lang="fr-FR" sz="3600" b="1" i="1" u="sng" dirty="0" smtClean="0"/>
              <a:t>Matrice d’excitation d’une bascule JK :</a:t>
            </a:r>
            <a:endParaRPr lang="fr-FR" sz="3600" dirty="0" smtClean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611560" y="1844824"/>
          <a:ext cx="8064896" cy="3291840"/>
        </p:xfrm>
        <a:graphic>
          <a:graphicData uri="http://schemas.openxmlformats.org/drawingml/2006/table">
            <a:tbl>
              <a:tblPr/>
              <a:tblGrid>
                <a:gridCol w="1683806"/>
                <a:gridCol w="980490"/>
                <a:gridCol w="943860"/>
                <a:gridCol w="1171984"/>
                <a:gridCol w="3284756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K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J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K J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Fonction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 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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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4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 : Maintient à zéro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 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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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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 : Enclenchement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 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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 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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4765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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  : Déclenchement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 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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 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</a:rPr>
                        <a:t>0 </a:t>
                      </a:r>
                      <a:r>
                        <a:rPr lang="fr-FR" sz="24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</a:t>
                      </a:r>
                      <a:endParaRPr lang="fr-FR" sz="24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400" b="1" dirty="0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400" b="1" baseline="-25000" dirty="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fr-FR" sz="2400" b="1" dirty="0">
                          <a:latin typeface="Garamond"/>
                          <a:ea typeface="Times New Roman"/>
                          <a:cs typeface="Arial"/>
                        </a:rPr>
                        <a:t> : Maintient à un</a:t>
                      </a:r>
                      <a:endParaRPr lang="fr-FR" sz="24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335523" y="664241"/>
            <a:ext cx="872822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3600" b="1" i="1" u="sng" dirty="0" smtClean="0"/>
              <a:t>Exemple de réalisation :</a:t>
            </a:r>
            <a:endParaRPr lang="fr-FR" sz="3600" dirty="0" smtClean="0"/>
          </a:p>
          <a:p>
            <a:r>
              <a:rPr lang="fr-FR" sz="3200" dirty="0" smtClean="0"/>
              <a:t>Réalisation d’un compteur synchrone modulo 6 :</a:t>
            </a:r>
            <a:endParaRPr lang="fr-FR" sz="32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899592" y="1916832"/>
          <a:ext cx="7272810" cy="4201507"/>
        </p:xfrm>
        <a:graphic>
          <a:graphicData uri="http://schemas.openxmlformats.org/drawingml/2006/table">
            <a:tbl>
              <a:tblPr/>
              <a:tblGrid>
                <a:gridCol w="1365074"/>
                <a:gridCol w="836379"/>
                <a:gridCol w="836379"/>
                <a:gridCol w="837462"/>
                <a:gridCol w="516778"/>
                <a:gridCol w="1090976"/>
                <a:gridCol w="894881"/>
                <a:gridCol w="894881"/>
              </a:tblGrid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endParaRPr lang="fr-FR" sz="28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Instant t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Instant t+1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7877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000" b="1" dirty="0">
                          <a:latin typeface="Garamond"/>
                          <a:ea typeface="Times New Roman"/>
                          <a:cs typeface="Arial"/>
                        </a:rPr>
                        <a:t>Séquence à suivre</a:t>
                      </a:r>
                      <a:endParaRPr lang="fr-FR" sz="20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2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2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Q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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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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2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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3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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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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4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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5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1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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</a:t>
                      </a:r>
                      <a:r>
                        <a:rPr lang="fr-FR" sz="2800" b="1" baseline="-25000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  <a:sym typeface="Symbol"/>
                        </a:rPr>
                        <a:t>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8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r>
                        <a:rPr lang="fr-FR" sz="2800" b="1">
                          <a:latin typeface="Garamond"/>
                          <a:ea typeface="Times New Roman"/>
                          <a:cs typeface="Arial"/>
                        </a:rPr>
                        <a:t>0</a:t>
                      </a:r>
                      <a:endParaRPr lang="fr-FR" sz="2800" b="1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endParaRPr lang="fr-FR" sz="2800" b="1">
                        <a:latin typeface="Garamond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endParaRPr lang="fr-FR" sz="2800" b="1">
                        <a:latin typeface="Garamond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71500" algn="l"/>
                        </a:tabLst>
                      </a:pPr>
                      <a:endParaRPr lang="fr-FR" sz="2800" b="1" dirty="0">
                        <a:latin typeface="Garamond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9201" name="Line 1"/>
          <p:cNvSpPr>
            <a:spLocks noChangeShapeType="1"/>
          </p:cNvSpPr>
          <p:nvPr/>
        </p:nvSpPr>
        <p:spPr bwMode="auto">
          <a:xfrm flipV="1">
            <a:off x="4788024" y="3429000"/>
            <a:ext cx="432048" cy="28803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Line 1"/>
          <p:cNvSpPr>
            <a:spLocks noChangeShapeType="1"/>
          </p:cNvSpPr>
          <p:nvPr/>
        </p:nvSpPr>
        <p:spPr bwMode="auto">
          <a:xfrm flipV="1">
            <a:off x="4788024" y="3861048"/>
            <a:ext cx="432048" cy="28803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6" name="Line 1"/>
          <p:cNvSpPr>
            <a:spLocks noChangeShapeType="1"/>
          </p:cNvSpPr>
          <p:nvPr/>
        </p:nvSpPr>
        <p:spPr bwMode="auto">
          <a:xfrm flipV="1">
            <a:off x="4788024" y="4293096"/>
            <a:ext cx="432048" cy="28803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Line 1"/>
          <p:cNvSpPr>
            <a:spLocks noChangeShapeType="1"/>
          </p:cNvSpPr>
          <p:nvPr/>
        </p:nvSpPr>
        <p:spPr bwMode="auto">
          <a:xfrm flipV="1">
            <a:off x="4788024" y="4725144"/>
            <a:ext cx="432048" cy="28803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8" name="Line 1"/>
          <p:cNvSpPr>
            <a:spLocks noChangeShapeType="1"/>
          </p:cNvSpPr>
          <p:nvPr/>
        </p:nvSpPr>
        <p:spPr bwMode="auto">
          <a:xfrm flipV="1">
            <a:off x="4788024" y="5157192"/>
            <a:ext cx="432048" cy="28803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9" name="Line 1"/>
          <p:cNvSpPr>
            <a:spLocks noChangeShapeType="1"/>
          </p:cNvSpPr>
          <p:nvPr/>
        </p:nvSpPr>
        <p:spPr bwMode="auto">
          <a:xfrm flipV="1">
            <a:off x="4788024" y="5589240"/>
            <a:ext cx="432048" cy="28803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335523" y="848906"/>
            <a:ext cx="869238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 smtClean="0"/>
              <a:t>Détermination de l’expression des entrées JK de chaque bascule :</a:t>
            </a:r>
          </a:p>
          <a:p>
            <a:pPr lvl="0"/>
            <a:r>
              <a:rPr lang="fr-FR" sz="2000" b="1" i="1" dirty="0" smtClean="0"/>
              <a:t>Pour la première bascule :</a:t>
            </a:r>
            <a:endParaRPr lang="fr-FR" sz="2000" dirty="0"/>
          </a:p>
        </p:txBody>
      </p:sp>
      <p:pic>
        <p:nvPicPr>
          <p:cNvPr id="180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844824"/>
            <a:ext cx="406330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394171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077072"/>
            <a:ext cx="41735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335523" y="848906"/>
            <a:ext cx="869238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 smtClean="0"/>
              <a:t>Détermination de l’expression des entrées JK de chaque bascule :</a:t>
            </a:r>
          </a:p>
          <a:p>
            <a:pPr lvl="0"/>
            <a:r>
              <a:rPr lang="fr-FR" sz="2000" b="1" i="1" dirty="0" smtClean="0"/>
              <a:t>Pour la deuxième bascule :</a:t>
            </a:r>
            <a:endParaRPr lang="fr-FR" sz="2000" dirty="0"/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00808"/>
            <a:ext cx="443027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89040"/>
            <a:ext cx="397651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789040"/>
            <a:ext cx="432048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335523" y="848906"/>
            <a:ext cx="869238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400" dirty="0" smtClean="0"/>
              <a:t>Détermination de l’expression des entrées JK de chaque bascule :</a:t>
            </a:r>
          </a:p>
          <a:p>
            <a:pPr lvl="0"/>
            <a:r>
              <a:rPr lang="fr-FR" sz="2000" b="1" i="1" dirty="0" smtClean="0"/>
              <a:t>Pour la troisième bascule :</a:t>
            </a:r>
            <a:endParaRPr lang="fr-FR" sz="2000" dirty="0"/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628800"/>
            <a:ext cx="3747186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73016"/>
            <a:ext cx="434593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2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7" y="3573016"/>
            <a:ext cx="451446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624" y="0"/>
            <a:ext cx="66723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3- </a:t>
            </a:r>
            <a:r>
              <a:rPr lang="fr-FR" sz="4000" b="1" dirty="0" smtClean="0"/>
              <a:t>Compteurs synchrones : </a:t>
            </a:r>
            <a:endParaRPr lang="fr-FR" sz="4000" dirty="0"/>
          </a:p>
        </p:txBody>
      </p: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  <p:sp>
        <p:nvSpPr>
          <p:cNvPr id="173057" name="Rectangle 1"/>
          <p:cNvSpPr>
            <a:spLocks noChangeArrowheads="1"/>
          </p:cNvSpPr>
          <p:nvPr/>
        </p:nvSpPr>
        <p:spPr bwMode="auto">
          <a:xfrm>
            <a:off x="2699792" y="847166"/>
            <a:ext cx="35489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3200" dirty="0" smtClean="0"/>
              <a:t>Schéma du circuit :</a:t>
            </a:r>
            <a:endParaRPr lang="fr-FR" sz="3200" dirty="0"/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04864"/>
            <a:ext cx="772701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1177</TotalTime>
  <Words>525</Words>
  <Application>Microsoft Office PowerPoint</Application>
  <PresentationFormat>Affichage à l'écran (4:3)</PresentationFormat>
  <Paragraphs>257</Paragraphs>
  <Slides>22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4" baseType="lpstr">
      <vt:lpstr>Débit</vt:lpstr>
      <vt:lpstr>Équation</vt:lpstr>
      <vt:lpstr>Systèmes Logiques  Elaboré par : M. Ramzi ZOUAOUI   Licence en Informatique Niveau 1 Faculté des Sciences de Tunis AU 2024-2025</vt:lpstr>
      <vt:lpstr>Chapitre 5 : Etude des circuits séquentiels : Les compteurs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Diapositive 13</vt:lpstr>
      <vt:lpstr>Diapositive 14</vt:lpstr>
      <vt:lpstr>Diapositive 15</vt:lpstr>
      <vt:lpstr>  </vt:lpstr>
      <vt:lpstr>  </vt:lpstr>
      <vt:lpstr>Diapositive 18</vt:lpstr>
      <vt:lpstr>Diapositive 19</vt:lpstr>
      <vt:lpstr>Diapositive 20</vt:lpstr>
      <vt:lpstr>Diapositive 21</vt:lpstr>
      <vt:lpstr>Diapositive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2 :   Algèbre Booléenne &amp; Portes Logiques</dc:title>
  <dc:creator>HP</dc:creator>
  <cp:lastModifiedBy>pc8</cp:lastModifiedBy>
  <cp:revision>209</cp:revision>
  <dcterms:created xsi:type="dcterms:W3CDTF">2018-10-11T07:53:43Z</dcterms:created>
  <dcterms:modified xsi:type="dcterms:W3CDTF">2024-10-01T13:31:52Z</dcterms:modified>
</cp:coreProperties>
</file>