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notesMasterIdLst>
    <p:notesMasterId r:id="rId20"/>
  </p:notesMasterIdLst>
  <p:sldIdLst>
    <p:sldId id="258" r:id="rId2"/>
    <p:sldId id="264" r:id="rId3"/>
    <p:sldId id="257" r:id="rId4"/>
    <p:sldId id="265" r:id="rId5"/>
    <p:sldId id="267" r:id="rId6"/>
    <p:sldId id="300" r:id="rId7"/>
    <p:sldId id="338" r:id="rId8"/>
    <p:sldId id="301" r:id="rId9"/>
    <p:sldId id="336" r:id="rId10"/>
    <p:sldId id="324" r:id="rId11"/>
    <p:sldId id="339" r:id="rId12"/>
    <p:sldId id="325" r:id="rId13"/>
    <p:sldId id="326" r:id="rId14"/>
    <p:sldId id="268" r:id="rId15"/>
    <p:sldId id="340" r:id="rId16"/>
    <p:sldId id="327" r:id="rId17"/>
    <p:sldId id="341" r:id="rId18"/>
    <p:sldId id="337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2294" autoAdjust="0"/>
  </p:normalViewPr>
  <p:slideViewPr>
    <p:cSldViewPr>
      <p:cViewPr varScale="1">
        <p:scale>
          <a:sx n="88" d="100"/>
          <a:sy n="88" d="100"/>
        </p:scale>
        <p:origin x="13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m Laajimi" userId="de06dfe89d89f1b6" providerId="LiveId" clId="{32AAA0D0-2C17-4568-A781-52DB43F24C9C}"/>
    <pc:docChg chg="modSld">
      <pc:chgData name="Mariem Laajimi" userId="de06dfe89d89f1b6" providerId="LiveId" clId="{32AAA0D0-2C17-4568-A781-52DB43F24C9C}" dt="2026-01-07T14:44:15.536" v="0" actId="14100"/>
      <pc:docMkLst>
        <pc:docMk/>
      </pc:docMkLst>
      <pc:sldChg chg="modSp mod">
        <pc:chgData name="Mariem Laajimi" userId="de06dfe89d89f1b6" providerId="LiveId" clId="{32AAA0D0-2C17-4568-A781-52DB43F24C9C}" dt="2026-01-07T14:44:15.536" v="0" actId="14100"/>
        <pc:sldMkLst>
          <pc:docMk/>
          <pc:sldMk cId="0" sldId="324"/>
        </pc:sldMkLst>
        <pc:spChg chg="mod">
          <ac:chgData name="Mariem Laajimi" userId="de06dfe89d89f1b6" providerId="LiveId" clId="{32AAA0D0-2C17-4568-A781-52DB43F24C9C}" dt="2026-01-07T14:44:15.536" v="0" actId="14100"/>
          <ac:spMkLst>
            <pc:docMk/>
            <pc:sldMk cId="0" sldId="324"/>
            <ac:spMk id="1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A24C91-5617-43E8-B1D9-1122EF62D321}" type="datetimeFigureOut">
              <a:rPr lang="fr-FR" smtClean="0"/>
              <a:pPr/>
              <a:t>07/01/2026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7E46D-DE6C-46DB-BA51-C707538B39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transcodeurs sont des circuits qui transforment une information présente à leurs entrées sous forme donnée (code1) en la même information présente à leur sortie sous une forme différente (code2). Trois types de transcodeurs peuvent être rencontrés :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codeurs : Ces circuits possèdent 2</a:t>
            </a:r>
            <a:r>
              <a:rPr lang="fr-FR" sz="1200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entrées et n sorties.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décodeurs : Ces circuits possèdent n entrées et 2</a:t>
            </a:r>
            <a:r>
              <a:rPr lang="fr-FR" sz="1200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sorties.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convertisseurs de code ou encore transcodeurs : Ces circuits possèdent p entrées et k sorties.</a:t>
            </a:r>
          </a:p>
          <a:p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Remarque : En outre des entrées-sorties conventionnelles, ces circuits peuvent posséder des entrées et/ou des sorties additionnelle qui s’appelle : entrées ou sorties de validation.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7E46D-DE6C-46DB-BA51-C707538B3947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transcodeurs sont des circuits qui transforment une information présente à leurs entrées sous forme donnée (code1) en la même information présente à leur sortie sous une forme différente (code2). Trois types de transcodeurs peuvent être rencontrés :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codeurs : Ces circuits possèdent 2</a:t>
            </a:r>
            <a:r>
              <a:rPr lang="fr-FR" sz="1200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entrées et n sorties.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décodeurs : Ces circuits possèdent n entrées et 2</a:t>
            </a:r>
            <a:r>
              <a:rPr lang="fr-FR" sz="1200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sorties.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convertisseurs de code ou encore transcodeurs : Ces circuits possèdent p entrées et k sorties.</a:t>
            </a:r>
          </a:p>
          <a:p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Remarque : En outre des entrées-sorties conventionnelles, ces circuits peuvent posséder des entrées et/ou des sorties additionnelle qui s’appelle : entrées ou sorties de validation.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7E46D-DE6C-46DB-BA51-C707538B3947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transcodeurs sont des circuits qui transforment une information présente à leurs entrées sous forme donnée (code1) en la même information présente à leur sortie sous une forme différente (code2). Trois types de transcodeurs peuvent être rencontrés :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codeurs : Ces circuits possèdent 2</a:t>
            </a:r>
            <a:r>
              <a:rPr lang="fr-FR" sz="1200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entrées et n sorties.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décodeurs : Ces circuits possèdent n entrées et 2</a:t>
            </a:r>
            <a:r>
              <a:rPr lang="fr-FR" sz="1200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sorties.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convertisseurs de code ou encore transcodeurs : Ces circuits possèdent p entrées et k sorties.</a:t>
            </a:r>
          </a:p>
          <a:p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Remarque : En outre des entrées-sorties conventionnelles, ces circuits peuvent posséder des entrées et/ou des sorties additionnelle qui s’appelle : entrées ou sorties de validation.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7E46D-DE6C-46DB-BA51-C707538B3947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transcodeurs sont des circuits qui transforment une information présente à leurs entrées sous forme donnée (code1) en la même information présente à leur sortie sous une forme différente (code2). Trois types de transcodeurs peuvent être rencontrés :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codeurs : Ces circuits possèdent 2</a:t>
            </a:r>
            <a:r>
              <a:rPr lang="fr-FR" sz="1200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entrées et n sorties.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décodeurs : Ces circuits possèdent n entrées et 2</a:t>
            </a:r>
            <a:r>
              <a:rPr lang="fr-FR" sz="1200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sorties.</a:t>
            </a:r>
          </a:p>
          <a:p>
            <a:pPr lvl="0"/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convertisseurs de code ou encore transcodeurs : Ces circuits possèdent p entrées et k sorties.</a:t>
            </a:r>
          </a:p>
          <a:p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Remarque : En outre des entrées-sorties conventionnelles, ces circuits peuvent posséder des entrées et/ou des sorties additionnelle qui s’appelle : entrées ou sorties de validation.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7E46D-DE6C-46DB-BA51-C707538B3947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2EE5-9FBF-4FA2-A8FD-A277E1CFBAF4}" type="datetime1">
              <a:rPr lang="fr-FR" smtClean="0"/>
              <a:pPr/>
              <a:t>07/01/2026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E370-341D-4C15-BF63-C96814F97050}" type="datetime1">
              <a:rPr lang="fr-FR" smtClean="0"/>
              <a:pPr/>
              <a:t>07/01/2026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374ED-907D-4CA4-9715-5A364A4A1A60}" type="datetime1">
              <a:rPr lang="fr-FR" smtClean="0"/>
              <a:pPr/>
              <a:t>07/01/2026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1A-9200-4CEF-A70F-FA71BBA0A60F}" type="datetime1">
              <a:rPr lang="fr-FR" smtClean="0"/>
              <a:pPr/>
              <a:t>07/01/2026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8F2C-4BEF-4DA4-AB3B-5F34A823FECE}" type="datetime1">
              <a:rPr lang="fr-FR" smtClean="0"/>
              <a:pPr/>
              <a:t>07/01/2026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EDC80-7990-4274-BDF8-238644ECA561}" type="datetime1">
              <a:rPr lang="fr-FR" smtClean="0"/>
              <a:pPr/>
              <a:t>07/01/2026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85EC-3C35-4E2D-9DDD-326EC10CE9E6}" type="datetime1">
              <a:rPr lang="fr-FR" smtClean="0"/>
              <a:pPr/>
              <a:t>07/01/2026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5427-7732-4B54-B889-91A238B1FEA9}" type="datetime1">
              <a:rPr lang="fr-FR" smtClean="0"/>
              <a:pPr/>
              <a:t>07/01/2026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2552-EECD-46DF-B758-A7C27321D6E4}" type="datetime1">
              <a:rPr lang="fr-FR" smtClean="0"/>
              <a:pPr/>
              <a:t>07/01/2026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BFD04-9E87-4A2D-AE37-4967451DD0BC}" type="datetime1">
              <a:rPr lang="fr-FR" smtClean="0"/>
              <a:pPr/>
              <a:t>07/01/2026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E636-0449-4814-87B9-338FFF7A3D20}" type="datetime1">
              <a:rPr lang="fr-FR" smtClean="0"/>
              <a:pPr/>
              <a:t>07/01/2026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CCD3B1-8B3B-4A28-BBCC-C8234FE4E424}" type="datetime1">
              <a:rPr lang="fr-FR" smtClean="0"/>
              <a:pPr/>
              <a:t>07/01/2026</a:t>
            </a:fld>
            <a:endParaRPr lang="fr-BE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9.wmf"/><Relationship Id="rId7" Type="http://schemas.openxmlformats.org/officeDocument/2006/relationships/image" Target="../media/image21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7851648" cy="468052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Systèmes Logiques</a:t>
            </a:r>
            <a:br>
              <a:rPr lang="fr-FR" dirty="0">
                <a:solidFill>
                  <a:schemeClr val="tx1"/>
                </a:solidFill>
              </a:rPr>
            </a:br>
            <a:br>
              <a:rPr lang="fr-FR" dirty="0">
                <a:solidFill>
                  <a:schemeClr val="tx1"/>
                </a:solidFill>
              </a:rPr>
            </a:br>
            <a:r>
              <a:rPr lang="fr-FR" sz="4000" dirty="0">
                <a:solidFill>
                  <a:schemeClr val="tx1"/>
                </a:solidFill>
                <a:effectLst/>
              </a:rPr>
              <a:t>Elaboré par : M. </a:t>
            </a:r>
            <a:r>
              <a:rPr lang="fr-FR" sz="4000" dirty="0" err="1">
                <a:solidFill>
                  <a:schemeClr val="tx1"/>
                </a:solidFill>
                <a:effectLst/>
              </a:rPr>
              <a:t>Ramzi</a:t>
            </a:r>
            <a:r>
              <a:rPr lang="fr-FR" sz="4000" dirty="0">
                <a:solidFill>
                  <a:schemeClr val="tx1"/>
                </a:solidFill>
                <a:effectLst/>
              </a:rPr>
              <a:t> ZOUAOUI</a:t>
            </a:r>
            <a:br>
              <a:rPr lang="fr-FR" sz="4000" dirty="0">
                <a:solidFill>
                  <a:schemeClr val="tx1"/>
                </a:solidFill>
                <a:effectLst/>
              </a:rPr>
            </a:br>
            <a:r>
              <a:rPr lang="fr-FR" dirty="0">
                <a:solidFill>
                  <a:schemeClr val="tx1"/>
                </a:solidFill>
                <a:effectLst/>
              </a:rPr>
              <a:t>	</a:t>
            </a:r>
            <a:br>
              <a:rPr lang="fr-FR" dirty="0">
                <a:solidFill>
                  <a:schemeClr val="tx1"/>
                </a:solidFill>
                <a:effectLst/>
              </a:rPr>
            </a:br>
            <a:r>
              <a:rPr lang="fr-FR" sz="3600" i="1" dirty="0">
                <a:solidFill>
                  <a:schemeClr val="tx1"/>
                </a:solidFill>
                <a:effectLst/>
              </a:rPr>
              <a:t>Licence en Informatique LCS - LCE</a:t>
            </a:r>
            <a:br>
              <a:rPr lang="fr-FR" sz="3600" dirty="0">
                <a:solidFill>
                  <a:schemeClr val="tx1"/>
                </a:solidFill>
                <a:effectLst/>
              </a:rPr>
            </a:br>
            <a:r>
              <a:rPr lang="fr-FR" sz="3600" i="1" dirty="0">
                <a:solidFill>
                  <a:schemeClr val="tx1"/>
                </a:solidFill>
                <a:effectLst/>
              </a:rPr>
              <a:t>Niveau 1</a:t>
            </a:r>
            <a:br>
              <a:rPr lang="fr-FR" dirty="0">
                <a:solidFill>
                  <a:schemeClr val="tx1"/>
                </a:solidFill>
                <a:effectLst/>
              </a:rPr>
            </a:br>
            <a:r>
              <a:rPr lang="fr-FR" sz="3100" dirty="0">
                <a:solidFill>
                  <a:schemeClr val="tx1"/>
                </a:solidFill>
                <a:effectLst/>
              </a:rPr>
              <a:t>Faculté des Sciences de Tunis</a:t>
            </a:r>
            <a:br>
              <a:rPr lang="fr-FR" sz="3100" dirty="0">
                <a:solidFill>
                  <a:schemeClr val="tx1"/>
                </a:solidFill>
                <a:effectLst/>
              </a:rPr>
            </a:br>
            <a:r>
              <a:rPr lang="fr-FR" sz="3100">
                <a:solidFill>
                  <a:schemeClr val="tx1"/>
                </a:solidFill>
                <a:effectLst/>
              </a:rPr>
              <a:t>AU 2024-2025</a:t>
            </a:r>
            <a:endParaRPr lang="fr-FR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</a:t>
            </a:fld>
            <a:endParaRPr lang="fr-B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764704"/>
            <a:ext cx="7851648" cy="4536504"/>
          </a:xfrm>
        </p:spPr>
        <p:txBody>
          <a:bodyPr>
            <a:normAutofit/>
          </a:bodyPr>
          <a:lstStyle/>
          <a:p>
            <a:pPr algn="ctr"/>
            <a:r>
              <a:rPr lang="fr-FR" sz="7200" dirty="0">
                <a:solidFill>
                  <a:schemeClr val="tx1"/>
                </a:solidFill>
              </a:rPr>
              <a:t>Chapitre 4 </a:t>
            </a:r>
            <a:r>
              <a:rPr lang="fr-FR" dirty="0">
                <a:solidFill>
                  <a:schemeClr val="tx1"/>
                </a:solidFill>
              </a:rPr>
              <a:t>: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sz="5400" dirty="0">
                <a:solidFill>
                  <a:schemeClr val="tx1"/>
                </a:solidFill>
              </a:rPr>
              <a:t>Etude des circuits séquentiels : Les bascules (la bascule RS, RST, D, T, JK)</a:t>
            </a:r>
            <a:endParaRPr lang="fr-FR" sz="7200" dirty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endParaRPr lang="fr-B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555776" y="332656"/>
            <a:ext cx="42603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/>
              <a:t>Plan du Chapitre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51520" y="1484784"/>
            <a:ext cx="8140947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1- Les circuits séquentiels</a:t>
            </a:r>
            <a:br>
              <a:rPr lang="fr-F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fr-F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 Les bascules : Définition</a:t>
            </a:r>
            <a:br>
              <a:rPr lang="fr-F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fr-F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3- Les bascules asynchrones : La bascule RS :</a:t>
            </a:r>
          </a:p>
          <a:p>
            <a:r>
              <a:rPr lang="fr-F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4- Les bascules synchrones  : </a:t>
            </a:r>
          </a:p>
          <a:p>
            <a:pPr marL="0" lvl="1"/>
            <a:r>
              <a:rPr lang="fr-F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4-1- La bascule RST</a:t>
            </a:r>
          </a:p>
          <a:p>
            <a:pPr marL="0" lvl="1"/>
            <a:r>
              <a:rPr lang="fr-F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4-2- La bascule D</a:t>
            </a:r>
          </a:p>
          <a:p>
            <a:pPr marL="0" lvl="1"/>
            <a:r>
              <a:rPr lang="fr-F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4-3- La bascule T</a:t>
            </a:r>
          </a:p>
          <a:p>
            <a:pPr marL="0" lvl="1"/>
            <a:r>
              <a:rPr lang="fr-FR" sz="3200" b="1" dirty="0"/>
              <a:t>     </a:t>
            </a:r>
            <a:r>
              <a:rPr lang="fr-F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4-4- La bascule JK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475656" y="332656"/>
            <a:ext cx="57794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1- Les circuits séquentiels</a:t>
            </a:r>
            <a:endParaRPr lang="fr-FR" sz="4000" b="1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1340768"/>
            <a:ext cx="18136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endParaRPr lang="fr-BE"/>
          </a:p>
        </p:txBody>
      </p:sp>
      <p:sp>
        <p:nvSpPr>
          <p:cNvPr id="9626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2987824" y="2852936"/>
            <a:ext cx="2918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séquentiel asynchrone</a:t>
            </a:r>
          </a:p>
        </p:txBody>
      </p:sp>
      <p:sp>
        <p:nvSpPr>
          <p:cNvPr id="9627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96292" name="Picture 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96752"/>
            <a:ext cx="6498323" cy="154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93" name="Picture 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3284984"/>
            <a:ext cx="451189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94" name="Picture 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5267451"/>
            <a:ext cx="4536504" cy="1257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ZoneTexte 28"/>
          <p:cNvSpPr txBox="1"/>
          <p:nvPr/>
        </p:nvSpPr>
        <p:spPr>
          <a:xfrm>
            <a:off x="3140224" y="4685074"/>
            <a:ext cx="2782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séquentiel synchrone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830661" y="0"/>
            <a:ext cx="35878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 Les bascules</a:t>
            </a:r>
            <a:r>
              <a:rPr lang="fr-FR" sz="4000" b="1" dirty="0"/>
              <a:t> 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/>
          </a:p>
        </p:txBody>
      </p:sp>
      <p:sp>
        <p:nvSpPr>
          <p:cNvPr id="14" name="ZoneTexte 13"/>
          <p:cNvSpPr txBox="1"/>
          <p:nvPr/>
        </p:nvSpPr>
        <p:spPr>
          <a:xfrm>
            <a:off x="323528" y="1052736"/>
            <a:ext cx="1947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fr-FR" sz="2400" b="1" u="sng" dirty="0"/>
              <a:t>Définition :</a:t>
            </a:r>
            <a:r>
              <a:rPr lang="fr-FR" sz="2400" b="1" dirty="0"/>
              <a:t> </a:t>
            </a:r>
            <a:endParaRPr lang="fr-FR" sz="2400" dirty="0">
              <a:latin typeface="Garamond" pitchFamily="18" charset="0"/>
            </a:endParaRPr>
          </a:p>
        </p:txBody>
      </p:sp>
      <p:sp>
        <p:nvSpPr>
          <p:cNvPr id="91" name="ZoneTexte 90"/>
          <p:cNvSpPr txBox="1"/>
          <p:nvPr/>
        </p:nvSpPr>
        <p:spPr>
          <a:xfrm>
            <a:off x="251520" y="1484784"/>
            <a:ext cx="86409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dirty="0"/>
              <a:t>Les bascules ou bistables = les éléments de base de la logique séquentielle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dirty="0"/>
              <a:t>deux états stables possibles = Bistables: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dirty="0"/>
              <a:t>Le fonctionnement  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dirty="0"/>
              <a:t>          - </a:t>
            </a:r>
            <a:r>
              <a:rPr lang="fr-FR" sz="3200" b="1" dirty="0"/>
              <a:t>Asynchrone</a:t>
            </a:r>
            <a:r>
              <a:rPr lang="fr-FR" sz="3200" dirty="0"/>
              <a:t> : état de sorties de la bascule en fonction des entrées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dirty="0"/>
              <a:t>          - </a:t>
            </a:r>
            <a:r>
              <a:rPr lang="fr-FR" sz="3200" b="1" dirty="0"/>
              <a:t>Synchrone</a:t>
            </a:r>
            <a:r>
              <a:rPr lang="fr-FR" sz="3200" dirty="0"/>
              <a:t> : état de sorties de la bascule  en fonction des entrées  + Horloge</a:t>
            </a:r>
          </a:p>
        </p:txBody>
      </p:sp>
      <p:sp>
        <p:nvSpPr>
          <p:cNvPr id="115816" name="Rectangle 10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95536" y="0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3- </a:t>
            </a:r>
            <a:r>
              <a:rPr lang="fr-FR" sz="4000" b="1" dirty="0"/>
              <a:t>Les bascules asynchrones : </a:t>
            </a:r>
          </a:p>
          <a:p>
            <a:pPr lvl="0" algn="ctr"/>
            <a:r>
              <a:rPr lang="fr-FR" sz="4000" b="1" dirty="0"/>
              <a:t>La bascule RS (Reset Set)</a:t>
            </a:r>
            <a:endParaRPr lang="fr-FR" sz="4000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/>
          </a:p>
        </p:txBody>
      </p:sp>
      <p:sp>
        <p:nvSpPr>
          <p:cNvPr id="14" name="ZoneTexte 13"/>
          <p:cNvSpPr txBox="1"/>
          <p:nvPr/>
        </p:nvSpPr>
        <p:spPr>
          <a:xfrm>
            <a:off x="251519" y="1412776"/>
            <a:ext cx="8640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fr-FR" sz="2800" b="1" dirty="0">
                <a:latin typeface="Garamond" pitchFamily="18" charset="0"/>
              </a:rPr>
              <a:t>3-1 </a:t>
            </a:r>
            <a:r>
              <a:rPr lang="fr-FR" sz="2800" b="1" u="sng" dirty="0">
                <a:latin typeface="Garamond" pitchFamily="18" charset="0"/>
              </a:rPr>
              <a:t>Définition</a:t>
            </a:r>
            <a:r>
              <a:rPr lang="fr-FR" sz="2800" b="1" dirty="0">
                <a:latin typeface="Garamond" pitchFamily="18" charset="0"/>
              </a:rPr>
              <a:t> : </a:t>
            </a:r>
            <a:r>
              <a:rPr lang="fr-FR" sz="2400" dirty="0"/>
              <a:t>la </a:t>
            </a:r>
            <a:r>
              <a:rPr lang="fr-FR" sz="2400" b="1" u="sng" dirty="0"/>
              <a:t>seule</a:t>
            </a:r>
            <a:r>
              <a:rPr lang="fr-FR" sz="2400" dirty="0"/>
              <a:t> bascule asynchrone </a:t>
            </a:r>
            <a:endParaRPr lang="fr-FR" sz="2400" b="1" dirty="0">
              <a:latin typeface="Garamond" pitchFamily="18" charset="0"/>
            </a:endParaRPr>
          </a:p>
        </p:txBody>
      </p:sp>
      <p:pic>
        <p:nvPicPr>
          <p:cNvPr id="144481" name="Picture 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916832"/>
            <a:ext cx="6689388" cy="190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ZoneTexte 93"/>
          <p:cNvSpPr txBox="1"/>
          <p:nvPr/>
        </p:nvSpPr>
        <p:spPr>
          <a:xfrm>
            <a:off x="0" y="4005064"/>
            <a:ext cx="929042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latin typeface="Garamond" pitchFamily="18" charset="0"/>
              </a:rPr>
              <a:t>  3-2 </a:t>
            </a:r>
            <a:r>
              <a:rPr lang="fr-FR" sz="2800" b="1" u="sng" dirty="0">
                <a:latin typeface="Garamond" pitchFamily="18" charset="0"/>
              </a:rPr>
              <a:t>modes de fonctionnements</a:t>
            </a:r>
            <a:r>
              <a:rPr lang="fr-FR" sz="2800" b="1" dirty="0">
                <a:latin typeface="Garamond" pitchFamily="18" charset="0"/>
              </a:rPr>
              <a:t> :</a:t>
            </a:r>
          </a:p>
          <a:p>
            <a:pPr lvl="0"/>
            <a:r>
              <a:rPr lang="fr-FR" sz="2800" b="1" dirty="0">
                <a:latin typeface="Garamond" pitchFamily="18" charset="0"/>
              </a:rPr>
              <a:t>Le mode mémoire : R = S = 0 : </a:t>
            </a:r>
            <a:r>
              <a:rPr lang="fr-FR" sz="2400" b="1" dirty="0">
                <a:latin typeface="Garamond" pitchFamily="18" charset="0"/>
              </a:rPr>
              <a:t>la sortie reste dans le même état ;</a:t>
            </a:r>
          </a:p>
          <a:p>
            <a:pPr lvl="0"/>
            <a:r>
              <a:rPr lang="fr-FR" sz="2400" b="1" dirty="0">
                <a:latin typeface="Garamond" pitchFamily="18" charset="0"/>
              </a:rPr>
              <a:t>La mise à « 1 » de la sortie : R = 0 et S = 1 </a:t>
            </a:r>
            <a:r>
              <a:rPr lang="fr-FR" sz="2400" b="1" dirty="0">
                <a:latin typeface="Garamond" pitchFamily="18" charset="0"/>
                <a:sym typeface="Symbol"/>
              </a:rPr>
              <a:t></a:t>
            </a:r>
            <a:r>
              <a:rPr lang="fr-FR" sz="2400" b="1" dirty="0">
                <a:latin typeface="Garamond" pitchFamily="18" charset="0"/>
              </a:rPr>
              <a:t> </a:t>
            </a:r>
            <a:r>
              <a:rPr lang="fr-FR" sz="2400" b="1" dirty="0" err="1">
                <a:latin typeface="Garamond" pitchFamily="18" charset="0"/>
              </a:rPr>
              <a:t>Q</a:t>
            </a:r>
            <a:r>
              <a:rPr lang="fr-FR" sz="2000" b="1" dirty="0" err="1">
                <a:latin typeface="Garamond" pitchFamily="18" charset="0"/>
              </a:rPr>
              <a:t>t</a:t>
            </a:r>
            <a:r>
              <a:rPr lang="fr-FR" b="1" dirty="0">
                <a:latin typeface="Garamond" pitchFamily="18" charset="0"/>
              </a:rPr>
              <a:t>+1</a:t>
            </a:r>
            <a:r>
              <a:rPr lang="fr-FR" sz="2400" b="1" dirty="0">
                <a:latin typeface="Garamond" pitchFamily="18" charset="0"/>
              </a:rPr>
              <a:t> = 1</a:t>
            </a:r>
          </a:p>
          <a:p>
            <a:pPr lvl="0"/>
            <a:r>
              <a:rPr lang="fr-FR" sz="2800" b="1" dirty="0">
                <a:latin typeface="Garamond" pitchFamily="18" charset="0"/>
              </a:rPr>
              <a:t>La mise à « 0 » de la sortie : R = 1 et S = 0 </a:t>
            </a:r>
            <a:r>
              <a:rPr lang="fr-FR" sz="2800" b="1" dirty="0">
                <a:latin typeface="Garamond" pitchFamily="18" charset="0"/>
                <a:sym typeface="Symbol"/>
              </a:rPr>
              <a:t></a:t>
            </a:r>
            <a:r>
              <a:rPr lang="fr-FR" sz="2800" b="1" dirty="0">
                <a:latin typeface="Garamond" pitchFamily="18" charset="0"/>
              </a:rPr>
              <a:t> </a:t>
            </a:r>
            <a:r>
              <a:rPr lang="fr-FR" sz="2800" b="1" dirty="0" err="1">
                <a:latin typeface="Garamond" pitchFamily="18" charset="0"/>
              </a:rPr>
              <a:t>Q</a:t>
            </a:r>
            <a:r>
              <a:rPr lang="fr-FR" sz="2000" b="1" dirty="0" err="1">
                <a:latin typeface="Garamond" pitchFamily="18" charset="0"/>
              </a:rPr>
              <a:t>t</a:t>
            </a:r>
            <a:r>
              <a:rPr lang="fr-FR" b="1" dirty="0">
                <a:latin typeface="Garamond" pitchFamily="18" charset="0"/>
              </a:rPr>
              <a:t>+1</a:t>
            </a:r>
            <a:r>
              <a:rPr lang="fr-FR" sz="2800" b="1" dirty="0">
                <a:latin typeface="Garamond" pitchFamily="18" charset="0"/>
              </a:rPr>
              <a:t> = 0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95536" y="0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/>
              <a:t>Représentation interne</a:t>
            </a:r>
            <a:r>
              <a:rPr lang="fr-FR" sz="4000" dirty="0"/>
              <a:t> </a:t>
            </a:r>
            <a:r>
              <a:rPr lang="fr-FR" sz="4000" b="1" dirty="0"/>
              <a:t>: </a:t>
            </a:r>
          </a:p>
          <a:p>
            <a:pPr lvl="0" algn="ctr"/>
            <a:r>
              <a:rPr lang="fr-FR" sz="4000" b="1" dirty="0"/>
              <a:t>La bascule RS (Reset Set)</a:t>
            </a:r>
            <a:endParaRPr lang="fr-FR" sz="4000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/>
          </a:p>
        </p:txBody>
      </p:sp>
      <p:pic>
        <p:nvPicPr>
          <p:cNvPr id="1679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0940" y="1628800"/>
            <a:ext cx="376809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7940" name="Rectangle 4"/>
          <p:cNvSpPr>
            <a:spLocks noChangeArrowheads="1"/>
          </p:cNvSpPr>
          <p:nvPr/>
        </p:nvSpPr>
        <p:spPr bwMode="auto">
          <a:xfrm>
            <a:off x="362482" y="5097378"/>
            <a:ext cx="841903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Avec 	</a:t>
            </a:r>
            <a:r>
              <a:rPr kumimoji="0" lang="fr-F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Q</a:t>
            </a:r>
            <a:r>
              <a:rPr kumimoji="0" lang="fr-FR" sz="2000" b="1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t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 : la valeur de sortie à l’instant « t » ;</a:t>
            </a:r>
            <a:endParaRPr kumimoji="0" lang="fr-FR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	R, S provoquent au même temps une évolution de la sortie vers </a:t>
            </a:r>
            <a:r>
              <a:rPr kumimoji="0" lang="fr-F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Q</a:t>
            </a:r>
            <a:r>
              <a:rPr kumimoji="0" lang="fr-FR" sz="2000" b="1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t</a:t>
            </a:r>
            <a:r>
              <a:rPr kumimoji="0" lang="fr-FR" sz="2000" b="1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+1</a:t>
            </a:r>
            <a:endParaRPr kumimoji="0" lang="fr-FR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794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403" y="1628800"/>
            <a:ext cx="375021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95536" y="332656"/>
            <a:ext cx="8211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4000" dirty="0"/>
              <a:t>Le fonctionnement d’une bascule RS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  <p:pic>
        <p:nvPicPr>
          <p:cNvPr id="1423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799"/>
            <a:ext cx="7920880" cy="4053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95536" y="332656"/>
            <a:ext cx="80336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4000" dirty="0"/>
              <a:t>Les tables de fonctionnement de RS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/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971600" y="1628800"/>
          <a:ext cx="2831976" cy="347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3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3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4432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err="1"/>
                        <a:t>Q</a:t>
                      </a:r>
                      <a:r>
                        <a:rPr lang="fr-FR" sz="2000" dirty="0" err="1"/>
                        <a:t>t</a:t>
                      </a:r>
                      <a:r>
                        <a:rPr lang="fr-FR" sz="20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432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err="1"/>
                        <a:t>Qt</a:t>
                      </a:r>
                      <a:endParaRPr lang="fr-F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432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432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432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5004048" y="1628800"/>
          <a:ext cx="2831976" cy="3600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8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9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4432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err="1"/>
                        <a:t>Q</a:t>
                      </a:r>
                      <a:r>
                        <a:rPr lang="fr-FR" sz="2000" dirty="0" err="1"/>
                        <a:t>t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err="1"/>
                        <a:t>Q</a:t>
                      </a:r>
                      <a:r>
                        <a:rPr lang="fr-FR" sz="2000" dirty="0" err="1"/>
                        <a:t>t</a:t>
                      </a:r>
                      <a:r>
                        <a:rPr lang="fr-FR" sz="2000" dirty="0"/>
                        <a:t>+1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432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432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432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432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/>
                        <a:t>ø</a:t>
                      </a:r>
                    </a:p>
                    <a:p>
                      <a:pPr algn="ctr"/>
                      <a:endParaRPr lang="fr-F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43608" y="260648"/>
            <a:ext cx="69853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4- </a:t>
            </a:r>
            <a:r>
              <a:rPr lang="fr-FR" sz="4000" b="1" dirty="0"/>
              <a:t>Les bascules synchrones : </a:t>
            </a:r>
            <a:endParaRPr lang="fr-FR" sz="4000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  <p:sp>
        <p:nvSpPr>
          <p:cNvPr id="14" name="ZoneTexte 13"/>
          <p:cNvSpPr txBox="1"/>
          <p:nvPr/>
        </p:nvSpPr>
        <p:spPr>
          <a:xfrm>
            <a:off x="1" y="141277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2800" b="1" dirty="0">
                <a:latin typeface="Garamond" pitchFamily="18" charset="0"/>
              </a:rPr>
              <a:t>4-1 </a:t>
            </a:r>
            <a:r>
              <a:rPr lang="fr-FR" sz="2800" b="1" u="sng" dirty="0"/>
              <a:t>La bascule RST </a:t>
            </a:r>
            <a:r>
              <a:rPr lang="fr-FR" sz="2400" b="1" dirty="0">
                <a:latin typeface="Garamond" pitchFamily="18" charset="0"/>
              </a:rPr>
              <a:t>: </a:t>
            </a:r>
            <a:r>
              <a:rPr lang="fr-FR" sz="2400" dirty="0"/>
              <a:t>RS synchronisée</a:t>
            </a:r>
            <a:endParaRPr lang="fr-FR" sz="2400" b="1" dirty="0">
              <a:latin typeface="Garamond" pitchFamily="18" charset="0"/>
            </a:endParaRPr>
          </a:p>
        </p:txBody>
      </p:sp>
      <p:pic>
        <p:nvPicPr>
          <p:cNvPr id="1484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20888"/>
            <a:ext cx="822263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95536" y="0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/>
              <a:t>Représentation interne</a:t>
            </a:r>
            <a:r>
              <a:rPr lang="fr-FR" sz="4000" dirty="0"/>
              <a:t> </a:t>
            </a:r>
            <a:r>
              <a:rPr lang="fr-FR" sz="4000" b="1" dirty="0"/>
              <a:t>: </a:t>
            </a:r>
          </a:p>
          <a:p>
            <a:pPr lvl="0" algn="ctr"/>
            <a:r>
              <a:rPr lang="fr-FR" sz="4000" b="1" dirty="0"/>
              <a:t>La bascule RST</a:t>
            </a:r>
            <a:endParaRPr lang="fr-FR" sz="4000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/>
          </a:p>
        </p:txBody>
      </p:sp>
      <p:pic>
        <p:nvPicPr>
          <p:cNvPr id="1699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916832"/>
            <a:ext cx="397580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9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916832"/>
            <a:ext cx="4248472" cy="294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/>
          </a:p>
        </p:txBody>
      </p:sp>
      <p:sp>
        <p:nvSpPr>
          <p:cNvPr id="14" name="ZoneTexte 13"/>
          <p:cNvSpPr txBox="1"/>
          <p:nvPr/>
        </p:nvSpPr>
        <p:spPr>
          <a:xfrm>
            <a:off x="0" y="404664"/>
            <a:ext cx="9386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fr-FR" sz="3600" b="1" dirty="0">
                <a:latin typeface="Garamond" pitchFamily="18" charset="0"/>
              </a:rPr>
              <a:t>Fonctionnement de RST</a:t>
            </a:r>
            <a:endParaRPr lang="fr-FR" sz="2400" b="1" dirty="0">
              <a:latin typeface="Garamond" pitchFamily="18" charset="0"/>
            </a:endParaRPr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24744"/>
            <a:ext cx="6413791" cy="3303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251520" y="4581128"/>
            <a:ext cx="8395375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latin typeface="Garamond" pitchFamily="18" charset="0"/>
              </a:rPr>
              <a:t>2 modes de fonctionnements :</a:t>
            </a:r>
          </a:p>
          <a:p>
            <a:pPr lvl="0"/>
            <a:r>
              <a:rPr lang="fr-FR" sz="2000" b="1" dirty="0"/>
              <a:t>T = 0</a:t>
            </a:r>
            <a:r>
              <a:rPr lang="fr-FR" sz="2000" dirty="0"/>
              <a:t>, c’est le fonctionnement mémoire. La bascule n’est pas synchronisée ;</a:t>
            </a:r>
          </a:p>
          <a:p>
            <a:pPr lvl="0"/>
            <a:r>
              <a:rPr lang="fr-FR" sz="2000" b="1" dirty="0"/>
              <a:t>T = 1</a:t>
            </a:r>
            <a:r>
              <a:rPr lang="fr-FR" sz="2000" dirty="0"/>
              <a:t>, la bascule est synchronisée, sa sortie = sortie RS.</a:t>
            </a:r>
            <a:endParaRPr lang="fr-FR" sz="2800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187624" y="0"/>
            <a:ext cx="69853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4- </a:t>
            </a:r>
            <a:r>
              <a:rPr lang="fr-FR" sz="4000" b="1" dirty="0"/>
              <a:t>Les bascules synchrones : </a:t>
            </a:r>
            <a:endParaRPr lang="fr-FR" sz="4000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79512" y="1628800"/>
            <a:ext cx="8820472" cy="1368152"/>
          </a:xfrm>
        </p:spPr>
        <p:txBody>
          <a:bodyPr>
            <a:noAutofit/>
          </a:bodyPr>
          <a:lstStyle/>
          <a:p>
            <a:pPr lvl="0" algn="l"/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13</a:t>
            </a:fld>
            <a:endParaRPr lang="fr-BE"/>
          </a:p>
        </p:txBody>
      </p:sp>
      <p:sp>
        <p:nvSpPr>
          <p:cNvPr id="14" name="ZoneTexte 13"/>
          <p:cNvSpPr txBox="1"/>
          <p:nvPr/>
        </p:nvSpPr>
        <p:spPr>
          <a:xfrm>
            <a:off x="0" y="764704"/>
            <a:ext cx="93866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2800" b="1" dirty="0">
                <a:latin typeface="Garamond" pitchFamily="18" charset="0"/>
              </a:rPr>
              <a:t>4-2 </a:t>
            </a:r>
            <a:r>
              <a:rPr lang="fr-FR" sz="2800" b="1" dirty="0"/>
              <a:t>La bascule D </a:t>
            </a:r>
            <a:r>
              <a:rPr lang="fr-FR" sz="2400" b="1" dirty="0">
                <a:latin typeface="Garamond" pitchFamily="18" charset="0"/>
              </a:rPr>
              <a:t>: </a:t>
            </a:r>
            <a:r>
              <a:rPr lang="fr-FR" sz="2400" dirty="0"/>
              <a:t>elle ne charge et ne conserve que la valeur D</a:t>
            </a:r>
          </a:p>
          <a:p>
            <a:pPr marL="0" lvl="1"/>
            <a:r>
              <a:rPr lang="fr-FR" sz="2400" dirty="0"/>
              <a:t>à l’activation du signal de synchronisation </a:t>
            </a:r>
          </a:p>
          <a:p>
            <a:pPr lvl="0"/>
            <a:r>
              <a:rPr lang="fr-FR" dirty="0"/>
              <a:t>              - </a:t>
            </a:r>
            <a:r>
              <a:rPr lang="fr-FR" u="sng" dirty="0"/>
              <a:t>Sur un niveau</a:t>
            </a:r>
            <a:r>
              <a:rPr lang="fr-FR" dirty="0"/>
              <a:t> : La bascule est dite </a:t>
            </a:r>
            <a:r>
              <a:rPr lang="fr-FR" b="1" dirty="0"/>
              <a:t>« D </a:t>
            </a:r>
            <a:r>
              <a:rPr lang="fr-FR" b="1" dirty="0" err="1"/>
              <a:t>Latch</a:t>
            </a:r>
            <a:r>
              <a:rPr lang="fr-FR" b="1" dirty="0"/>
              <a:t> »</a:t>
            </a:r>
            <a:r>
              <a:rPr lang="fr-FR" dirty="0"/>
              <a:t>.</a:t>
            </a:r>
          </a:p>
          <a:p>
            <a:pPr lvl="0"/>
            <a:r>
              <a:rPr lang="fr-FR" dirty="0"/>
              <a:t>              - </a:t>
            </a:r>
            <a:r>
              <a:rPr lang="fr-FR" u="sng" dirty="0"/>
              <a:t>Sur un front</a:t>
            </a:r>
            <a:r>
              <a:rPr lang="fr-FR" dirty="0"/>
              <a:t> : La bascule est dite </a:t>
            </a:r>
            <a:r>
              <a:rPr lang="fr-FR" b="1" dirty="0"/>
              <a:t>« D </a:t>
            </a:r>
            <a:r>
              <a:rPr lang="fr-FR" b="1" dirty="0" err="1"/>
              <a:t>Edge</a:t>
            </a:r>
            <a:r>
              <a:rPr lang="fr-FR" b="1" dirty="0"/>
              <a:t> </a:t>
            </a:r>
            <a:r>
              <a:rPr lang="fr-FR" b="1" dirty="0" err="1"/>
              <a:t>Trigged</a:t>
            </a:r>
            <a:r>
              <a:rPr lang="fr-FR" b="1" dirty="0"/>
              <a:t> »</a:t>
            </a:r>
            <a:r>
              <a:rPr lang="fr-FR" dirty="0"/>
              <a:t>.</a:t>
            </a:r>
          </a:p>
          <a:p>
            <a:pPr marL="0" lvl="1"/>
            <a:endParaRPr lang="fr-FR" sz="2400" b="1" dirty="0">
              <a:latin typeface="Garamond" pitchFamily="18" charset="0"/>
            </a:endParaRPr>
          </a:p>
        </p:txBody>
      </p:sp>
      <p:pic>
        <p:nvPicPr>
          <p:cNvPr id="147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8531" y="2171699"/>
            <a:ext cx="6735837" cy="290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458" name="Rectangle 2"/>
          <p:cNvSpPr>
            <a:spLocks noChangeArrowheads="1"/>
          </p:cNvSpPr>
          <p:nvPr/>
        </p:nvSpPr>
        <p:spPr bwMode="auto">
          <a:xfrm>
            <a:off x="276346" y="5034082"/>
            <a:ext cx="862357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8963" algn="l"/>
              </a:tabLst>
            </a:pPr>
            <a:r>
              <a:rPr kumimoji="0" 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Le mode de fonctionnement selon le signal de synchronisation :</a:t>
            </a:r>
            <a:endParaRPr kumimoji="0" lang="fr-FR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88963" algn="l"/>
              </a:tabLst>
            </a:pPr>
            <a:r>
              <a:rPr kumimoji="0" 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Le signal de synchronisation est actif : La sortie recopie l’entrée « D ».</a:t>
            </a:r>
            <a:endParaRPr kumimoji="0" lang="fr-FR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88963" algn="l"/>
              </a:tabLst>
            </a:pPr>
            <a:r>
              <a:rPr kumimoji="0" 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Le signal de synchronisation n’est pas actif : La sortie ne change pas. 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88963" algn="l"/>
              </a:tabLst>
            </a:pPr>
            <a:r>
              <a:rPr kumimoji="0" lang="fr-F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 C’est la fonction mémoire.</a:t>
            </a:r>
            <a:endParaRPr kumimoji="0" lang="fr-FR" sz="3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-540568" y="409888"/>
            <a:ext cx="997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i="1" u="sng" dirty="0"/>
              <a:t>Tables de fonctionnement de D</a:t>
            </a:r>
            <a:r>
              <a:rPr lang="fr-FR" sz="4000" b="1" i="1" dirty="0"/>
              <a:t>: </a:t>
            </a: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3105147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80975" algn="justLow" fontAlgn="base">
              <a:spcBef>
                <a:spcPct val="0"/>
              </a:spcBef>
              <a:spcAft>
                <a:spcPct val="0"/>
              </a:spcAft>
            </a:pPr>
            <a:endParaRPr lang="fr-FR" sz="3200" dirty="0"/>
          </a:p>
          <a:p>
            <a:pPr marL="0" marR="0" lvl="0" indent="180975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14</a:t>
            </a:fld>
            <a:endParaRPr lang="fr-BE"/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2339752" y="1412776"/>
          <a:ext cx="434414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2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573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err="1"/>
                        <a:t>Q</a:t>
                      </a:r>
                      <a:r>
                        <a:rPr lang="fr-FR" sz="2000" b="1" dirty="0" err="1"/>
                        <a:t>t</a:t>
                      </a:r>
                      <a:r>
                        <a:rPr lang="fr-FR" sz="2000" b="1" dirty="0"/>
                        <a:t>+1</a:t>
                      </a:r>
                      <a:endParaRPr lang="fr-F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573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573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2195736" y="3068960"/>
          <a:ext cx="4871865" cy="2736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3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3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err="1"/>
                        <a:t>Q</a:t>
                      </a:r>
                      <a:r>
                        <a:rPr lang="fr-FR" sz="2000" b="1" dirty="0" err="1"/>
                        <a:t>t</a:t>
                      </a:r>
                      <a:endParaRPr lang="fr-F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err="1"/>
                        <a:t>Q</a:t>
                      </a:r>
                      <a:r>
                        <a:rPr lang="fr-FR" sz="2000" b="1" dirty="0" err="1"/>
                        <a:t>t</a:t>
                      </a:r>
                      <a:r>
                        <a:rPr lang="fr-FR" sz="2000" b="1" dirty="0"/>
                        <a:t>+1</a:t>
                      </a:r>
                      <a:endParaRPr lang="fr-F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1115616" y="5949280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L’équation de la bascule D : </a:t>
            </a:r>
            <a:r>
              <a:rPr lang="fr-FR" sz="3200" dirty="0" err="1"/>
              <a:t>Q</a:t>
            </a:r>
            <a:r>
              <a:rPr lang="fr-FR" sz="2000" dirty="0" err="1"/>
              <a:t>t</a:t>
            </a:r>
            <a:r>
              <a:rPr lang="fr-FR" sz="2000" dirty="0"/>
              <a:t>+1</a:t>
            </a:r>
            <a:r>
              <a:rPr lang="fr-FR" sz="3200" dirty="0"/>
              <a:t> = 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95536" y="0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i="1" u="sng" dirty="0"/>
              <a:t>Réalisation d’une bascule D à partir d’une bascule RST :</a:t>
            </a:r>
            <a:endParaRPr lang="fr-FR" sz="4000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br>
              <a:rPr lang="fr-FR" sz="3200" dirty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15</a:t>
            </a:fld>
            <a:endParaRPr lang="fr-BE"/>
          </a:p>
        </p:txBody>
      </p:sp>
      <p:sp>
        <p:nvSpPr>
          <p:cNvPr id="172034" name="Rectangle 2"/>
          <p:cNvSpPr>
            <a:spLocks noChangeArrowheads="1"/>
          </p:cNvSpPr>
          <p:nvPr/>
        </p:nvSpPr>
        <p:spPr bwMode="auto">
          <a:xfrm>
            <a:off x="107504" y="1412776"/>
            <a:ext cx="7755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Bascule « 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D </a:t>
            </a:r>
            <a:r>
              <a:rPr kumimoji="0" lang="fr-FR" sz="2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Latch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 » : Elle peut être réalisée à l’aide d’une bascule RST avec </a:t>
            </a: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2033" name="Object 1"/>
          <p:cNvGraphicFramePr>
            <a:graphicFrameLocks noChangeAspect="1"/>
          </p:cNvGraphicFramePr>
          <p:nvPr/>
        </p:nvGraphicFramePr>
        <p:xfrm>
          <a:off x="7774631" y="1412776"/>
          <a:ext cx="1136633" cy="3630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3" imgW="685502" imgH="215806" progId="Equation.3">
                  <p:embed/>
                </p:oleObj>
              </mc:Choice>
              <mc:Fallback>
                <p:oleObj name="Équation" r:id="rId3" imgW="685502" imgH="215806" progId="Equation.3">
                  <p:embed/>
                  <p:pic>
                    <p:nvPicPr>
                      <p:cNvPr id="172033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4631" y="1412776"/>
                        <a:ext cx="1136633" cy="3630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2035" name="Rectangle 3"/>
          <p:cNvSpPr>
            <a:spLocks noChangeArrowheads="1"/>
          </p:cNvSpPr>
          <p:nvPr/>
        </p:nvSpPr>
        <p:spPr bwMode="auto">
          <a:xfrm>
            <a:off x="34290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 :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203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055" y="1772816"/>
            <a:ext cx="3557137" cy="1671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104075" y="3501008"/>
            <a:ext cx="83395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</a:tabLst>
            </a:pP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Bascule « 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D </a:t>
            </a:r>
            <a:r>
              <a:rPr kumimoji="0" lang="fr-FR" sz="2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Edge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2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Trigged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» : Elle est réalisée à l’aide d’un jeu de trois mémoires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42900" algn="l"/>
              </a:tabLst>
            </a:pP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internes à la bascule :</a:t>
            </a: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203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65426" y="3871556"/>
            <a:ext cx="2910830" cy="258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11560" y="0"/>
            <a:ext cx="7020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4- </a:t>
            </a:r>
            <a:r>
              <a:rPr lang="fr-FR" sz="4000" b="1" dirty="0"/>
              <a:t>Les bascules synchrones : </a:t>
            </a:r>
            <a:endParaRPr lang="fr-FR" sz="4000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3105147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80975" algn="justLow" fontAlgn="base">
              <a:spcBef>
                <a:spcPct val="0"/>
              </a:spcBef>
              <a:spcAft>
                <a:spcPct val="0"/>
              </a:spcAft>
            </a:pPr>
            <a:endParaRPr lang="fr-FR" sz="3200" dirty="0"/>
          </a:p>
          <a:p>
            <a:pPr marL="0" marR="0" lvl="0" indent="180975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16</a:t>
            </a:fld>
            <a:endParaRPr lang="fr-BE"/>
          </a:p>
        </p:txBody>
      </p:sp>
      <p:sp>
        <p:nvSpPr>
          <p:cNvPr id="13926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23528" y="980728"/>
            <a:ext cx="6242863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latin typeface="Garamond" pitchFamily="18" charset="0"/>
              </a:rPr>
              <a:t>4-3 </a:t>
            </a:r>
            <a:r>
              <a:rPr lang="fr-FR" sz="2400" b="1" dirty="0"/>
              <a:t>La bascule T </a:t>
            </a:r>
            <a:r>
              <a:rPr lang="fr-FR" sz="2000" b="1" dirty="0">
                <a:latin typeface="Garamond" pitchFamily="18" charset="0"/>
              </a:rPr>
              <a:t>: </a:t>
            </a:r>
            <a:r>
              <a:rPr lang="fr-FR" sz="2000" dirty="0"/>
              <a:t>elle dispose d’une commande T. </a:t>
            </a:r>
          </a:p>
          <a:p>
            <a:r>
              <a:rPr lang="fr-FR" sz="2000" dirty="0"/>
              <a:t>Elle change d’état à chaque impulsion de la commande.</a:t>
            </a:r>
          </a:p>
          <a:p>
            <a:endParaRPr lang="fr-FR" sz="2400" dirty="0"/>
          </a:p>
        </p:txBody>
      </p:sp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44824"/>
            <a:ext cx="7930911" cy="1882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9271" name="Object 7"/>
          <p:cNvGraphicFramePr>
            <a:graphicFrameLocks noChangeAspect="1"/>
          </p:cNvGraphicFramePr>
          <p:nvPr/>
        </p:nvGraphicFramePr>
        <p:xfrm>
          <a:off x="4464050" y="3302000"/>
          <a:ext cx="2159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3" imgW="215640" imgH="253800" progId="Equation.3">
                  <p:embed/>
                </p:oleObj>
              </mc:Choice>
              <mc:Fallback>
                <p:oleObj name="Équation" r:id="rId3" imgW="215640" imgH="253800" progId="Equation.3">
                  <p:embed/>
                  <p:pic>
                    <p:nvPicPr>
                      <p:cNvPr id="13927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4050" y="3302000"/>
                        <a:ext cx="21590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395536" y="4437112"/>
          <a:ext cx="3384376" cy="201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2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0890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 err="1"/>
                        <a:t>Q</a:t>
                      </a:r>
                      <a:r>
                        <a:rPr lang="fr-FR" sz="2000" dirty="0" err="1"/>
                        <a:t>t</a:t>
                      </a:r>
                      <a:r>
                        <a:rPr lang="fr-FR" sz="2000" dirty="0"/>
                        <a:t>+1</a:t>
                      </a:r>
                      <a:endParaRPr lang="fr-FR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667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err="1"/>
                        <a:t>Qt</a:t>
                      </a:r>
                      <a:endParaRPr lang="fr-F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667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err="1"/>
                        <a:t>Qt</a:t>
                      </a:r>
                      <a:endParaRPr lang="fr-F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6" name="Connecteur droit 15"/>
          <p:cNvCxnSpPr/>
          <p:nvPr/>
        </p:nvCxnSpPr>
        <p:spPr>
          <a:xfrm>
            <a:off x="2771800" y="5949280"/>
            <a:ext cx="2160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5364088" y="3894888"/>
          <a:ext cx="2304256" cy="284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7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768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Q</a:t>
                      </a:r>
                      <a:r>
                        <a:rPr lang="fr-FR" sz="2000" dirty="0" err="1"/>
                        <a:t>t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err="1"/>
                        <a:t>Q</a:t>
                      </a:r>
                      <a:r>
                        <a:rPr lang="fr-FR" sz="2000" dirty="0" err="1"/>
                        <a:t>t</a:t>
                      </a:r>
                      <a:r>
                        <a:rPr lang="fr-FR" sz="2000" dirty="0"/>
                        <a:t>+1</a:t>
                      </a:r>
                      <a:endParaRPr lang="fr-FR" sz="2400" dirty="0"/>
                    </a:p>
                    <a:p>
                      <a:pPr algn="ctr"/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8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8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8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8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11560" y="0"/>
            <a:ext cx="7020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i="1" u="sng" dirty="0"/>
              <a:t>Transformation d’une bascule « D </a:t>
            </a:r>
            <a:r>
              <a:rPr lang="fr-FR" sz="3200" b="1" i="1" u="sng" dirty="0" err="1"/>
              <a:t>Edge</a:t>
            </a:r>
            <a:r>
              <a:rPr lang="fr-FR" sz="3200" b="1" i="1" u="sng" dirty="0"/>
              <a:t> </a:t>
            </a:r>
            <a:r>
              <a:rPr lang="fr-FR" sz="3200" b="1" i="1" u="sng" dirty="0" err="1"/>
              <a:t>Trigged</a:t>
            </a:r>
            <a:r>
              <a:rPr lang="fr-FR" sz="3200" b="1" i="1" u="sng" dirty="0"/>
              <a:t> » en une bascule T :</a:t>
            </a:r>
            <a:endParaRPr lang="fr-FR" sz="3200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3105147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80975" algn="justLow" fontAlgn="base">
              <a:spcBef>
                <a:spcPct val="0"/>
              </a:spcBef>
              <a:spcAft>
                <a:spcPct val="0"/>
              </a:spcAft>
            </a:pPr>
            <a:endParaRPr lang="fr-FR" sz="3200" dirty="0"/>
          </a:p>
          <a:p>
            <a:pPr marL="0" marR="0" lvl="0" indent="180975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17</a:t>
            </a:fld>
            <a:endParaRPr lang="fr-BE"/>
          </a:p>
        </p:txBody>
      </p:sp>
      <p:sp>
        <p:nvSpPr>
          <p:cNvPr id="13926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cxnSp>
        <p:nvCxnSpPr>
          <p:cNvPr id="16" name="Connecteur droit 15"/>
          <p:cNvCxnSpPr/>
          <p:nvPr/>
        </p:nvCxnSpPr>
        <p:spPr>
          <a:xfrm>
            <a:off x="2771800" y="5949280"/>
            <a:ext cx="2160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4086" name="Object 6"/>
          <p:cNvGraphicFramePr>
            <a:graphicFrameLocks noChangeAspect="1"/>
          </p:cNvGraphicFramePr>
          <p:nvPr/>
        </p:nvGraphicFramePr>
        <p:xfrm>
          <a:off x="3923928" y="1340768"/>
          <a:ext cx="2006311" cy="816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2" imgW="558800" imgH="228600" progId="Equation.3">
                  <p:embed/>
                </p:oleObj>
              </mc:Choice>
              <mc:Fallback>
                <p:oleObj name="Équation" r:id="rId2" imgW="558800" imgH="228600" progId="Equation.3">
                  <p:embed/>
                  <p:pic>
                    <p:nvPicPr>
                      <p:cNvPr id="17408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1340768"/>
                        <a:ext cx="2006311" cy="8161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85" name="Object 5"/>
          <p:cNvGraphicFramePr>
            <a:graphicFrameLocks noChangeAspect="1"/>
          </p:cNvGraphicFramePr>
          <p:nvPr/>
        </p:nvGraphicFramePr>
        <p:xfrm>
          <a:off x="3779911" y="2132856"/>
          <a:ext cx="1706857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4" imgW="609336" imgH="253890" progId="Equation.3">
                  <p:embed/>
                </p:oleObj>
              </mc:Choice>
              <mc:Fallback>
                <p:oleObj name="Équation" r:id="rId4" imgW="609336" imgH="253890" progId="Equation.3">
                  <p:embed/>
                  <p:pic>
                    <p:nvPicPr>
                      <p:cNvPr id="1740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1" y="2132856"/>
                        <a:ext cx="1706857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84" name="Object 4"/>
          <p:cNvGraphicFramePr>
            <a:graphicFrameLocks noChangeAspect="1"/>
          </p:cNvGraphicFramePr>
          <p:nvPr/>
        </p:nvGraphicFramePr>
        <p:xfrm>
          <a:off x="8748464" y="2920454"/>
          <a:ext cx="395536" cy="508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6" imgW="203024" imgH="253780" progId="Equation.3">
                  <p:embed/>
                </p:oleObj>
              </mc:Choice>
              <mc:Fallback>
                <p:oleObj name="Équation" r:id="rId6" imgW="203024" imgH="253780" progId="Equation.3">
                  <p:embed/>
                  <p:pic>
                    <p:nvPicPr>
                      <p:cNvPr id="1740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8464" y="2920454"/>
                        <a:ext cx="395536" cy="5085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83" name="Object 3"/>
          <p:cNvGraphicFramePr>
            <a:graphicFrameLocks noChangeAspect="1"/>
          </p:cNvGraphicFramePr>
          <p:nvPr/>
        </p:nvGraphicFramePr>
        <p:xfrm>
          <a:off x="2411760" y="3717032"/>
          <a:ext cx="1877542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4" imgW="609336" imgH="253890" progId="Equation.3">
                  <p:embed/>
                </p:oleObj>
              </mc:Choice>
              <mc:Fallback>
                <p:oleObj name="Équation" r:id="rId4" imgW="609336" imgH="253890" progId="Equation.3">
                  <p:embed/>
                  <p:pic>
                    <p:nvPicPr>
                      <p:cNvPr id="1740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3717032"/>
                        <a:ext cx="1877542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087" name="Rectangle 7"/>
          <p:cNvSpPr>
            <a:spLocks noChangeArrowheads="1"/>
          </p:cNvSpPr>
          <p:nvPr/>
        </p:nvSpPr>
        <p:spPr bwMode="auto">
          <a:xfrm>
            <a:off x="0" y="1556792"/>
            <a:ext cx="37484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L’équation de la bascule D : </a:t>
            </a:r>
            <a:endParaRPr kumimoji="0" lang="fr-F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88" name="Rectangle 8"/>
          <p:cNvSpPr>
            <a:spLocks noChangeArrowheads="1"/>
          </p:cNvSpPr>
          <p:nvPr/>
        </p:nvSpPr>
        <p:spPr bwMode="auto">
          <a:xfrm>
            <a:off x="-36512" y="2319263"/>
            <a:ext cx="37003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L’équation de la bascule T : </a:t>
            </a:r>
            <a:endParaRPr kumimoji="0" lang="fr-F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89" name="Rectangle 9"/>
          <p:cNvSpPr>
            <a:spLocks noChangeArrowheads="1"/>
          </p:cNvSpPr>
          <p:nvPr/>
        </p:nvSpPr>
        <p:spPr bwMode="auto">
          <a:xfrm>
            <a:off x="0" y="2996952"/>
            <a:ext cx="88204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Pour réaliser cette transformation, il suffit de relier l’entrée D à la sortie </a:t>
            </a:r>
          </a:p>
          <a:p>
            <a:pPr indent="180975"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>
                <a:latin typeface="Garamond" pitchFamily="18" charset="0"/>
                <a:ea typeface="Times New Roman" pitchFamily="18" charset="0"/>
                <a:cs typeface="Arial" pitchFamily="34" charset="0"/>
              </a:rPr>
              <a:t> pour obtenir :</a:t>
            </a:r>
            <a:r>
              <a:rPr kumimoji="0" 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fr-F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11560" y="0"/>
            <a:ext cx="7020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4- </a:t>
            </a:r>
            <a:r>
              <a:rPr lang="fr-FR" sz="4000" b="1" dirty="0"/>
              <a:t>Les bascules synchrones : </a:t>
            </a:r>
            <a:endParaRPr lang="fr-FR" sz="4000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3105147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80975" algn="justLow" fontAlgn="base">
              <a:spcBef>
                <a:spcPct val="0"/>
              </a:spcBef>
              <a:spcAft>
                <a:spcPct val="0"/>
              </a:spcAft>
            </a:pPr>
            <a:endParaRPr lang="fr-FR" sz="3200" dirty="0"/>
          </a:p>
          <a:p>
            <a:pPr marL="0" marR="0" lvl="0" indent="180975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18</a:t>
            </a:fld>
            <a:endParaRPr lang="fr-BE"/>
          </a:p>
        </p:txBody>
      </p:sp>
      <p:sp>
        <p:nvSpPr>
          <p:cNvPr id="13926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23528" y="980728"/>
            <a:ext cx="6966907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>
                <a:latin typeface="Garamond" pitchFamily="18" charset="0"/>
              </a:rPr>
              <a:t>4-4 </a:t>
            </a:r>
            <a:r>
              <a:rPr lang="fr-FR" sz="2400" b="1" dirty="0"/>
              <a:t>La bascule JK </a:t>
            </a:r>
            <a:r>
              <a:rPr lang="fr-FR" sz="2000" b="1" dirty="0">
                <a:latin typeface="Garamond" pitchFamily="18" charset="0"/>
              </a:rPr>
              <a:t>: </a:t>
            </a:r>
            <a:r>
              <a:rPr lang="fr-FR" sz="2000" dirty="0"/>
              <a:t>elle dispose de deux commandes J&amp;K. </a:t>
            </a:r>
          </a:p>
          <a:p>
            <a:r>
              <a:rPr lang="fr-FR" sz="2000" dirty="0"/>
              <a:t>.</a:t>
            </a:r>
          </a:p>
          <a:p>
            <a:endParaRPr lang="fr-FR" sz="2400" dirty="0"/>
          </a:p>
        </p:txBody>
      </p:sp>
      <p:graphicFrame>
        <p:nvGraphicFramePr>
          <p:cNvPr id="139271" name="Object 7"/>
          <p:cNvGraphicFramePr>
            <a:graphicFrameLocks noChangeAspect="1"/>
          </p:cNvGraphicFramePr>
          <p:nvPr/>
        </p:nvGraphicFramePr>
        <p:xfrm>
          <a:off x="4464050" y="3302000"/>
          <a:ext cx="2159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2" imgW="215640" imgH="253800" progId="Equation.3">
                  <p:embed/>
                </p:oleObj>
              </mc:Choice>
              <mc:Fallback>
                <p:oleObj name="Équation" r:id="rId2" imgW="215640" imgH="253800" progId="Equation.3">
                  <p:embed/>
                  <p:pic>
                    <p:nvPicPr>
                      <p:cNvPr id="13927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4050" y="3302000"/>
                        <a:ext cx="21590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Connecteur droit 15"/>
          <p:cNvCxnSpPr/>
          <p:nvPr/>
        </p:nvCxnSpPr>
        <p:spPr>
          <a:xfrm>
            <a:off x="2771800" y="5949280"/>
            <a:ext cx="2160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3923928" y="3861048"/>
          <a:ext cx="2304256" cy="2599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72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Q</a:t>
                      </a:r>
                      <a:r>
                        <a:rPr lang="fr-FR" sz="2000" dirty="0" err="1"/>
                        <a:t>t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err="1"/>
                        <a:t>Q</a:t>
                      </a:r>
                      <a:r>
                        <a:rPr lang="fr-FR" sz="2000" dirty="0" err="1"/>
                        <a:t>t</a:t>
                      </a:r>
                      <a:r>
                        <a:rPr lang="fr-FR" sz="2000" dirty="0"/>
                        <a:t>+1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8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/>
                        <a:t>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8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/>
                        <a:t>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8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/>
                        <a:t>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880"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/>
                        <a:t>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576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1772816"/>
            <a:ext cx="6435720" cy="1987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1252</TotalTime>
  <Words>1224</Words>
  <Application>Microsoft Office PowerPoint</Application>
  <PresentationFormat>Affichage à l'écran (4:3)</PresentationFormat>
  <Paragraphs>216</Paragraphs>
  <Slides>18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Constantia</vt:lpstr>
      <vt:lpstr>Garamond</vt:lpstr>
      <vt:lpstr>Times New Roman</vt:lpstr>
      <vt:lpstr>Wingdings 2</vt:lpstr>
      <vt:lpstr>Débit</vt:lpstr>
      <vt:lpstr>Équation</vt:lpstr>
      <vt:lpstr>Systèmes Logiques  Elaboré par : M. Ramzi ZOUAOUI   Licence en Informatique LCS - LCE Niveau 1 Faculté des Sciences de Tunis AU 2024-2025</vt:lpstr>
      <vt:lpstr>Chapitre 4 : Etude des circuits séquentiels : Les bascules (la bascule RS, RST, D, T, JK)</vt:lpstr>
      <vt:lpstr>  </vt:lpstr>
      <vt:lpstr>  </vt:lpstr>
      <vt:lpstr>  </vt:lpstr>
      <vt:lpstr>  </vt:lpstr>
      <vt:lpstr>  </vt:lpstr>
      <vt:lpstr>  </vt:lpstr>
      <vt:lpstr>Présentation PowerPoint</vt:lpstr>
      <vt:lpstr>  </vt:lpstr>
      <vt:lpstr>  </vt:lpstr>
      <vt:lpstr>Présentation PowerPoint</vt:lpstr>
      <vt:lpstr>  </vt:lpstr>
      <vt:lpstr>Présentation PowerPoint</vt:lpstr>
      <vt:lpstr>  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2 :   Algèbre Booléenne &amp; Portes Logiques</dc:title>
  <dc:creator>HP</dc:creator>
  <cp:lastModifiedBy>Mariem Laajimi</cp:lastModifiedBy>
  <cp:revision>212</cp:revision>
  <dcterms:created xsi:type="dcterms:W3CDTF">2018-10-11T07:53:43Z</dcterms:created>
  <dcterms:modified xsi:type="dcterms:W3CDTF">2026-01-07T14:44:21Z</dcterms:modified>
</cp:coreProperties>
</file>