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31"/>
  </p:notesMasterIdLst>
  <p:sldIdLst>
    <p:sldId id="323" r:id="rId2"/>
    <p:sldId id="264" r:id="rId3"/>
    <p:sldId id="257" r:id="rId4"/>
    <p:sldId id="265" r:id="rId5"/>
    <p:sldId id="267" r:id="rId6"/>
    <p:sldId id="300" r:id="rId7"/>
    <p:sldId id="301" r:id="rId8"/>
    <p:sldId id="302" r:id="rId9"/>
    <p:sldId id="303" r:id="rId10"/>
    <p:sldId id="304" r:id="rId11"/>
    <p:sldId id="305" r:id="rId12"/>
    <p:sldId id="268"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varScale="1">
        <p:scale>
          <a:sx n="86" d="100"/>
          <a:sy n="86" d="100"/>
        </p:scale>
        <p:origin x="-15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4.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10" Type="http://schemas.openxmlformats.org/officeDocument/2006/relationships/image" Target="../media/image24.wmf"/><Relationship Id="rId4" Type="http://schemas.openxmlformats.org/officeDocument/2006/relationships/image" Target="../media/image18.wmf"/><Relationship Id="rId9"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image" Target="../media/image32.wmf"/><Relationship Id="rId1" Type="http://schemas.openxmlformats.org/officeDocument/2006/relationships/image" Target="../media/image25.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5" Type="http://schemas.openxmlformats.org/officeDocument/2006/relationships/image" Target="../media/image46.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9.wmf"/><Relationship Id="rId7" Type="http://schemas.openxmlformats.org/officeDocument/2006/relationships/image" Target="../media/image53.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A24C91-5617-43E8-B1D9-1122EF62D321}" type="datetimeFigureOut">
              <a:rPr lang="fr-FR" smtClean="0"/>
              <a:pPr/>
              <a:t>01/10/2024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87E46D-DE6C-46DB-BA51-C707538B394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899A2EE5-9FBF-4FA2-A8FD-A277E1CFBAF4}" type="datetime1">
              <a:rPr lang="fr-FR" smtClean="0"/>
              <a:pPr/>
              <a:t>01/10/2024</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6E2E370-341D-4C15-BF63-C96814F9705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69374ED-907D-4CA4-9715-5A364A4A1A6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C9F2D1A-9200-4CEF-A70F-FA71BBA0A60F}"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EBA8F2C-4BEF-4DA4-AB3B-5F34A823FECE}" type="datetime1">
              <a:rPr lang="fr-FR" smtClean="0"/>
              <a:pPr/>
              <a:t>01/10/2024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DC0EDC80-7990-4274-BDF8-238644ECA561}" type="datetime1">
              <a:rPr lang="fr-FR" smtClean="0"/>
              <a:pPr/>
              <a:t>01/10/2024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5985EC-3C35-4E2D-9DDD-326EC10CE9E6}" type="datetime1">
              <a:rPr lang="fr-FR" smtClean="0"/>
              <a:pPr/>
              <a:t>01/10/2024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4255427-7732-4B54-B889-91A238B1FEA9}"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502E2552-EECD-46DF-B758-A7C27321D6E4}" type="datetime1">
              <a:rPr lang="fr-FR" smtClean="0"/>
              <a:pPr/>
              <a:t>01/10/2024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F4668DC-857F-487D-BFFA-8C0CA5037977}" type="slidenum">
              <a:rPr lang="fr-BE" smtClean="0"/>
              <a:pPr/>
              <a:t>‹N°›</a:t>
            </a:fld>
            <a:endParaRPr lang="fr-BE"/>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53BFD04-9E87-4A2D-AE37-4967451DD0BC}"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C1BE636-0449-4814-87B9-338FFF7A3D20}" type="datetime1">
              <a:rPr lang="fr-FR" smtClean="0"/>
              <a:pPr/>
              <a:t>01/10/2024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7CCD3B1-8B3B-4A28-BBCC-C8234FE4E424}" type="datetime1">
              <a:rPr lang="fr-FR" smtClean="0"/>
              <a:pPr/>
              <a:t>01/10/2024</a:t>
            </a:fld>
            <a:endParaRPr lang="fr-BE"/>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BE"/>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4668DC-857F-487D-BFFA-8C0CA5037977}" type="slidenum">
              <a:rPr lang="fr-BE" smtClean="0"/>
              <a:pPr/>
              <a:t>‹N°›</a:t>
            </a:fld>
            <a:endParaRPr lang="fr-BE"/>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9.bin"/><Relationship Id="rId12"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8.bin"/><Relationship Id="rId11" Type="http://schemas.openxmlformats.org/officeDocument/2006/relationships/oleObject" Target="../embeddings/oleObject23.bin"/><Relationship Id="rId5" Type="http://schemas.openxmlformats.org/officeDocument/2006/relationships/oleObject" Target="../embeddings/oleObject17.bin"/><Relationship Id="rId10" Type="http://schemas.openxmlformats.org/officeDocument/2006/relationships/oleObject" Target="../embeddings/oleObject22.bin"/><Relationship Id="rId4" Type="http://schemas.openxmlformats.org/officeDocument/2006/relationships/oleObject" Target="../embeddings/oleObject16.bin"/><Relationship Id="rId9" Type="http://schemas.openxmlformats.org/officeDocument/2006/relationships/oleObject" Target="../embeddings/oleObject21.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oleObject" Target="../embeddings/oleObject25.bin"/><Relationship Id="rId7"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 Id="rId9" Type="http://schemas.openxmlformats.org/officeDocument/2006/relationships/oleObject" Target="../embeddings/oleObject31.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oleObject" Target="../embeddings/oleObject32.bin"/><Relationship Id="rId7"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35.bin"/><Relationship Id="rId5" Type="http://schemas.openxmlformats.org/officeDocument/2006/relationships/oleObject" Target="../embeddings/oleObject34.bin"/><Relationship Id="rId10" Type="http://schemas.openxmlformats.org/officeDocument/2006/relationships/oleObject" Target="../embeddings/oleObject39.bin"/><Relationship Id="rId4" Type="http://schemas.openxmlformats.org/officeDocument/2006/relationships/oleObject" Target="../embeddings/oleObject33.bin"/><Relationship Id="rId9" Type="http://schemas.openxmlformats.org/officeDocument/2006/relationships/oleObject" Target="../embeddings/oleObject38.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3.bin"/><Relationship Id="rId7" Type="http://schemas.openxmlformats.org/officeDocument/2006/relationships/oleObject" Target="../embeddings/oleObject47.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oleObject" Target="../embeddings/oleObject44.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oleObject" Target="../embeddings/oleObject48.bin"/><Relationship Id="rId7" Type="http://schemas.openxmlformats.org/officeDocument/2006/relationships/oleObject" Target="../embeddings/oleObject52.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51.bin"/><Relationship Id="rId5" Type="http://schemas.openxmlformats.org/officeDocument/2006/relationships/oleObject" Target="../embeddings/oleObject50.bin"/><Relationship Id="rId4" Type="http://schemas.openxmlformats.org/officeDocument/2006/relationships/oleObject" Target="../embeddings/oleObject49.bin"/><Relationship Id="rId9" Type="http://schemas.openxmlformats.org/officeDocument/2006/relationships/oleObject" Target="../embeddings/oleObject54.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oleObject" Target="../embeddings/oleObject57.bin"/><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1124744"/>
            <a:ext cx="7851648" cy="4680520"/>
          </a:xfrm>
        </p:spPr>
        <p:txBody>
          <a:bodyPr>
            <a:normAutofit fontScale="90000"/>
          </a:bodyPr>
          <a:lstStyle/>
          <a:p>
            <a:pPr algn="ctr"/>
            <a:r>
              <a:rPr lang="fr-FR" dirty="0" smtClean="0">
                <a:solidFill>
                  <a:schemeClr val="tx1"/>
                </a:solidFill>
              </a:rPr>
              <a:t>Systèmes Logiques</a:t>
            </a:r>
            <a:br>
              <a:rPr lang="fr-FR" dirty="0" smtClean="0">
                <a:solidFill>
                  <a:schemeClr val="tx1"/>
                </a:solidFill>
              </a:rPr>
            </a:br>
            <a:r>
              <a:rPr lang="fr-FR" dirty="0" smtClean="0">
                <a:solidFill>
                  <a:schemeClr val="tx1"/>
                </a:solidFill>
              </a:rPr>
              <a:t/>
            </a:r>
            <a:br>
              <a:rPr lang="fr-FR" dirty="0" smtClean="0">
                <a:solidFill>
                  <a:schemeClr val="tx1"/>
                </a:solidFill>
              </a:rPr>
            </a:br>
            <a:r>
              <a:rPr lang="fr-FR" sz="4000" dirty="0" smtClean="0">
                <a:solidFill>
                  <a:schemeClr val="tx1"/>
                </a:solidFill>
                <a:effectLst/>
              </a:rPr>
              <a:t>Elaboré par : PhD. </a:t>
            </a:r>
            <a:r>
              <a:rPr lang="fr-FR" sz="4000" dirty="0" err="1" smtClean="0">
                <a:solidFill>
                  <a:schemeClr val="tx1"/>
                </a:solidFill>
                <a:effectLst/>
              </a:rPr>
              <a:t>Ramzi</a:t>
            </a:r>
            <a:r>
              <a:rPr lang="fr-FR" sz="4000" dirty="0" smtClean="0">
                <a:solidFill>
                  <a:schemeClr val="tx1"/>
                </a:solidFill>
                <a:effectLst/>
              </a:rPr>
              <a:t> ZOUAOUI</a:t>
            </a:r>
            <a:br>
              <a:rPr lang="fr-FR" sz="4000" dirty="0" smtClean="0">
                <a:solidFill>
                  <a:schemeClr val="tx1"/>
                </a:solidFill>
                <a:effectLst/>
              </a:rPr>
            </a:br>
            <a:r>
              <a:rPr lang="fr-FR" dirty="0" smtClean="0">
                <a:solidFill>
                  <a:schemeClr val="tx1"/>
                </a:solidFill>
                <a:effectLst/>
              </a:rPr>
              <a:t>	</a:t>
            </a:r>
            <a:br>
              <a:rPr lang="fr-FR" dirty="0" smtClean="0">
                <a:solidFill>
                  <a:schemeClr val="tx1"/>
                </a:solidFill>
                <a:effectLst/>
              </a:rPr>
            </a:br>
            <a:r>
              <a:rPr lang="fr-FR" sz="3600" i="1" dirty="0" smtClean="0">
                <a:solidFill>
                  <a:schemeClr val="tx1"/>
                </a:solidFill>
                <a:effectLst/>
              </a:rPr>
              <a:t>Licence en Informatique</a:t>
            </a:r>
            <a:r>
              <a:rPr lang="fr-FR" sz="3600" dirty="0" smtClean="0">
                <a:solidFill>
                  <a:schemeClr val="tx1"/>
                </a:solidFill>
                <a:effectLst/>
              </a:rPr>
              <a:t/>
            </a:r>
            <a:br>
              <a:rPr lang="fr-FR" sz="3600" dirty="0" smtClean="0">
                <a:solidFill>
                  <a:schemeClr val="tx1"/>
                </a:solidFill>
                <a:effectLst/>
              </a:rPr>
            </a:br>
            <a:r>
              <a:rPr lang="fr-FR" sz="3600" i="1" dirty="0" smtClean="0">
                <a:solidFill>
                  <a:schemeClr val="tx1"/>
                </a:solidFill>
                <a:effectLst/>
              </a:rPr>
              <a:t>Niveau 1</a:t>
            </a:r>
            <a:r>
              <a:rPr lang="fr-FR" dirty="0" smtClean="0">
                <a:solidFill>
                  <a:schemeClr val="tx1"/>
                </a:solidFill>
                <a:effectLst/>
              </a:rPr>
              <a:t/>
            </a:r>
            <a:br>
              <a:rPr lang="fr-FR" dirty="0" smtClean="0">
                <a:solidFill>
                  <a:schemeClr val="tx1"/>
                </a:solidFill>
                <a:effectLst/>
              </a:rPr>
            </a:br>
            <a:r>
              <a:rPr lang="fr-FR" sz="3100" dirty="0" smtClean="0">
                <a:solidFill>
                  <a:schemeClr val="tx1"/>
                </a:solidFill>
                <a:effectLst/>
              </a:rPr>
              <a:t>Faculté des Sciences de Tunis</a:t>
            </a:r>
            <a:br>
              <a:rPr lang="fr-FR" sz="3100" dirty="0" smtClean="0">
                <a:solidFill>
                  <a:schemeClr val="tx1"/>
                </a:solidFill>
                <a:effectLst/>
              </a:rPr>
            </a:br>
            <a:r>
              <a:rPr lang="fr-FR" sz="3100" smtClean="0">
                <a:solidFill>
                  <a:schemeClr val="tx1"/>
                </a:solidFill>
                <a:effectLst/>
              </a:rPr>
              <a:t>AU </a:t>
            </a:r>
            <a:r>
              <a:rPr lang="fr-FR" sz="3100" smtClean="0">
                <a:solidFill>
                  <a:schemeClr val="tx1"/>
                </a:solidFill>
                <a:effectLst/>
              </a:rPr>
              <a:t>2024-2025</a:t>
            </a:r>
            <a:endParaRPr lang="fr-FR" dirty="0">
              <a:solidFill>
                <a:schemeClr val="tx1"/>
              </a:solidFill>
              <a:effectLst/>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a:t>
            </a:fld>
            <a:endParaRPr lang="fr-BE"/>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764704"/>
            <a:ext cx="7851648" cy="3672408"/>
          </a:xfrm>
        </p:spPr>
        <p:txBody>
          <a:bodyPr>
            <a:normAutofit/>
          </a:bodyPr>
          <a:lstStyle/>
          <a:p>
            <a:pPr algn="ctr"/>
            <a:r>
              <a:rPr lang="fr-FR" sz="7200" dirty="0" smtClean="0">
                <a:solidFill>
                  <a:schemeClr val="tx1"/>
                </a:solidFill>
              </a:rPr>
              <a:t>Chapitre 3 </a:t>
            </a:r>
            <a:r>
              <a:rPr lang="fr-FR" dirty="0" smtClean="0">
                <a:solidFill>
                  <a:schemeClr val="tx1"/>
                </a:solidFill>
              </a:rPr>
              <a:t>:</a:t>
            </a:r>
            <a:br>
              <a:rPr lang="fr-FR" dirty="0" smtClean="0">
                <a:solidFill>
                  <a:schemeClr val="tx1"/>
                </a:solidFill>
              </a:rPr>
            </a:br>
            <a:r>
              <a:rPr lang="fr-FR" sz="5400" dirty="0" smtClean="0">
                <a:solidFill>
                  <a:schemeClr val="tx1"/>
                </a:solidFill>
              </a:rPr>
              <a:t>Recherche et simplification des fonctions logiques</a:t>
            </a:r>
            <a:endParaRPr lang="fr-FR" dirty="0">
              <a:solidFill>
                <a:schemeClr val="tx1"/>
              </a:solidFill>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55776" y="332656"/>
            <a:ext cx="4260397" cy="707886"/>
          </a:xfrm>
          <a:prstGeom prst="rect">
            <a:avLst/>
          </a:prstGeom>
          <a:noFill/>
        </p:spPr>
        <p:txBody>
          <a:bodyPr wrap="none" rtlCol="0">
            <a:spAutoFit/>
          </a:bodyPr>
          <a:lstStyle/>
          <a:p>
            <a:r>
              <a:rPr lang="fr-FR" sz="4000" b="1" dirty="0" smtClean="0"/>
              <a:t>Plan du Chapitre</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683568" y="1628800"/>
            <a:ext cx="6799234" cy="3046988"/>
          </a:xfrm>
          <a:prstGeom prst="rect">
            <a:avLst/>
          </a:prstGeom>
          <a:noFill/>
        </p:spPr>
        <p:txBody>
          <a:bodyPr wrap="none" rtlCol="0">
            <a:spAutoFit/>
          </a:bodyPr>
          <a:lstStyle/>
          <a:p>
            <a:r>
              <a:rPr lang="fr-FR" sz="3200" b="1" dirty="0" smtClean="0">
                <a:effectLst>
                  <a:outerShdw blurRad="38100" dist="38100" dir="2700000" algn="tl">
                    <a:srgbClr val="000000"/>
                  </a:outerShdw>
                </a:effectLst>
                <a:latin typeface="Times New Roman" pitchFamily="18" charset="0"/>
                <a:cs typeface="Times New Roman" pitchFamily="18" charset="0"/>
              </a:rPr>
              <a:t>1- Introduction</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r>
              <a:rPr lang="fr-FR" sz="3200" b="1" dirty="0" smtClean="0">
                <a:effectLst>
                  <a:outerShdw blurRad="38100" dist="38100" dir="2700000" algn="tl">
                    <a:srgbClr val="000000"/>
                  </a:outerShdw>
                </a:effectLst>
                <a:latin typeface="Times New Roman" pitchFamily="18" charset="0"/>
                <a:cs typeface="Times New Roman" pitchFamily="18" charset="0"/>
              </a:rPr>
              <a:t> table de vérité</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3- Simplification algébrique</a:t>
            </a:r>
            <a:br>
              <a:rPr lang="fr-FR" sz="3200" b="1" dirty="0" smtClean="0">
                <a:effectLst>
                  <a:outerShdw blurRad="38100" dist="38100" dir="2700000" algn="tl">
                    <a:srgbClr val="000000"/>
                  </a:outerShdw>
                </a:effectLst>
                <a:latin typeface="Times New Roman" pitchFamily="18" charset="0"/>
                <a:cs typeface="Times New Roman" pitchFamily="18" charset="0"/>
              </a:rPr>
            </a:br>
            <a:r>
              <a:rPr lang="fr-FR" sz="3200" b="1" dirty="0" smtClean="0">
                <a:effectLst>
                  <a:outerShdw blurRad="38100" dist="38100" dir="2700000" algn="tl">
                    <a:srgbClr val="000000"/>
                  </a:outerShdw>
                </a:effectLst>
                <a:latin typeface="Times New Roman" pitchFamily="18" charset="0"/>
                <a:cs typeface="Times New Roman" pitchFamily="18" charset="0"/>
              </a:rPr>
              <a:t>4- Diagrammes de KARNAUGH</a:t>
            </a:r>
            <a:br>
              <a:rPr lang="fr-FR" sz="3200" b="1" dirty="0" smtClean="0">
                <a:effectLst>
                  <a:outerShdw blurRad="38100" dist="38100" dir="2700000" algn="tl">
                    <a:srgbClr val="000000"/>
                  </a:outerShdw>
                </a:effectLst>
                <a:latin typeface="Times New Roman" pitchFamily="18" charset="0"/>
                <a:cs typeface="Times New Roman" pitchFamily="18" charset="0"/>
              </a:rPr>
            </a:br>
            <a:endParaRPr lang="fr-FR" sz="3200" b="1"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3</a:t>
            </a:fld>
            <a:endParaRPr lang="fr-BE"/>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555776" y="332656"/>
            <a:ext cx="3527248" cy="707886"/>
          </a:xfrm>
          <a:prstGeom prst="rect">
            <a:avLst/>
          </a:prstGeom>
          <a:noFill/>
        </p:spPr>
        <p:txBody>
          <a:bodyPr wrap="none" rtlCol="0">
            <a:spAutoFit/>
          </a:bodyPr>
          <a:lstStyle/>
          <a:p>
            <a:r>
              <a:rPr lang="fr-FR" sz="4000" b="1" dirty="0" smtClean="0">
                <a:effectLst>
                  <a:outerShdw blurRad="38100" dist="38100" dir="2700000" algn="tl">
                    <a:srgbClr val="000000"/>
                  </a:outerShdw>
                </a:effectLst>
                <a:latin typeface="Times New Roman" pitchFamily="18" charset="0"/>
                <a:cs typeface="Times New Roman" pitchFamily="18" charset="0"/>
              </a:rPr>
              <a:t>1- Introduction</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6" name="ZoneTexte 5"/>
          <p:cNvSpPr txBox="1"/>
          <p:nvPr/>
        </p:nvSpPr>
        <p:spPr>
          <a:xfrm>
            <a:off x="0" y="1340768"/>
            <a:ext cx="18136551" cy="5139869"/>
          </a:xfrm>
          <a:prstGeom prst="rect">
            <a:avLst/>
          </a:prstGeom>
          <a:noFill/>
        </p:spPr>
        <p:txBody>
          <a:bodyPr wrap="square" rtlCol="0">
            <a:spAutoFit/>
          </a:bodyPr>
          <a:lstStyle/>
          <a:p>
            <a:r>
              <a:rPr lang="fr-FR" sz="2400" dirty="0" smtClean="0"/>
              <a:t>Le fonctionnement d’un système logique combinatoire est décrit:</a:t>
            </a:r>
          </a:p>
          <a:p>
            <a:pPr lvl="0"/>
            <a:r>
              <a:rPr lang="fr-FR" sz="2400" dirty="0" smtClean="0"/>
              <a:t> </a:t>
            </a:r>
          </a:p>
          <a:p>
            <a:pPr lvl="0"/>
            <a:r>
              <a:rPr lang="fr-FR" sz="2400" dirty="0" smtClean="0"/>
              <a:t>-</a:t>
            </a:r>
            <a:r>
              <a:rPr lang="fr-FR" sz="2400" b="1" dirty="0" smtClean="0"/>
              <a:t>Littéralement</a:t>
            </a:r>
            <a:r>
              <a:rPr lang="fr-FR" sz="2400" dirty="0" smtClean="0"/>
              <a:t> : par une ou plusieurs propositions logiques.</a:t>
            </a:r>
          </a:p>
          <a:p>
            <a:pPr lvl="0"/>
            <a:endParaRPr lang="fr-FR" sz="2400" dirty="0" smtClean="0"/>
          </a:p>
          <a:p>
            <a:pPr lvl="0"/>
            <a:r>
              <a:rPr lang="fr-FR" sz="2400" dirty="0" smtClean="0"/>
              <a:t> -</a:t>
            </a:r>
            <a:r>
              <a:rPr lang="fr-FR" sz="2400" b="1" dirty="0" smtClean="0"/>
              <a:t>Numériquement</a:t>
            </a:r>
            <a:r>
              <a:rPr lang="fr-FR" sz="2400" dirty="0" smtClean="0"/>
              <a:t> : par sa table de vérité </a:t>
            </a:r>
          </a:p>
          <a:p>
            <a:pPr lvl="0"/>
            <a:r>
              <a:rPr lang="fr-FR" sz="2400" dirty="0" smtClean="0"/>
              <a:t>(état de la sortie pour toute les combinaisons des variables d’entrées).</a:t>
            </a:r>
          </a:p>
          <a:p>
            <a:pPr lvl="0"/>
            <a:endParaRPr lang="fr-FR" sz="2400" dirty="0" smtClean="0"/>
          </a:p>
          <a:p>
            <a:pPr lvl="0"/>
            <a:r>
              <a:rPr lang="fr-FR" sz="2400" dirty="0" smtClean="0"/>
              <a:t> -</a:t>
            </a:r>
            <a:r>
              <a:rPr lang="fr-FR" sz="2400" b="1" dirty="0" smtClean="0"/>
              <a:t>Algébriquement</a:t>
            </a:r>
            <a:r>
              <a:rPr lang="fr-FR" sz="2400" dirty="0" smtClean="0"/>
              <a:t> : par une fonction logique </a:t>
            </a:r>
          </a:p>
          <a:p>
            <a:pPr lvl="0"/>
            <a:r>
              <a:rPr lang="fr-FR" sz="2400" dirty="0" smtClean="0"/>
              <a:t>(en associant les variables par les opérateurs ET, OU et NON.</a:t>
            </a:r>
          </a:p>
          <a:p>
            <a:pPr lvl="0"/>
            <a:r>
              <a:rPr lang="fr-FR" sz="2400" dirty="0" smtClean="0"/>
              <a:t> </a:t>
            </a:r>
          </a:p>
          <a:p>
            <a:pPr lvl="0"/>
            <a:r>
              <a:rPr lang="fr-FR" sz="2400" dirty="0" smtClean="0"/>
              <a:t>-</a:t>
            </a:r>
            <a:r>
              <a:rPr lang="fr-FR" sz="2400" b="1" dirty="0" smtClean="0"/>
              <a:t>Par une table de fonctionnement </a:t>
            </a:r>
            <a:r>
              <a:rPr lang="fr-FR" sz="2400" dirty="0" smtClean="0"/>
              <a:t>: décomposition en plusieurs </a:t>
            </a:r>
          </a:p>
          <a:p>
            <a:pPr lvl="0"/>
            <a:r>
              <a:rPr lang="fr-FR" sz="2400" dirty="0" smtClean="0"/>
              <a:t>blocs fonctionnels.</a:t>
            </a:r>
          </a:p>
          <a:p>
            <a:endParaRPr lang="fr-FR" sz="2000" dirty="0" smtClean="0"/>
          </a:p>
          <a:p>
            <a:r>
              <a:rPr lang="fr-FR" sz="2000" b="1" dirty="0" smtClean="0">
                <a:effectLst>
                  <a:outerShdw blurRad="38100" dist="38100" dir="2700000" algn="tl">
                    <a:srgbClr val="000000"/>
                  </a:outerShdw>
                </a:effectLst>
                <a:latin typeface="Times New Roman" pitchFamily="18" charset="0"/>
                <a:cs typeface="Times New Roman" pitchFamily="18" charset="0"/>
              </a:rPr>
              <a:t> </a:t>
            </a:r>
            <a:endParaRPr lang="fr-FR" sz="2000" b="1"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4</a:t>
            </a:fld>
            <a:endParaRPr lang="fr-BE"/>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5</a:t>
            </a:fld>
            <a:endParaRPr lang="fr-BE"/>
          </a:p>
        </p:txBody>
      </p:sp>
      <p:sp>
        <p:nvSpPr>
          <p:cNvPr id="14" name="ZoneTexte 13"/>
          <p:cNvSpPr txBox="1"/>
          <p:nvPr/>
        </p:nvSpPr>
        <p:spPr>
          <a:xfrm>
            <a:off x="611560" y="1412776"/>
            <a:ext cx="8248284" cy="1754326"/>
          </a:xfrm>
          <a:prstGeom prst="rect">
            <a:avLst/>
          </a:prstGeom>
          <a:noFill/>
        </p:spPr>
        <p:txBody>
          <a:bodyPr wrap="none" rtlCol="0">
            <a:spAutoFit/>
          </a:bodyPr>
          <a:lstStyle/>
          <a:p>
            <a:pPr marL="0" lvl="1"/>
            <a:r>
              <a:rPr lang="fr-FR" sz="2800" b="1" dirty="0" smtClean="0">
                <a:latin typeface="Garamond" pitchFamily="18" charset="0"/>
              </a:rPr>
              <a:t>2-1 Fonction </a:t>
            </a:r>
            <a:r>
              <a:rPr lang="fr-FR" sz="2800" b="1" u="sng" dirty="0" smtClean="0">
                <a:solidFill>
                  <a:srgbClr val="FF0000"/>
                </a:solidFill>
                <a:latin typeface="Garamond" pitchFamily="18" charset="0"/>
              </a:rPr>
              <a:t>complètement</a:t>
            </a:r>
            <a:r>
              <a:rPr lang="fr-FR" sz="2800" b="1" dirty="0" smtClean="0">
                <a:latin typeface="Garamond" pitchFamily="18" charset="0"/>
              </a:rPr>
              <a:t> définie </a:t>
            </a:r>
            <a:r>
              <a:rPr lang="fr-FR" sz="2400" b="1" dirty="0" smtClean="0">
                <a:latin typeface="Garamond" pitchFamily="18" charset="0"/>
              </a:rPr>
              <a:t>: </a:t>
            </a:r>
            <a:r>
              <a:rPr lang="fr-FR" sz="2000" dirty="0" smtClean="0"/>
              <a:t>Il s’agit de fonctions </a:t>
            </a:r>
          </a:p>
          <a:p>
            <a:pPr marL="0" lvl="1"/>
            <a:r>
              <a:rPr lang="fr-FR" sz="2000" dirty="0" smtClean="0"/>
              <a:t>dont </a:t>
            </a:r>
            <a:r>
              <a:rPr lang="fr-FR" sz="2000" b="1" dirty="0" smtClean="0"/>
              <a:t>la valeur est connue pour </a:t>
            </a:r>
            <a:r>
              <a:rPr lang="fr-FR" sz="2000" b="1" dirty="0" smtClean="0">
                <a:solidFill>
                  <a:srgbClr val="FF0000"/>
                </a:solidFill>
              </a:rPr>
              <a:t>toutes</a:t>
            </a:r>
            <a:r>
              <a:rPr lang="fr-FR" sz="2000" b="1" dirty="0" smtClean="0"/>
              <a:t> les combinaisons </a:t>
            </a:r>
            <a:r>
              <a:rPr lang="fr-FR" sz="2000" dirty="0" smtClean="0"/>
              <a:t>des variables.</a:t>
            </a:r>
          </a:p>
          <a:p>
            <a:r>
              <a:rPr lang="fr-FR" sz="2000" b="1" u="sng" dirty="0" smtClean="0"/>
              <a:t>Exemple :</a:t>
            </a:r>
            <a:r>
              <a:rPr lang="fr-FR" sz="2000" dirty="0" smtClean="0"/>
              <a:t> La fonction « Majorité de 3 variables »: MAJ (A,B,C)</a:t>
            </a:r>
          </a:p>
          <a:p>
            <a:r>
              <a:rPr lang="fr-FR" sz="2000" dirty="0" smtClean="0"/>
              <a:t>La fonction MAJ vaut 1 si la majorité (2 ou 3) des variables sont à l’état 1.</a:t>
            </a:r>
          </a:p>
          <a:p>
            <a:r>
              <a:rPr lang="fr-FR" sz="2000" b="1" u="sng" dirty="0" smtClean="0"/>
              <a:t>Table de vérité :</a:t>
            </a:r>
            <a:endParaRPr lang="fr-FR" sz="2400" dirty="0">
              <a:latin typeface="Garamond" pitchFamily="18" charset="0"/>
            </a:endParaRPr>
          </a:p>
        </p:txBody>
      </p:sp>
      <p:graphicFrame>
        <p:nvGraphicFramePr>
          <p:cNvPr id="15" name="Tableau 14"/>
          <p:cNvGraphicFramePr>
            <a:graphicFrameLocks noGrp="1"/>
          </p:cNvGraphicFramePr>
          <p:nvPr/>
        </p:nvGraphicFramePr>
        <p:xfrm>
          <a:off x="2843808" y="2996952"/>
          <a:ext cx="5832649" cy="3291840"/>
        </p:xfrm>
        <a:graphic>
          <a:graphicData uri="http://schemas.openxmlformats.org/drawingml/2006/table">
            <a:tbl>
              <a:tblPr/>
              <a:tblGrid>
                <a:gridCol w="2101129"/>
                <a:gridCol w="604727"/>
                <a:gridCol w="604727"/>
                <a:gridCol w="604727"/>
                <a:gridCol w="1917339"/>
              </a:tblGrid>
              <a:tr h="254888">
                <a:tc>
                  <a:txBody>
                    <a:bodyPr/>
                    <a:lstStyle/>
                    <a:p>
                      <a:pPr marL="36195" marR="36195" algn="ctr">
                        <a:spcAft>
                          <a:spcPts val="0"/>
                        </a:spcAft>
                        <a:tabLst>
                          <a:tab pos="450215" algn="l"/>
                        </a:tabLst>
                      </a:pPr>
                      <a:r>
                        <a:rPr lang="fr-FR" sz="2400" b="1" dirty="0">
                          <a:latin typeface="Garamond"/>
                          <a:ea typeface="Times New Roman"/>
                        </a:rPr>
                        <a:t>Combinaison</a:t>
                      </a:r>
                      <a:endParaRPr lang="fr-FR" sz="2400" b="1" dirty="0">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A</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B</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C</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MAJ (A,B,C)</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C0</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C1</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C2</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C3</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C4</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C5</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C6</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C7</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rPr>
                        <a:t>1</a:t>
                      </a:r>
                      <a:endParaRPr lang="fr-FR" sz="24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6</a:t>
            </a:fld>
            <a:endParaRPr lang="fr-BE"/>
          </a:p>
        </p:txBody>
      </p:sp>
      <p:sp>
        <p:nvSpPr>
          <p:cNvPr id="14" name="ZoneTexte 13"/>
          <p:cNvSpPr txBox="1"/>
          <p:nvPr/>
        </p:nvSpPr>
        <p:spPr>
          <a:xfrm>
            <a:off x="0" y="1412776"/>
            <a:ext cx="9386611" cy="2677656"/>
          </a:xfrm>
          <a:prstGeom prst="rect">
            <a:avLst/>
          </a:prstGeom>
          <a:noFill/>
        </p:spPr>
        <p:txBody>
          <a:bodyPr wrap="square" rtlCol="0">
            <a:spAutoFit/>
          </a:bodyPr>
          <a:lstStyle/>
          <a:p>
            <a:pPr marL="0" lvl="1"/>
            <a:r>
              <a:rPr lang="fr-FR" sz="2800" b="1" dirty="0" smtClean="0">
                <a:latin typeface="Garamond" pitchFamily="18" charset="0"/>
              </a:rPr>
              <a:t>2-2 Fonction </a:t>
            </a:r>
            <a:r>
              <a:rPr lang="fr-FR" sz="2800" b="1" u="sng" dirty="0" smtClean="0">
                <a:solidFill>
                  <a:srgbClr val="FF0000"/>
                </a:solidFill>
                <a:latin typeface="Garamond" pitchFamily="18" charset="0"/>
              </a:rPr>
              <a:t>Incomplètement</a:t>
            </a:r>
            <a:r>
              <a:rPr lang="fr-FR" sz="2800" b="1" dirty="0" smtClean="0">
                <a:latin typeface="Garamond" pitchFamily="18" charset="0"/>
              </a:rPr>
              <a:t> définie </a:t>
            </a:r>
            <a:r>
              <a:rPr lang="fr-FR" sz="2400" b="1" dirty="0" smtClean="0">
                <a:latin typeface="Garamond" pitchFamily="18" charset="0"/>
              </a:rPr>
              <a:t>: </a:t>
            </a:r>
            <a:r>
              <a:rPr lang="fr-FR" sz="2000" dirty="0" smtClean="0"/>
              <a:t>sa valeur est </a:t>
            </a:r>
            <a:r>
              <a:rPr lang="fr-FR" sz="2000" b="1" dirty="0" smtClean="0">
                <a:solidFill>
                  <a:srgbClr val="FF0000"/>
                </a:solidFill>
              </a:rPr>
              <a:t>indifférente</a:t>
            </a:r>
            <a:r>
              <a:rPr lang="fr-FR" sz="2000" dirty="0" smtClean="0"/>
              <a:t> </a:t>
            </a:r>
          </a:p>
          <a:p>
            <a:pPr marL="0" lvl="1"/>
            <a:r>
              <a:rPr lang="fr-FR" sz="2000" dirty="0" smtClean="0"/>
              <a:t>(ne change pas le résultat) ou </a:t>
            </a:r>
            <a:r>
              <a:rPr lang="fr-FR" sz="2000" b="1" dirty="0" smtClean="0">
                <a:solidFill>
                  <a:srgbClr val="FF0000"/>
                </a:solidFill>
              </a:rPr>
              <a:t>non spécifiée </a:t>
            </a:r>
            <a:r>
              <a:rPr lang="fr-FR" sz="2000" dirty="0" smtClean="0"/>
              <a:t>(n’existent pas) pour certaines </a:t>
            </a:r>
          </a:p>
          <a:p>
            <a:pPr marL="0" lvl="1"/>
            <a:r>
              <a:rPr lang="fr-FR" sz="2000" dirty="0" smtClean="0"/>
              <a:t>combinaisons de variables. Elles peuvent être physiquement impossibles. </a:t>
            </a:r>
          </a:p>
          <a:p>
            <a:pPr marL="0" lvl="1"/>
            <a:r>
              <a:rPr lang="fr-FR" sz="2000" dirty="0" smtClean="0"/>
              <a:t>On utilise le symbole </a:t>
            </a:r>
            <a:r>
              <a:rPr lang="fr-FR" sz="2000" b="1" dirty="0" smtClean="0">
                <a:solidFill>
                  <a:srgbClr val="FF0000"/>
                </a:solidFill>
              </a:rPr>
              <a:t>X</a:t>
            </a:r>
            <a:r>
              <a:rPr lang="fr-FR" sz="2000" b="1" dirty="0" smtClean="0"/>
              <a:t> </a:t>
            </a:r>
            <a:r>
              <a:rPr lang="fr-FR" sz="2000" dirty="0" smtClean="0"/>
              <a:t>ou </a:t>
            </a:r>
            <a:r>
              <a:rPr lang="fr-FR" sz="2000" b="1" dirty="0" smtClean="0">
                <a:solidFill>
                  <a:srgbClr val="FF0000"/>
                </a:solidFill>
                <a:sym typeface="Symbol"/>
              </a:rPr>
              <a:t></a:t>
            </a:r>
            <a:r>
              <a:rPr lang="fr-FR" sz="2000" b="1" dirty="0" smtClean="0"/>
              <a:t> </a:t>
            </a:r>
            <a:r>
              <a:rPr lang="fr-FR" sz="2000" dirty="0" smtClean="0"/>
              <a:t>pour la valeur non spécifiée de la fonction. </a:t>
            </a:r>
          </a:p>
          <a:p>
            <a:r>
              <a:rPr lang="fr-FR" sz="2000" b="1" u="sng" dirty="0" smtClean="0"/>
              <a:t>Exemple :</a:t>
            </a:r>
            <a:r>
              <a:rPr lang="fr-FR" sz="2000" dirty="0" smtClean="0"/>
              <a:t> Soit un clavier qui comporte 3 boutons poussoirs P1, P2 et P3 qui </a:t>
            </a:r>
          </a:p>
          <a:p>
            <a:r>
              <a:rPr lang="fr-FR" sz="2000" dirty="0" smtClean="0"/>
              <a:t>commandent une machine et qui possèdent un verrouillage mécanique telle que  : </a:t>
            </a:r>
          </a:p>
          <a:p>
            <a:r>
              <a:rPr lang="fr-FR" sz="2000" dirty="0" smtClean="0"/>
              <a:t>2 boutons adjacents ne peuvent pas être enfoncés simultanément.</a:t>
            </a:r>
          </a:p>
          <a:p>
            <a:r>
              <a:rPr lang="fr-FR" sz="2000" b="1" dirty="0" smtClean="0"/>
              <a:t>Clavier  :</a:t>
            </a:r>
            <a:endParaRPr lang="fr-FR" sz="2400" b="1" dirty="0">
              <a:latin typeface="Garamond" pitchFamily="18" charset="0"/>
            </a:endParaRPr>
          </a:p>
        </p:txBody>
      </p:sp>
      <p:graphicFrame>
        <p:nvGraphicFramePr>
          <p:cNvPr id="7" name="Tableau 6"/>
          <p:cNvGraphicFramePr>
            <a:graphicFrameLocks noGrp="1"/>
          </p:cNvGraphicFramePr>
          <p:nvPr/>
        </p:nvGraphicFramePr>
        <p:xfrm>
          <a:off x="1043608" y="4437112"/>
          <a:ext cx="6768752" cy="1097280"/>
        </p:xfrm>
        <a:graphic>
          <a:graphicData uri="http://schemas.openxmlformats.org/drawingml/2006/table">
            <a:tbl>
              <a:tblPr/>
              <a:tblGrid>
                <a:gridCol w="2448272"/>
                <a:gridCol w="1339006"/>
                <a:gridCol w="2981474"/>
              </a:tblGrid>
              <a:tr h="0">
                <a:tc>
                  <a:txBody>
                    <a:bodyPr/>
                    <a:lstStyle/>
                    <a:p>
                      <a:pPr marL="36195" marR="36195" algn="ctr">
                        <a:spcAft>
                          <a:spcPts val="0"/>
                        </a:spcAft>
                        <a:tabLst>
                          <a:tab pos="449263" algn="l"/>
                          <a:tab pos="1165225" algn="l"/>
                        </a:tabLst>
                      </a:pPr>
                      <a:r>
                        <a:rPr lang="fr-FR" sz="2400" b="1" dirty="0">
                          <a:latin typeface="Garamond"/>
                          <a:ea typeface="Times New Roman"/>
                        </a:rPr>
                        <a:t>P1</a:t>
                      </a:r>
                      <a:endParaRPr lang="fr-FR" sz="2400" b="1" dirty="0">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P2</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P3</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6195" marR="36195" algn="ctr">
                        <a:spcAft>
                          <a:spcPts val="0"/>
                        </a:spcAft>
                        <a:tabLst>
                          <a:tab pos="450215" algn="l"/>
                        </a:tabLst>
                      </a:pPr>
                      <a:r>
                        <a:rPr lang="fr-FR" sz="2400" b="1">
                          <a:latin typeface="Garamond"/>
                          <a:ea typeface="Times New Roman"/>
                        </a:rPr>
                        <a:t>Marche Manuelle</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Arrêt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rPr>
                        <a:t>Augmenter la Vitesse</a:t>
                      </a:r>
                      <a:endParaRPr lang="fr-FR" sz="24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7</a:t>
            </a:fld>
            <a:endParaRPr lang="fr-BE"/>
          </a:p>
        </p:txBody>
      </p:sp>
      <p:sp>
        <p:nvSpPr>
          <p:cNvPr id="14" name="ZoneTexte 13"/>
          <p:cNvSpPr txBox="1"/>
          <p:nvPr/>
        </p:nvSpPr>
        <p:spPr>
          <a:xfrm>
            <a:off x="0" y="1412776"/>
            <a:ext cx="9386611" cy="830997"/>
          </a:xfrm>
          <a:prstGeom prst="rect">
            <a:avLst/>
          </a:prstGeom>
          <a:noFill/>
        </p:spPr>
        <p:txBody>
          <a:bodyPr wrap="square" rtlCol="0">
            <a:spAutoFit/>
          </a:bodyPr>
          <a:lstStyle/>
          <a:p>
            <a:pPr marL="0" lvl="1"/>
            <a:r>
              <a:rPr lang="fr-FR" sz="2800" b="1" dirty="0" smtClean="0">
                <a:latin typeface="Garamond" pitchFamily="18" charset="0"/>
              </a:rPr>
              <a:t>2-2 Fonction </a:t>
            </a:r>
            <a:r>
              <a:rPr lang="fr-FR" sz="2800" b="1" u="sng" dirty="0" smtClean="0">
                <a:solidFill>
                  <a:srgbClr val="FF0000"/>
                </a:solidFill>
                <a:latin typeface="Garamond" pitchFamily="18" charset="0"/>
              </a:rPr>
              <a:t>Incomplètement</a:t>
            </a:r>
            <a:r>
              <a:rPr lang="fr-FR" sz="2800" b="1" dirty="0" smtClean="0">
                <a:latin typeface="Garamond" pitchFamily="18" charset="0"/>
              </a:rPr>
              <a:t> définie </a:t>
            </a:r>
            <a:r>
              <a:rPr lang="fr-FR" sz="2400" b="1" dirty="0" smtClean="0">
                <a:latin typeface="Garamond" pitchFamily="18" charset="0"/>
              </a:rPr>
              <a:t>: </a:t>
            </a:r>
          </a:p>
          <a:p>
            <a:pPr marL="0" lvl="1"/>
            <a:r>
              <a:rPr lang="fr-FR" sz="2000" b="1" dirty="0" smtClean="0"/>
              <a:t>Clavier  :</a:t>
            </a:r>
            <a:endParaRPr lang="fr-FR" sz="2400" b="1" dirty="0">
              <a:latin typeface="Garamond" pitchFamily="18" charset="0"/>
            </a:endParaRPr>
          </a:p>
        </p:txBody>
      </p:sp>
      <p:graphicFrame>
        <p:nvGraphicFramePr>
          <p:cNvPr id="7" name="Tableau 6"/>
          <p:cNvGraphicFramePr>
            <a:graphicFrameLocks noGrp="1"/>
          </p:cNvGraphicFramePr>
          <p:nvPr/>
        </p:nvGraphicFramePr>
        <p:xfrm>
          <a:off x="1331640" y="1988840"/>
          <a:ext cx="6768752" cy="1097280"/>
        </p:xfrm>
        <a:graphic>
          <a:graphicData uri="http://schemas.openxmlformats.org/drawingml/2006/table">
            <a:tbl>
              <a:tblPr/>
              <a:tblGrid>
                <a:gridCol w="2448272"/>
                <a:gridCol w="1339006"/>
                <a:gridCol w="2981474"/>
              </a:tblGrid>
              <a:tr h="0">
                <a:tc>
                  <a:txBody>
                    <a:bodyPr/>
                    <a:lstStyle/>
                    <a:p>
                      <a:pPr marL="36195" marR="36195" algn="ctr">
                        <a:spcAft>
                          <a:spcPts val="0"/>
                        </a:spcAft>
                        <a:tabLst>
                          <a:tab pos="449263" algn="l"/>
                          <a:tab pos="1165225" algn="l"/>
                        </a:tabLst>
                      </a:pPr>
                      <a:r>
                        <a:rPr lang="fr-FR" sz="2400" b="1" dirty="0">
                          <a:latin typeface="Garamond"/>
                          <a:ea typeface="Times New Roman"/>
                        </a:rPr>
                        <a:t>P1</a:t>
                      </a:r>
                      <a:endParaRPr lang="fr-FR" sz="2400" b="1" dirty="0">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rPr>
                        <a:t>P2</a:t>
                      </a:r>
                      <a:endParaRPr lang="fr-FR" sz="24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P3</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Wingdings"/>
                        </a:rPr>
                        <a: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6195" marR="36195" algn="ctr">
                        <a:spcAft>
                          <a:spcPts val="0"/>
                        </a:spcAft>
                        <a:tabLst>
                          <a:tab pos="450215" algn="l"/>
                        </a:tabLst>
                      </a:pPr>
                      <a:r>
                        <a:rPr lang="fr-FR" sz="2400" b="1">
                          <a:latin typeface="Garamond"/>
                          <a:ea typeface="Times New Roman"/>
                        </a:rPr>
                        <a:t>Marche Manuelle</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Arrêt</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rPr>
                        <a:t>Augmenter la Vitesse</a:t>
                      </a:r>
                      <a:endParaRPr lang="fr-FR" sz="24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8" name="ZoneTexte 7"/>
          <p:cNvSpPr txBox="1"/>
          <p:nvPr/>
        </p:nvSpPr>
        <p:spPr>
          <a:xfrm>
            <a:off x="1259632" y="3068960"/>
            <a:ext cx="4758675" cy="646331"/>
          </a:xfrm>
          <a:prstGeom prst="rect">
            <a:avLst/>
          </a:prstGeom>
          <a:noFill/>
        </p:spPr>
        <p:txBody>
          <a:bodyPr wrap="none" rtlCol="0">
            <a:spAutoFit/>
          </a:bodyPr>
          <a:lstStyle/>
          <a:p>
            <a:r>
              <a:rPr lang="fr-FR" dirty="0" smtClean="0"/>
              <a:t>Supposons que Pi appuyé = 1 et Pi relâché = 0 </a:t>
            </a:r>
          </a:p>
          <a:p>
            <a:endParaRPr lang="fr-FR" dirty="0"/>
          </a:p>
        </p:txBody>
      </p:sp>
      <p:sp>
        <p:nvSpPr>
          <p:cNvPr id="9" name="ZoneTexte 8"/>
          <p:cNvSpPr txBox="1"/>
          <p:nvPr/>
        </p:nvSpPr>
        <p:spPr>
          <a:xfrm>
            <a:off x="323528" y="3429000"/>
            <a:ext cx="1867371" cy="369332"/>
          </a:xfrm>
          <a:prstGeom prst="rect">
            <a:avLst/>
          </a:prstGeom>
          <a:noFill/>
        </p:spPr>
        <p:txBody>
          <a:bodyPr wrap="none" rtlCol="0">
            <a:spAutoFit/>
          </a:bodyPr>
          <a:lstStyle/>
          <a:p>
            <a:r>
              <a:rPr lang="fr-FR" b="1" u="sng" dirty="0" smtClean="0"/>
              <a:t>Table de vérité :</a:t>
            </a:r>
            <a:endParaRPr lang="fr-FR" sz="2000" dirty="0" smtClean="0">
              <a:latin typeface="Garamond" pitchFamily="18" charset="0"/>
            </a:endParaRPr>
          </a:p>
        </p:txBody>
      </p:sp>
      <p:graphicFrame>
        <p:nvGraphicFramePr>
          <p:cNvPr id="10" name="Tableau 9"/>
          <p:cNvGraphicFramePr>
            <a:graphicFrameLocks noGrp="1"/>
          </p:cNvGraphicFramePr>
          <p:nvPr/>
        </p:nvGraphicFramePr>
        <p:xfrm>
          <a:off x="3707903" y="3501008"/>
          <a:ext cx="2880320" cy="3323195"/>
        </p:xfrm>
        <a:graphic>
          <a:graphicData uri="http://schemas.openxmlformats.org/drawingml/2006/table">
            <a:tbl>
              <a:tblPr/>
              <a:tblGrid>
                <a:gridCol w="591846"/>
                <a:gridCol w="591846"/>
                <a:gridCol w="591846"/>
                <a:gridCol w="1104782"/>
              </a:tblGrid>
              <a:tr h="397115">
                <a:tc>
                  <a:txBody>
                    <a:bodyPr/>
                    <a:lstStyle/>
                    <a:p>
                      <a:pPr marL="36195" marR="36195" algn="ctr">
                        <a:spcAft>
                          <a:spcPts val="0"/>
                        </a:spcAft>
                        <a:tabLst>
                          <a:tab pos="450215" algn="l"/>
                        </a:tabLst>
                      </a:pPr>
                      <a:r>
                        <a:rPr lang="fr-FR" sz="2400" b="1" dirty="0">
                          <a:latin typeface="Garamond"/>
                          <a:ea typeface="Times New Roman"/>
                        </a:rPr>
                        <a:t>P1</a:t>
                      </a:r>
                      <a:endParaRPr lang="fr-FR" sz="2800" b="1" dirty="0">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P2</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P3</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Clavier</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Symbol"/>
                        </a:rPr>
                        <a:t></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sym typeface="Symbol"/>
                        </a:rPr>
                        <a:t></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0263">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8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sym typeface="Symbol"/>
                        </a:rPr>
                        <a:t></a:t>
                      </a:r>
                      <a:endParaRPr lang="fr-FR" sz="28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8</a:t>
            </a:fld>
            <a:endParaRPr lang="fr-BE"/>
          </a:p>
        </p:txBody>
      </p:sp>
      <p:sp>
        <p:nvSpPr>
          <p:cNvPr id="14" name="ZoneTexte 13"/>
          <p:cNvSpPr txBox="1"/>
          <p:nvPr/>
        </p:nvSpPr>
        <p:spPr>
          <a:xfrm>
            <a:off x="0" y="1412776"/>
            <a:ext cx="9386611" cy="3170099"/>
          </a:xfrm>
          <a:prstGeom prst="rect">
            <a:avLst/>
          </a:prstGeom>
          <a:noFill/>
        </p:spPr>
        <p:txBody>
          <a:bodyPr wrap="square" rtlCol="0">
            <a:spAutoFit/>
          </a:bodyPr>
          <a:lstStyle/>
          <a:p>
            <a:pPr marL="0" lvl="1"/>
            <a:r>
              <a:rPr lang="fr-FR" sz="2800" b="1" dirty="0" smtClean="0">
                <a:latin typeface="Garamond" pitchFamily="18" charset="0"/>
              </a:rPr>
              <a:t>2-3 </a:t>
            </a:r>
            <a:r>
              <a:rPr lang="fr-FR" sz="2800" b="1" dirty="0" smtClean="0"/>
              <a:t>Recherche d’une fonction logique à partir de sa table de vérité</a:t>
            </a:r>
            <a:r>
              <a:rPr lang="fr-FR" sz="2400" b="1" dirty="0" smtClean="0">
                <a:latin typeface="Garamond" pitchFamily="18" charset="0"/>
              </a:rPr>
              <a:t>: </a:t>
            </a:r>
          </a:p>
          <a:p>
            <a:pPr marL="0" lvl="1"/>
            <a:r>
              <a:rPr lang="fr-FR" sz="2400" dirty="0" smtClean="0">
                <a:sym typeface="Wingdings"/>
              </a:rPr>
              <a:t>   </a:t>
            </a:r>
            <a:r>
              <a:rPr lang="fr-FR" sz="2400" dirty="0" smtClean="0"/>
              <a:t> </a:t>
            </a:r>
            <a:r>
              <a:rPr lang="fr-FR" sz="2400" b="1" dirty="0" smtClean="0"/>
              <a:t>Première forme canonique </a:t>
            </a:r>
            <a:r>
              <a:rPr lang="fr-FR" sz="2400" dirty="0" smtClean="0"/>
              <a:t>: Appliquer le premier théorème d’expansion de Shannon  : La somme des 1</a:t>
            </a:r>
          </a:p>
          <a:p>
            <a:pPr marL="0" lvl="1"/>
            <a:endParaRPr lang="fr-FR" sz="2400" dirty="0" smtClean="0"/>
          </a:p>
          <a:p>
            <a:pPr marL="0" lvl="1"/>
            <a:endParaRPr lang="fr-FR" sz="2400" dirty="0" smtClean="0"/>
          </a:p>
          <a:p>
            <a:pPr marL="0" lvl="1"/>
            <a:r>
              <a:rPr lang="fr-FR" sz="2400" dirty="0" smtClean="0">
                <a:sym typeface="Wingdings"/>
              </a:rPr>
              <a:t>  </a:t>
            </a:r>
            <a:r>
              <a:rPr lang="fr-FR" sz="2400" dirty="0" smtClean="0"/>
              <a:t> </a:t>
            </a:r>
            <a:r>
              <a:rPr lang="fr-FR" sz="2400" b="1" dirty="0" smtClean="0"/>
              <a:t>Deuxième forme canonique </a:t>
            </a:r>
            <a:r>
              <a:rPr lang="fr-FR" sz="2400" dirty="0" smtClean="0"/>
              <a:t>: Appliquer le deuxième théorème d’expansion de Shannon) : Le produit des Zéro</a:t>
            </a:r>
            <a:endParaRPr lang="fr-FR" sz="2400" b="1" dirty="0" smtClean="0">
              <a:latin typeface="Garamond" pitchFamily="18" charset="0"/>
            </a:endParaRPr>
          </a:p>
        </p:txBody>
      </p:sp>
      <p:graphicFrame>
        <p:nvGraphicFramePr>
          <p:cNvPr id="92163" name="Object 3"/>
          <p:cNvGraphicFramePr>
            <a:graphicFrameLocks noChangeAspect="1"/>
          </p:cNvGraphicFramePr>
          <p:nvPr/>
        </p:nvGraphicFramePr>
        <p:xfrm>
          <a:off x="744538" y="3068638"/>
          <a:ext cx="7060891" cy="648394"/>
        </p:xfrm>
        <a:graphic>
          <a:graphicData uri="http://schemas.openxmlformats.org/presentationml/2006/ole">
            <p:oleObj spid="_x0000_s92163" name="Équation" r:id="rId3" imgW="2628720" imgH="241200" progId="Equation.3">
              <p:embed/>
            </p:oleObj>
          </a:graphicData>
        </a:graphic>
      </p:graphicFrame>
      <p:graphicFrame>
        <p:nvGraphicFramePr>
          <p:cNvPr id="92164" name="Object 4"/>
          <p:cNvGraphicFramePr>
            <a:graphicFrameLocks noChangeAspect="1"/>
          </p:cNvGraphicFramePr>
          <p:nvPr/>
        </p:nvGraphicFramePr>
        <p:xfrm>
          <a:off x="395536" y="4699868"/>
          <a:ext cx="8540888" cy="673348"/>
        </p:xfrm>
        <a:graphic>
          <a:graphicData uri="http://schemas.openxmlformats.org/presentationml/2006/ole">
            <p:oleObj spid="_x0000_s92164" name="Équation" r:id="rId4" imgW="3060360" imgH="2412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9</a:t>
            </a:fld>
            <a:endParaRPr lang="fr-BE"/>
          </a:p>
        </p:txBody>
      </p:sp>
      <p:sp>
        <p:nvSpPr>
          <p:cNvPr id="8" name="ZoneTexte 7"/>
          <p:cNvSpPr txBox="1"/>
          <p:nvPr/>
        </p:nvSpPr>
        <p:spPr>
          <a:xfrm>
            <a:off x="611560" y="1383159"/>
            <a:ext cx="3911712" cy="461665"/>
          </a:xfrm>
          <a:prstGeom prst="rect">
            <a:avLst/>
          </a:prstGeom>
          <a:noFill/>
        </p:spPr>
        <p:txBody>
          <a:bodyPr wrap="none" rtlCol="0">
            <a:spAutoFit/>
          </a:bodyPr>
          <a:lstStyle/>
          <a:p>
            <a:r>
              <a:rPr lang="fr-FR" sz="2400" b="1" dirty="0" smtClean="0"/>
              <a:t>Exemple la fonction MAJ :</a:t>
            </a:r>
            <a:endParaRPr lang="fr-FR" sz="2400" b="1" dirty="0"/>
          </a:p>
        </p:txBody>
      </p:sp>
      <p:graphicFrame>
        <p:nvGraphicFramePr>
          <p:cNvPr id="10" name="Tableau 9"/>
          <p:cNvGraphicFramePr>
            <a:graphicFrameLocks noGrp="1"/>
          </p:cNvGraphicFramePr>
          <p:nvPr/>
        </p:nvGraphicFramePr>
        <p:xfrm>
          <a:off x="1619671" y="1844824"/>
          <a:ext cx="5832649" cy="3291840"/>
        </p:xfrm>
        <a:graphic>
          <a:graphicData uri="http://schemas.openxmlformats.org/drawingml/2006/table">
            <a:tbl>
              <a:tblPr/>
              <a:tblGrid>
                <a:gridCol w="2101129"/>
                <a:gridCol w="604727"/>
                <a:gridCol w="604727"/>
                <a:gridCol w="604727"/>
                <a:gridCol w="1917339"/>
              </a:tblGrid>
              <a:tr h="254888">
                <a:tc>
                  <a:txBody>
                    <a:bodyPr/>
                    <a:lstStyle/>
                    <a:p>
                      <a:pPr marL="36195" marR="36195" algn="ctr">
                        <a:spcAft>
                          <a:spcPts val="0"/>
                        </a:spcAft>
                        <a:tabLst>
                          <a:tab pos="450215" algn="l"/>
                        </a:tabLst>
                      </a:pPr>
                      <a:r>
                        <a:rPr lang="fr-FR" sz="2400" b="1" dirty="0">
                          <a:latin typeface="Garamond"/>
                          <a:ea typeface="Times New Roman"/>
                        </a:rPr>
                        <a:t>Combinaison</a:t>
                      </a:r>
                      <a:endParaRPr lang="fr-FR" sz="2400" b="1" dirty="0">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A</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B</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C</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MAJ (A,B,C)</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C0</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C1</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C2</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C3</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C4</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C5</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C6</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0</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888">
                <a:tc>
                  <a:txBody>
                    <a:bodyPr/>
                    <a:lstStyle/>
                    <a:p>
                      <a:pPr marL="36195" marR="36195" algn="ctr">
                        <a:spcAft>
                          <a:spcPts val="0"/>
                        </a:spcAft>
                        <a:tabLst>
                          <a:tab pos="450215" algn="l"/>
                        </a:tabLst>
                      </a:pPr>
                      <a:r>
                        <a:rPr lang="fr-FR" sz="2400" b="1">
                          <a:latin typeface="Garamond"/>
                          <a:ea typeface="Times New Roman"/>
                        </a:rPr>
                        <a:t>C7</a:t>
                      </a:r>
                      <a:endParaRPr lang="fr-FR" sz="2400" b="1">
                        <a:latin typeface="Times New Roman"/>
                        <a:ea typeface="Times New Roman"/>
                      </a:endParaRPr>
                    </a:p>
                  </a:txBody>
                  <a:tcPr marL="45085" marR="45085"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a:latin typeface="Garamond"/>
                          <a:ea typeface="Times New Roman"/>
                        </a:rPr>
                        <a:t>1</a:t>
                      </a:r>
                      <a:endParaRPr lang="fr-FR" sz="2400" b="1">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36195" marR="36195" algn="ctr">
                        <a:spcAft>
                          <a:spcPts val="0"/>
                        </a:spcAft>
                        <a:tabLst>
                          <a:tab pos="450215" algn="l"/>
                        </a:tabLst>
                      </a:pPr>
                      <a:r>
                        <a:rPr lang="fr-FR" sz="2400" b="1" dirty="0">
                          <a:latin typeface="Garamond"/>
                          <a:ea typeface="Times New Roman"/>
                        </a:rPr>
                        <a:t>1</a:t>
                      </a:r>
                      <a:endParaRPr lang="fr-FR" sz="2400" b="1" dirty="0">
                        <a:latin typeface="Times New Roman"/>
                        <a:ea typeface="Times New Roman"/>
                      </a:endParaRPr>
                    </a:p>
                  </a:txBody>
                  <a:tcPr marL="45085" marR="45085"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1" name="ZoneTexte 10"/>
          <p:cNvSpPr txBox="1"/>
          <p:nvPr/>
        </p:nvSpPr>
        <p:spPr>
          <a:xfrm>
            <a:off x="443437" y="5301208"/>
            <a:ext cx="8521051" cy="1323439"/>
          </a:xfrm>
          <a:prstGeom prst="rect">
            <a:avLst/>
          </a:prstGeom>
          <a:noFill/>
        </p:spPr>
        <p:txBody>
          <a:bodyPr wrap="none" rtlCol="0">
            <a:spAutoFit/>
          </a:bodyPr>
          <a:lstStyle/>
          <a:p>
            <a:r>
              <a:rPr lang="fr-FR" sz="2000" dirty="0" smtClean="0"/>
              <a:t>La fonction MAJ = 1 si on a : (C3) OU (C5) OU (C6) OU (C7)</a:t>
            </a:r>
          </a:p>
          <a:p>
            <a:r>
              <a:rPr lang="fr-FR" sz="2000" dirty="0" smtClean="0"/>
              <a:t>Soit : (A=0,B=C=1) OU (B=0,A=C=1) OU (C=0,A=B=1) OU (A=B=C=1)</a:t>
            </a:r>
          </a:p>
          <a:p>
            <a:r>
              <a:rPr lang="fr-FR" sz="2000" dirty="0" smtClean="0"/>
              <a:t>Si Pi représente une fonction logique qui identifie une combinaison i, alors :</a:t>
            </a:r>
          </a:p>
          <a:p>
            <a:r>
              <a:rPr lang="fr-FR" sz="2000" dirty="0" smtClean="0"/>
              <a:t>MAJ = P3 + P5 + P6 + P7</a:t>
            </a:r>
            <a:endParaRPr lang="fr-FR"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10</a:t>
            </a:fld>
            <a:endParaRPr lang="fr-BE"/>
          </a:p>
        </p:txBody>
      </p:sp>
      <p:sp>
        <p:nvSpPr>
          <p:cNvPr id="8" name="ZoneTexte 7"/>
          <p:cNvSpPr txBox="1"/>
          <p:nvPr/>
        </p:nvSpPr>
        <p:spPr>
          <a:xfrm>
            <a:off x="611560" y="1383159"/>
            <a:ext cx="3911712" cy="461665"/>
          </a:xfrm>
          <a:prstGeom prst="rect">
            <a:avLst/>
          </a:prstGeom>
          <a:noFill/>
        </p:spPr>
        <p:txBody>
          <a:bodyPr wrap="none" rtlCol="0">
            <a:spAutoFit/>
          </a:bodyPr>
          <a:lstStyle/>
          <a:p>
            <a:r>
              <a:rPr lang="fr-FR" sz="2400" b="1" dirty="0" smtClean="0"/>
              <a:t>Exemple la fonction MAJ :</a:t>
            </a:r>
            <a:endParaRPr lang="fr-FR" sz="2400" b="1" dirty="0"/>
          </a:p>
        </p:txBody>
      </p:sp>
      <p:sp>
        <p:nvSpPr>
          <p:cNvPr id="11" name="ZoneTexte 10"/>
          <p:cNvSpPr txBox="1"/>
          <p:nvPr/>
        </p:nvSpPr>
        <p:spPr>
          <a:xfrm>
            <a:off x="683568" y="1916832"/>
            <a:ext cx="8267713" cy="2062103"/>
          </a:xfrm>
          <a:prstGeom prst="rect">
            <a:avLst/>
          </a:prstGeom>
          <a:noFill/>
        </p:spPr>
        <p:txBody>
          <a:bodyPr wrap="none" rtlCol="0">
            <a:spAutoFit/>
          </a:bodyPr>
          <a:lstStyle/>
          <a:p>
            <a:r>
              <a:rPr lang="fr-FR" sz="2000" b="1" i="1" dirty="0" smtClean="0"/>
              <a:t>Recherche de Pi : </a:t>
            </a:r>
            <a:r>
              <a:rPr lang="fr-FR" sz="2000" dirty="0" smtClean="0"/>
              <a:t>P3 = 1 si (A=0) ET (B=1) ET (C=1)</a:t>
            </a:r>
          </a:p>
          <a:p>
            <a:r>
              <a:rPr lang="fr-FR" sz="2000" dirty="0" smtClean="0"/>
              <a:t>Or un produit ne vaut 1 que si tous les termes du produit sont dans l’état 1.</a:t>
            </a:r>
          </a:p>
          <a:p>
            <a:r>
              <a:rPr lang="fr-FR" sz="2000" dirty="0" smtClean="0"/>
              <a:t>D’où :</a:t>
            </a:r>
          </a:p>
          <a:p>
            <a:pPr>
              <a:buFont typeface="Wingdings" pitchFamily="2" charset="2"/>
              <a:buChar char="è"/>
            </a:pPr>
            <a:r>
              <a:rPr lang="fr-FR" sz="2000" b="1" dirty="0" smtClean="0"/>
              <a:t>Première forme canonique : </a:t>
            </a:r>
          </a:p>
          <a:p>
            <a:pPr algn="ctr"/>
            <a:r>
              <a:rPr lang="fr-FR" sz="2800" b="1" dirty="0" smtClean="0"/>
              <a:t>MAJ = P3 + P5 + P6 </a:t>
            </a:r>
            <a:r>
              <a:rPr lang="fr-FR" sz="2800" b="1" smtClean="0"/>
              <a:t>+ P7</a:t>
            </a:r>
          </a:p>
          <a:p>
            <a:pPr>
              <a:buFont typeface="Wingdings" pitchFamily="2" charset="2"/>
              <a:buChar char="è"/>
            </a:pPr>
            <a:endParaRPr lang="fr-FR" sz="2000" b="1" dirty="0"/>
          </a:p>
        </p:txBody>
      </p:sp>
      <p:graphicFrame>
        <p:nvGraphicFramePr>
          <p:cNvPr id="94221" name="Object 13"/>
          <p:cNvGraphicFramePr>
            <a:graphicFrameLocks noChangeAspect="1"/>
          </p:cNvGraphicFramePr>
          <p:nvPr/>
        </p:nvGraphicFramePr>
        <p:xfrm>
          <a:off x="4217988" y="3333750"/>
          <a:ext cx="227012" cy="430213"/>
        </p:xfrm>
        <a:graphic>
          <a:graphicData uri="http://schemas.openxmlformats.org/presentationml/2006/ole">
            <p:oleObj spid="_x0000_s94221" name="Équation" r:id="rId3" imgW="114120" imgH="215640" progId="Equation.3">
              <p:embed/>
            </p:oleObj>
          </a:graphicData>
        </a:graphic>
      </p:graphicFrame>
      <p:graphicFrame>
        <p:nvGraphicFramePr>
          <p:cNvPr id="94222" name="Object 14"/>
          <p:cNvGraphicFramePr>
            <a:graphicFrameLocks noChangeAspect="1"/>
          </p:cNvGraphicFramePr>
          <p:nvPr/>
        </p:nvGraphicFramePr>
        <p:xfrm>
          <a:off x="395536" y="3806825"/>
          <a:ext cx="1797050" cy="527050"/>
        </p:xfrm>
        <a:graphic>
          <a:graphicData uri="http://schemas.openxmlformats.org/presentationml/2006/ole">
            <p:oleObj spid="_x0000_s94222" name="Équation" r:id="rId4" imgW="736560" imgH="215640" progId="Equation.3">
              <p:embed/>
            </p:oleObj>
          </a:graphicData>
        </a:graphic>
      </p:graphicFrame>
      <p:graphicFrame>
        <p:nvGraphicFramePr>
          <p:cNvPr id="94223" name="Object 15"/>
          <p:cNvGraphicFramePr>
            <a:graphicFrameLocks noChangeAspect="1"/>
          </p:cNvGraphicFramePr>
          <p:nvPr/>
        </p:nvGraphicFramePr>
        <p:xfrm>
          <a:off x="323528" y="4383088"/>
          <a:ext cx="1795463" cy="527050"/>
        </p:xfrm>
        <a:graphic>
          <a:graphicData uri="http://schemas.openxmlformats.org/presentationml/2006/ole">
            <p:oleObj spid="_x0000_s94223" name="Équation" r:id="rId5" imgW="736560" imgH="215640" progId="Equation.3">
              <p:embed/>
            </p:oleObj>
          </a:graphicData>
        </a:graphic>
      </p:graphicFrame>
      <p:graphicFrame>
        <p:nvGraphicFramePr>
          <p:cNvPr id="94224" name="Object 16"/>
          <p:cNvGraphicFramePr>
            <a:graphicFrameLocks noChangeAspect="1"/>
          </p:cNvGraphicFramePr>
          <p:nvPr/>
        </p:nvGraphicFramePr>
        <p:xfrm>
          <a:off x="323528" y="4927600"/>
          <a:ext cx="1982788" cy="588963"/>
        </p:xfrm>
        <a:graphic>
          <a:graphicData uri="http://schemas.openxmlformats.org/presentationml/2006/ole">
            <p:oleObj spid="_x0000_s94224" name="Équation" r:id="rId6" imgW="812520" imgH="241200" progId="Equation.3">
              <p:embed/>
            </p:oleObj>
          </a:graphicData>
        </a:graphic>
      </p:graphicFrame>
      <p:graphicFrame>
        <p:nvGraphicFramePr>
          <p:cNvPr id="94225" name="Object 17"/>
          <p:cNvGraphicFramePr>
            <a:graphicFrameLocks noChangeAspect="1"/>
          </p:cNvGraphicFramePr>
          <p:nvPr/>
        </p:nvGraphicFramePr>
        <p:xfrm>
          <a:off x="323528" y="5597525"/>
          <a:ext cx="1982788" cy="495300"/>
        </p:xfrm>
        <a:graphic>
          <a:graphicData uri="http://schemas.openxmlformats.org/presentationml/2006/ole">
            <p:oleObj spid="_x0000_s94225" name="Équation" r:id="rId7" imgW="812520" imgH="203040" progId="Equation.3">
              <p:embed/>
            </p:oleObj>
          </a:graphicData>
        </a:graphic>
      </p:graphicFrame>
      <p:sp>
        <p:nvSpPr>
          <p:cNvPr id="94226" name="AutoShape 18"/>
          <p:cNvSpPr>
            <a:spLocks/>
          </p:cNvSpPr>
          <p:nvPr/>
        </p:nvSpPr>
        <p:spPr bwMode="auto">
          <a:xfrm>
            <a:off x="2339752" y="4032448"/>
            <a:ext cx="216024" cy="1916832"/>
          </a:xfrm>
          <a:prstGeom prst="rightBrace">
            <a:avLst>
              <a:gd name="adj1" fmla="val 64583"/>
              <a:gd name="adj2" fmla="val 50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dirty="0"/>
          </a:p>
        </p:txBody>
      </p:sp>
      <p:graphicFrame>
        <p:nvGraphicFramePr>
          <p:cNvPr id="94227" name="Object 19"/>
          <p:cNvGraphicFramePr>
            <a:graphicFrameLocks noChangeAspect="1"/>
          </p:cNvGraphicFramePr>
          <p:nvPr/>
        </p:nvGraphicFramePr>
        <p:xfrm>
          <a:off x="2612624" y="4653136"/>
          <a:ext cx="6457981" cy="576064"/>
        </p:xfrm>
        <a:graphic>
          <a:graphicData uri="http://schemas.openxmlformats.org/presentationml/2006/ole">
            <p:oleObj spid="_x0000_s94227" name="Équation" r:id="rId8" imgW="2705040" imgH="2412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0"/>
            <a:ext cx="8458085" cy="1323439"/>
          </a:xfrm>
          <a:prstGeom prst="rect">
            <a:avLst/>
          </a:prstGeom>
          <a:noFill/>
        </p:spPr>
        <p:txBody>
          <a:bodyPr wrap="none" rtlCol="0">
            <a:spAutoFit/>
          </a:bodyPr>
          <a:lstStyle/>
          <a:p>
            <a:pPr algn="ctr"/>
            <a:r>
              <a:rPr lang="fr-FR" sz="4000" b="1" dirty="0" smtClean="0">
                <a:effectLst>
                  <a:outerShdw blurRad="38100" dist="38100" dir="2700000" algn="tl">
                    <a:srgbClr val="000000"/>
                  </a:outerShdw>
                </a:effectLst>
                <a:latin typeface="Times New Roman" pitchFamily="18" charset="0"/>
                <a:cs typeface="Times New Roman" pitchFamily="18" charset="0"/>
              </a:rPr>
              <a:t>2- Fonctions logiques décrites par une</a:t>
            </a:r>
          </a:p>
          <a:p>
            <a:pPr algn="ctr"/>
            <a:r>
              <a:rPr lang="fr-FR" sz="4000" b="1" dirty="0" smtClean="0">
                <a:effectLst>
                  <a:outerShdw blurRad="38100" dist="38100" dir="2700000" algn="tl">
                    <a:srgbClr val="000000"/>
                  </a:outerShdw>
                </a:effectLst>
                <a:latin typeface="Times New Roman" pitchFamily="18" charset="0"/>
                <a:cs typeface="Times New Roman" pitchFamily="18" charset="0"/>
              </a:rPr>
              <a:t> table de vérité</a:t>
            </a:r>
            <a:endParaRPr lang="fr-FR" sz="4000" b="1" dirty="0"/>
          </a:p>
        </p:txBody>
      </p:sp>
      <p:sp>
        <p:nvSpPr>
          <p:cNvPr id="4" name="Titre 3"/>
          <p:cNvSpPr>
            <a:spLocks noGrp="1"/>
          </p:cNvSpPr>
          <p:nvPr>
            <p:ph type="ctrTitle"/>
          </p:nvPr>
        </p:nvSpPr>
        <p:spPr>
          <a:xfrm>
            <a:off x="323528" y="1268760"/>
            <a:ext cx="8820472" cy="1368152"/>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11</a:t>
            </a:fld>
            <a:endParaRPr lang="fr-BE"/>
          </a:p>
        </p:txBody>
      </p:sp>
      <p:sp>
        <p:nvSpPr>
          <p:cNvPr id="8" name="ZoneTexte 7"/>
          <p:cNvSpPr txBox="1"/>
          <p:nvPr/>
        </p:nvSpPr>
        <p:spPr>
          <a:xfrm>
            <a:off x="611560" y="1383159"/>
            <a:ext cx="3911712" cy="461665"/>
          </a:xfrm>
          <a:prstGeom prst="rect">
            <a:avLst/>
          </a:prstGeom>
          <a:noFill/>
        </p:spPr>
        <p:txBody>
          <a:bodyPr wrap="none" rtlCol="0">
            <a:spAutoFit/>
          </a:bodyPr>
          <a:lstStyle/>
          <a:p>
            <a:r>
              <a:rPr lang="fr-FR" sz="2400" b="1" dirty="0" smtClean="0"/>
              <a:t>Exemple la fonction MAJ :</a:t>
            </a:r>
            <a:endParaRPr lang="fr-FR" sz="2400" b="1" dirty="0"/>
          </a:p>
        </p:txBody>
      </p:sp>
      <p:sp>
        <p:nvSpPr>
          <p:cNvPr id="11" name="ZoneTexte 10"/>
          <p:cNvSpPr txBox="1"/>
          <p:nvPr/>
        </p:nvSpPr>
        <p:spPr>
          <a:xfrm>
            <a:off x="611560" y="1916832"/>
            <a:ext cx="8763490" cy="2369880"/>
          </a:xfrm>
          <a:prstGeom prst="rect">
            <a:avLst/>
          </a:prstGeom>
          <a:noFill/>
        </p:spPr>
        <p:txBody>
          <a:bodyPr wrap="square" rtlCol="0">
            <a:spAutoFit/>
          </a:bodyPr>
          <a:lstStyle/>
          <a:p>
            <a:pPr>
              <a:buFont typeface="Wingdings" pitchFamily="2" charset="2"/>
              <a:buChar char="è"/>
            </a:pPr>
            <a:r>
              <a:rPr lang="fr-FR" sz="2000" b="1" dirty="0" smtClean="0"/>
              <a:t>Deuxième forme canonique : </a:t>
            </a:r>
          </a:p>
          <a:p>
            <a:r>
              <a:rPr lang="fr-FR" sz="2000" dirty="0" smtClean="0"/>
              <a:t>La fonction MAJ = 0 si on a : (C0) ET (C1) ET (C2) ET (C4)</a:t>
            </a:r>
          </a:p>
          <a:p>
            <a:r>
              <a:rPr lang="fr-FR" sz="2000" dirty="0" smtClean="0"/>
              <a:t>Soit : (A=B=C=0) ET (C=1,A=B=0) ET (B=1,A=C=0) ET (A=1, B=C=0)</a:t>
            </a:r>
          </a:p>
          <a:p>
            <a:r>
              <a:rPr lang="fr-FR" sz="2000" dirty="0" smtClean="0"/>
              <a:t>Si Pi représente une fonction logique qui identifie une combinaison i, alors:</a:t>
            </a:r>
          </a:p>
          <a:p>
            <a:pPr algn="ctr"/>
            <a:r>
              <a:rPr lang="fr-FR" sz="2800" b="1" dirty="0" smtClean="0"/>
              <a:t>MAJ = P0 . P1 . P2 . P4</a:t>
            </a:r>
          </a:p>
          <a:p>
            <a:r>
              <a:rPr lang="fr-FR" sz="2000" dirty="0" smtClean="0"/>
              <a:t>Or une somme ne vaut 0 que si tous les termes de la somme sont dans l’état 0.</a:t>
            </a:r>
          </a:p>
          <a:p>
            <a:r>
              <a:rPr lang="fr-FR" sz="2000" dirty="0" smtClean="0"/>
              <a:t>D’où : </a:t>
            </a:r>
          </a:p>
        </p:txBody>
      </p:sp>
      <p:graphicFrame>
        <p:nvGraphicFramePr>
          <p:cNvPr id="94221" name="Object 13"/>
          <p:cNvGraphicFramePr>
            <a:graphicFrameLocks noChangeAspect="1"/>
          </p:cNvGraphicFramePr>
          <p:nvPr/>
        </p:nvGraphicFramePr>
        <p:xfrm>
          <a:off x="4217988" y="3333750"/>
          <a:ext cx="227012" cy="430213"/>
        </p:xfrm>
        <a:graphic>
          <a:graphicData uri="http://schemas.openxmlformats.org/presentationml/2006/ole">
            <p:oleObj spid="_x0000_s95234" name="Équation" r:id="rId3" imgW="114120" imgH="215640" progId="Equation.3">
              <p:embed/>
            </p:oleObj>
          </a:graphicData>
        </a:graphic>
      </p:graphicFrame>
      <p:graphicFrame>
        <p:nvGraphicFramePr>
          <p:cNvPr id="94223" name="Object 15"/>
          <p:cNvGraphicFramePr>
            <a:graphicFrameLocks noChangeAspect="1"/>
          </p:cNvGraphicFramePr>
          <p:nvPr/>
        </p:nvGraphicFramePr>
        <p:xfrm>
          <a:off x="107950" y="4429125"/>
          <a:ext cx="2355850" cy="433388"/>
        </p:xfrm>
        <a:graphic>
          <a:graphicData uri="http://schemas.openxmlformats.org/presentationml/2006/ole">
            <p:oleObj spid="_x0000_s95236" name="Équation" r:id="rId4" imgW="965160" imgH="177480" progId="Equation.3">
              <p:embed/>
            </p:oleObj>
          </a:graphicData>
        </a:graphic>
      </p:graphicFrame>
      <p:graphicFrame>
        <p:nvGraphicFramePr>
          <p:cNvPr id="94224" name="Object 16"/>
          <p:cNvGraphicFramePr>
            <a:graphicFrameLocks noChangeAspect="1"/>
          </p:cNvGraphicFramePr>
          <p:nvPr/>
        </p:nvGraphicFramePr>
        <p:xfrm>
          <a:off x="107504" y="4957763"/>
          <a:ext cx="2293937" cy="527050"/>
        </p:xfrm>
        <a:graphic>
          <a:graphicData uri="http://schemas.openxmlformats.org/presentationml/2006/ole">
            <p:oleObj spid="_x0000_s95237" name="Équation" r:id="rId5" imgW="939600" imgH="215640" progId="Equation.3">
              <p:embed/>
            </p:oleObj>
          </a:graphicData>
        </a:graphic>
      </p:graphicFrame>
      <p:graphicFrame>
        <p:nvGraphicFramePr>
          <p:cNvPr id="94225" name="Object 17"/>
          <p:cNvGraphicFramePr>
            <a:graphicFrameLocks noChangeAspect="1"/>
          </p:cNvGraphicFramePr>
          <p:nvPr/>
        </p:nvGraphicFramePr>
        <p:xfrm>
          <a:off x="107504" y="5517232"/>
          <a:ext cx="2355850" cy="527050"/>
        </p:xfrm>
        <a:graphic>
          <a:graphicData uri="http://schemas.openxmlformats.org/presentationml/2006/ole">
            <p:oleObj spid="_x0000_s95238" name="Équation" r:id="rId6" imgW="965160" imgH="215640" progId="Equation.3">
              <p:embed/>
            </p:oleObj>
          </a:graphicData>
        </a:graphic>
      </p:graphicFrame>
      <p:sp>
        <p:nvSpPr>
          <p:cNvPr id="94226" name="AutoShape 18"/>
          <p:cNvSpPr>
            <a:spLocks/>
          </p:cNvSpPr>
          <p:nvPr/>
        </p:nvSpPr>
        <p:spPr bwMode="auto">
          <a:xfrm>
            <a:off x="2483768" y="4581128"/>
            <a:ext cx="216024" cy="1916832"/>
          </a:xfrm>
          <a:prstGeom prst="rightBrace">
            <a:avLst>
              <a:gd name="adj1" fmla="val 64583"/>
              <a:gd name="adj2" fmla="val 50000"/>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dirty="0"/>
          </a:p>
        </p:txBody>
      </p:sp>
      <p:graphicFrame>
        <p:nvGraphicFramePr>
          <p:cNvPr id="95240" name="Object 14"/>
          <p:cNvGraphicFramePr>
            <a:graphicFrameLocks noChangeAspect="1"/>
          </p:cNvGraphicFramePr>
          <p:nvPr/>
        </p:nvGraphicFramePr>
        <p:xfrm>
          <a:off x="35496" y="6122988"/>
          <a:ext cx="2355850" cy="527050"/>
        </p:xfrm>
        <a:graphic>
          <a:graphicData uri="http://schemas.openxmlformats.org/presentationml/2006/ole">
            <p:oleObj spid="_x0000_s95240" name="Équation" r:id="rId7" imgW="965160" imgH="215640" progId="Equation.3">
              <p:embed/>
            </p:oleObj>
          </a:graphicData>
        </a:graphic>
      </p:graphicFrame>
      <p:sp>
        <p:nvSpPr>
          <p:cNvPr id="9524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5241" name="Object 9"/>
          <p:cNvGraphicFramePr>
            <a:graphicFrameLocks noChangeAspect="1"/>
          </p:cNvGraphicFramePr>
          <p:nvPr/>
        </p:nvGraphicFramePr>
        <p:xfrm>
          <a:off x="2787650" y="5301208"/>
          <a:ext cx="6302375" cy="433387"/>
        </p:xfrm>
        <a:graphic>
          <a:graphicData uri="http://schemas.openxmlformats.org/presentationml/2006/ole">
            <p:oleObj spid="_x0000_s95241" name="Équation" r:id="rId8" imgW="3530520" imgH="2412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Simplification des fonctions</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35377"/>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Low" fontAlgn="base">
              <a:spcBef>
                <a:spcPct val="0"/>
              </a:spcBef>
              <a:spcAft>
                <a:spcPct val="0"/>
              </a:spcAft>
            </a:pPr>
            <a:r>
              <a:rPr lang="fr-FR" sz="3200" dirty="0" smtClean="0"/>
              <a:t>La fonction de simplification des circuits logiques consiste à </a:t>
            </a:r>
            <a:r>
              <a:rPr lang="fr-FR" sz="3200" b="1" dirty="0" smtClean="0"/>
              <a:t>minimiser </a:t>
            </a:r>
            <a:r>
              <a:rPr lang="fr-FR" sz="3200" dirty="0" smtClean="0"/>
              <a:t>le nombre de portes à réaliser (équation comportant moins de termes ou moins de variables par termes).</a:t>
            </a:r>
          </a:p>
          <a:p>
            <a:r>
              <a:rPr lang="fr-FR" sz="3200" dirty="0" smtClean="0"/>
              <a:t>Deux méthodes de simplification sont utilisées :</a:t>
            </a:r>
          </a:p>
          <a:p>
            <a:pPr lvl="0"/>
            <a:r>
              <a:rPr lang="fr-FR" sz="3200" dirty="0" smtClean="0"/>
              <a:t>      1- La simplification </a:t>
            </a:r>
            <a:r>
              <a:rPr lang="fr-FR" sz="3200" b="1" dirty="0" smtClean="0"/>
              <a:t>algébrique</a:t>
            </a:r>
          </a:p>
          <a:p>
            <a:pPr lvl="0"/>
            <a:r>
              <a:rPr lang="fr-FR" sz="3200" dirty="0" smtClean="0"/>
              <a:t>     </a:t>
            </a:r>
          </a:p>
          <a:p>
            <a:pPr lvl="0"/>
            <a:r>
              <a:rPr lang="fr-FR" sz="3200" dirty="0" smtClean="0"/>
              <a:t>      2- Les tableaux  (diagrammes) de </a:t>
            </a:r>
            <a:r>
              <a:rPr lang="fr-FR" sz="3200" b="1" dirty="0" smtClean="0"/>
              <a:t>KARNAUGH</a:t>
            </a:r>
            <a:endParaRPr lang="fr-FR" sz="3200" dirty="0" smtClean="0"/>
          </a:p>
          <a:p>
            <a:pPr indent="180975" algn="justLow" fontAlgn="base">
              <a:spcBef>
                <a:spcPct val="0"/>
              </a:spcBef>
              <a:spcAft>
                <a:spcPct val="0"/>
              </a:spcAft>
            </a:pPr>
            <a:endParaRPr lang="fr-FR" sz="3200" dirty="0" smtClean="0"/>
          </a:p>
          <a:p>
            <a:pPr marL="0" marR="0" lvl="0" indent="180975" algn="justLow" defTabSz="914400" rtl="0" eaLnBrk="1" fontAlgn="base" latinLnBrk="0" hangingPunct="1">
              <a:lnSpc>
                <a:spcPct val="100000"/>
              </a:lnSpc>
              <a:spcBef>
                <a:spcPct val="0"/>
              </a:spcBef>
              <a:spcAft>
                <a:spcPct val="0"/>
              </a:spcAft>
              <a:buClrTx/>
              <a:buSzTx/>
              <a:buFontTx/>
              <a:buNone/>
              <a:tabLst/>
            </a:pP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12</a:t>
            </a:fld>
            <a:endParaRPr lang="fr-BE"/>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Simplification </a:t>
            </a:r>
            <a:r>
              <a:rPr lang="fr-FR" sz="4000" b="1" dirty="0" smtClean="0"/>
              <a:t>algébrique</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96752"/>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Low" fontAlgn="base">
              <a:spcBef>
                <a:spcPct val="0"/>
              </a:spcBef>
              <a:spcAft>
                <a:spcPct val="0"/>
              </a:spcAft>
            </a:pPr>
            <a:r>
              <a:rPr lang="fr-FR" sz="3200" dirty="0" smtClean="0"/>
              <a:t>Appliquer les théorèmes l’algèbre de </a:t>
            </a:r>
            <a:r>
              <a:rPr lang="fr-FR" sz="3200" b="1" dirty="0" smtClean="0"/>
              <a:t>Boole</a:t>
            </a:r>
          </a:p>
          <a:p>
            <a:pPr indent="180975" algn="justLow" fontAlgn="base">
              <a:spcBef>
                <a:spcPct val="0"/>
              </a:spcBef>
              <a:spcAft>
                <a:spcPct val="0"/>
              </a:spcAft>
            </a:pPr>
            <a:endParaRPr lang="fr-FR" sz="3200" b="1" dirty="0" smtClean="0"/>
          </a:p>
          <a:p>
            <a:pPr lvl="0"/>
            <a:r>
              <a:rPr lang="fr-FR" sz="3200" dirty="0" smtClean="0"/>
              <a:t>1- Utilisation successives des théorèmes de Morgan</a:t>
            </a:r>
          </a:p>
          <a:p>
            <a:pPr lvl="0"/>
            <a:r>
              <a:rPr lang="fr-FR" sz="3200" dirty="0" smtClean="0"/>
              <a:t>2- Multiplication des termes de l’expression pour obtenir une somme de produit</a:t>
            </a:r>
          </a:p>
          <a:p>
            <a:pPr lvl="0" algn="just"/>
            <a:r>
              <a:rPr lang="fr-FR" sz="3200" dirty="0" smtClean="0"/>
              <a:t>3- Vérification de chaque produit pour trouver les variables communes dans les divers termes et la mise en facteur de ces derniers (la mise en facteur permet d’éliminer un ou plusieurs termes).</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13</a:t>
            </a:fld>
            <a:endParaRPr lang="fr-BE"/>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Simplification </a:t>
            </a:r>
            <a:r>
              <a:rPr lang="fr-FR" sz="4000" b="1" dirty="0" smtClean="0"/>
              <a:t>algébrique</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052736"/>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Low" fontAlgn="base">
              <a:spcBef>
                <a:spcPct val="0"/>
              </a:spcBef>
              <a:spcAft>
                <a:spcPct val="0"/>
              </a:spcAft>
            </a:pPr>
            <a:r>
              <a:rPr lang="fr-FR" sz="3200" b="1" i="1" dirty="0" smtClean="0"/>
              <a:t>Exemple 1 : </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14</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1" name="Object 1"/>
          <p:cNvGraphicFramePr>
            <a:graphicFrameLocks noChangeAspect="1"/>
          </p:cNvGraphicFramePr>
          <p:nvPr/>
        </p:nvGraphicFramePr>
        <p:xfrm>
          <a:off x="2483767" y="980728"/>
          <a:ext cx="4364475" cy="792088"/>
        </p:xfrm>
        <a:graphic>
          <a:graphicData uri="http://schemas.openxmlformats.org/presentationml/2006/ole">
            <p:oleObj spid="_x0000_s97281" name="Équation" r:id="rId3" imgW="1434477" imgH="266584" progId="Equation.3">
              <p:embed/>
            </p:oleObj>
          </a:graphicData>
        </a:graphic>
      </p:graphicFrame>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3" name="Object 3"/>
          <p:cNvGraphicFramePr>
            <a:graphicFrameLocks noChangeAspect="1"/>
          </p:cNvGraphicFramePr>
          <p:nvPr/>
        </p:nvGraphicFramePr>
        <p:xfrm>
          <a:off x="4644008" y="1556792"/>
          <a:ext cx="3744416" cy="748883"/>
        </p:xfrm>
        <a:graphic>
          <a:graphicData uri="http://schemas.openxmlformats.org/presentationml/2006/ole">
            <p:oleObj spid="_x0000_s97283" name="Équation" r:id="rId4" imgW="1332921" imgH="266584" progId="Equation.3">
              <p:embed/>
            </p:oleObj>
          </a:graphicData>
        </a:graphic>
      </p:graphicFrame>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5" name="Object 5"/>
          <p:cNvGraphicFramePr>
            <a:graphicFrameLocks noChangeAspect="1"/>
          </p:cNvGraphicFramePr>
          <p:nvPr/>
        </p:nvGraphicFramePr>
        <p:xfrm>
          <a:off x="4660900" y="2205038"/>
          <a:ext cx="3709988" cy="647700"/>
        </p:xfrm>
        <a:graphic>
          <a:graphicData uri="http://schemas.openxmlformats.org/presentationml/2006/ole">
            <p:oleObj spid="_x0000_s97285" name="Équation" r:id="rId5" imgW="1320480" imgH="241200" progId="Equation.3">
              <p:embed/>
            </p:oleObj>
          </a:graphicData>
        </a:graphic>
      </p:graphicFrame>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7" name="Object 7"/>
          <p:cNvGraphicFramePr>
            <a:graphicFrameLocks noChangeAspect="1"/>
          </p:cNvGraphicFramePr>
          <p:nvPr/>
        </p:nvGraphicFramePr>
        <p:xfrm>
          <a:off x="4644008" y="2708920"/>
          <a:ext cx="4198379" cy="648072"/>
        </p:xfrm>
        <a:graphic>
          <a:graphicData uri="http://schemas.openxmlformats.org/presentationml/2006/ole">
            <p:oleObj spid="_x0000_s97287" name="Équation" r:id="rId6" imgW="1422400" imgH="215900" progId="Equation.3">
              <p:embed/>
            </p:oleObj>
          </a:graphicData>
        </a:graphic>
      </p:graphicFrame>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9" name="Object 9"/>
          <p:cNvGraphicFramePr>
            <a:graphicFrameLocks noChangeAspect="1"/>
          </p:cNvGraphicFramePr>
          <p:nvPr/>
        </p:nvGraphicFramePr>
        <p:xfrm>
          <a:off x="4716016" y="3284984"/>
          <a:ext cx="3916609" cy="648072"/>
        </p:xfrm>
        <a:graphic>
          <a:graphicData uri="http://schemas.openxmlformats.org/presentationml/2006/ole">
            <p:oleObj spid="_x0000_s97289" name="Équation" r:id="rId7" imgW="1320227" imgH="215806" progId="Equation.3">
              <p:embed/>
            </p:oleObj>
          </a:graphicData>
        </a:graphic>
      </p:graphicFrame>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91" name="Object 11"/>
          <p:cNvGraphicFramePr>
            <a:graphicFrameLocks noChangeAspect="1"/>
          </p:cNvGraphicFramePr>
          <p:nvPr/>
        </p:nvGraphicFramePr>
        <p:xfrm>
          <a:off x="4716015" y="3933056"/>
          <a:ext cx="3715613" cy="720080"/>
        </p:xfrm>
        <a:graphic>
          <a:graphicData uri="http://schemas.openxmlformats.org/presentationml/2006/ole">
            <p:oleObj spid="_x0000_s97291" name="Équation" r:id="rId8" imgW="1231366" imgH="241195" progId="Equation.3">
              <p:embed/>
            </p:oleObj>
          </a:graphicData>
        </a:graphic>
      </p:graphicFrame>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93" name="Object 13"/>
          <p:cNvGraphicFramePr>
            <a:graphicFrameLocks noChangeAspect="1"/>
          </p:cNvGraphicFramePr>
          <p:nvPr/>
        </p:nvGraphicFramePr>
        <p:xfrm>
          <a:off x="4716016" y="4509120"/>
          <a:ext cx="2366872" cy="648072"/>
        </p:xfrm>
        <a:graphic>
          <a:graphicData uri="http://schemas.openxmlformats.org/presentationml/2006/ole">
            <p:oleObj spid="_x0000_s97293" name="Équation" r:id="rId9" imgW="799753" imgH="215806" progId="Equation.3">
              <p:embed/>
            </p:oleObj>
          </a:graphicData>
        </a:graphic>
      </p:graphicFrame>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95" name="Object 15"/>
          <p:cNvGraphicFramePr>
            <a:graphicFrameLocks noChangeAspect="1"/>
          </p:cNvGraphicFramePr>
          <p:nvPr/>
        </p:nvGraphicFramePr>
        <p:xfrm>
          <a:off x="4754339" y="5157192"/>
          <a:ext cx="2433133" cy="720080"/>
        </p:xfrm>
        <a:graphic>
          <a:graphicData uri="http://schemas.openxmlformats.org/presentationml/2006/ole">
            <p:oleObj spid="_x0000_s97295" name="Équation" r:id="rId10" imgW="799920" imgH="241200" progId="Equation.3">
              <p:embed/>
            </p:oleObj>
          </a:graphicData>
        </a:graphic>
      </p:graphicFrame>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97" name="Object 17"/>
          <p:cNvGraphicFramePr>
            <a:graphicFrameLocks noChangeAspect="1"/>
          </p:cNvGraphicFramePr>
          <p:nvPr/>
        </p:nvGraphicFramePr>
        <p:xfrm>
          <a:off x="971600" y="5733256"/>
          <a:ext cx="6813227" cy="836712"/>
        </p:xfrm>
        <a:graphic>
          <a:graphicData uri="http://schemas.openxmlformats.org/presentationml/2006/ole">
            <p:oleObj spid="_x0000_s97297" name="Équation" r:id="rId11" imgW="2171700" imgH="266700" progId="Equation.3">
              <p:embed/>
            </p:oleObj>
          </a:graphicData>
        </a:graphic>
      </p:graphicFrame>
      <p:sp>
        <p:nvSpPr>
          <p:cNvPr id="24" name="ZoneTexte 23"/>
          <p:cNvSpPr txBox="1"/>
          <p:nvPr/>
        </p:nvSpPr>
        <p:spPr>
          <a:xfrm>
            <a:off x="467544" y="1743199"/>
            <a:ext cx="3037381" cy="461665"/>
          </a:xfrm>
          <a:prstGeom prst="rect">
            <a:avLst/>
          </a:prstGeom>
          <a:noFill/>
        </p:spPr>
        <p:txBody>
          <a:bodyPr wrap="square" rtlCol="0">
            <a:spAutoFit/>
          </a:bodyPr>
          <a:lstStyle/>
          <a:p>
            <a:r>
              <a:rPr lang="fr-FR" sz="2400" dirty="0" smtClean="0"/>
              <a:t>Théorème de Morgan</a:t>
            </a:r>
            <a:endParaRPr lang="fr-FR" sz="2400" dirty="0"/>
          </a:p>
        </p:txBody>
      </p:sp>
      <p:sp>
        <p:nvSpPr>
          <p:cNvPr id="25" name="ZoneTexte 24"/>
          <p:cNvSpPr txBox="1"/>
          <p:nvPr/>
        </p:nvSpPr>
        <p:spPr>
          <a:xfrm>
            <a:off x="467544" y="2276872"/>
            <a:ext cx="4176464" cy="461665"/>
          </a:xfrm>
          <a:prstGeom prst="rect">
            <a:avLst/>
          </a:prstGeom>
          <a:noFill/>
        </p:spPr>
        <p:txBody>
          <a:bodyPr wrap="square" rtlCol="0">
            <a:spAutoFit/>
          </a:bodyPr>
          <a:lstStyle/>
          <a:p>
            <a:r>
              <a:rPr lang="fr-FR" sz="2400" dirty="0" smtClean="0"/>
              <a:t>Annulation de la double bar</a:t>
            </a:r>
            <a:endParaRPr lang="fr-FR" sz="2400" dirty="0"/>
          </a:p>
        </p:txBody>
      </p:sp>
      <p:sp>
        <p:nvSpPr>
          <p:cNvPr id="26" name="ZoneTexte 25"/>
          <p:cNvSpPr txBox="1"/>
          <p:nvPr/>
        </p:nvSpPr>
        <p:spPr>
          <a:xfrm>
            <a:off x="539552" y="5343599"/>
            <a:ext cx="3397421" cy="461665"/>
          </a:xfrm>
          <a:prstGeom prst="rect">
            <a:avLst/>
          </a:prstGeom>
          <a:noFill/>
        </p:spPr>
        <p:txBody>
          <a:bodyPr wrap="square" rtlCol="0">
            <a:spAutoFit/>
          </a:bodyPr>
          <a:lstStyle/>
          <a:p>
            <a:r>
              <a:rPr lang="fr-FR" sz="2400" dirty="0" smtClean="0"/>
              <a:t>Mise en facteur </a:t>
            </a:r>
            <a:endParaRPr lang="fr-FR" sz="2400" dirty="0"/>
          </a:p>
        </p:txBody>
      </p:sp>
      <p:sp>
        <p:nvSpPr>
          <p:cNvPr id="27" name="ZoneTexte 26"/>
          <p:cNvSpPr txBox="1"/>
          <p:nvPr/>
        </p:nvSpPr>
        <p:spPr>
          <a:xfrm>
            <a:off x="467544" y="2823319"/>
            <a:ext cx="4176464" cy="461665"/>
          </a:xfrm>
          <a:prstGeom prst="rect">
            <a:avLst/>
          </a:prstGeom>
          <a:noFill/>
        </p:spPr>
        <p:txBody>
          <a:bodyPr wrap="square" rtlCol="0">
            <a:spAutoFit/>
          </a:bodyPr>
          <a:lstStyle/>
          <a:p>
            <a:r>
              <a:rPr lang="fr-FR" sz="2400" dirty="0" smtClean="0"/>
              <a:t>Développement</a:t>
            </a:r>
            <a:endParaRPr lang="fr-FR" sz="2400" dirty="0"/>
          </a:p>
        </p:txBody>
      </p:sp>
      <p:sp>
        <p:nvSpPr>
          <p:cNvPr id="28" name="ZoneTexte 27"/>
          <p:cNvSpPr txBox="1"/>
          <p:nvPr/>
        </p:nvSpPr>
        <p:spPr>
          <a:xfrm>
            <a:off x="467544" y="4077072"/>
            <a:ext cx="3037381" cy="461665"/>
          </a:xfrm>
          <a:prstGeom prst="rect">
            <a:avLst/>
          </a:prstGeom>
          <a:noFill/>
        </p:spPr>
        <p:txBody>
          <a:bodyPr wrap="square" rtlCol="0">
            <a:spAutoFit/>
          </a:bodyPr>
          <a:lstStyle/>
          <a:p>
            <a:r>
              <a:rPr lang="fr-FR" sz="2400" dirty="0" smtClean="0"/>
              <a:t>Mise en facteur</a:t>
            </a:r>
            <a:endParaRPr lang="fr-FR" sz="2400" dirty="0"/>
          </a:p>
        </p:txBody>
      </p:sp>
      <p:sp>
        <p:nvSpPr>
          <p:cNvPr id="29" name="ZoneTexte 28"/>
          <p:cNvSpPr txBox="1"/>
          <p:nvPr/>
        </p:nvSpPr>
        <p:spPr>
          <a:xfrm>
            <a:off x="467544" y="3399383"/>
            <a:ext cx="3037381" cy="461665"/>
          </a:xfrm>
          <a:prstGeom prst="rect">
            <a:avLst/>
          </a:prstGeom>
          <a:noFill/>
        </p:spPr>
        <p:txBody>
          <a:bodyPr wrap="square" rtlCol="0">
            <a:spAutoFit/>
          </a:bodyPr>
          <a:lstStyle/>
          <a:p>
            <a:r>
              <a:rPr lang="fr-FR" sz="2400" dirty="0" smtClean="0"/>
              <a:t>Puisque      </a:t>
            </a:r>
            <a:r>
              <a:rPr lang="fr-FR" sz="2400" b="1" dirty="0" smtClean="0"/>
              <a:t>a . a = a</a:t>
            </a:r>
            <a:endParaRPr lang="fr-FR" sz="2400" b="1" dirty="0"/>
          </a:p>
        </p:txBody>
      </p:sp>
      <p:sp>
        <p:nvSpPr>
          <p:cNvPr id="30" name="ZoneTexte 29"/>
          <p:cNvSpPr txBox="1"/>
          <p:nvPr/>
        </p:nvSpPr>
        <p:spPr>
          <a:xfrm>
            <a:off x="539553" y="4695527"/>
            <a:ext cx="1368152" cy="461665"/>
          </a:xfrm>
          <a:prstGeom prst="rect">
            <a:avLst/>
          </a:prstGeom>
          <a:noFill/>
        </p:spPr>
        <p:txBody>
          <a:bodyPr wrap="square" rtlCol="0">
            <a:spAutoFit/>
          </a:bodyPr>
          <a:lstStyle/>
          <a:p>
            <a:r>
              <a:rPr lang="fr-FR" sz="2400" dirty="0" smtClean="0"/>
              <a:t>Puisque</a:t>
            </a:r>
            <a:endParaRPr lang="fr-FR" sz="2400" b="1" dirty="0"/>
          </a:p>
        </p:txBody>
      </p:sp>
      <p:sp>
        <p:nvSpPr>
          <p:cNvPr id="97301"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300" name="Object 20"/>
          <p:cNvGraphicFramePr>
            <a:graphicFrameLocks noChangeAspect="1"/>
          </p:cNvGraphicFramePr>
          <p:nvPr/>
        </p:nvGraphicFramePr>
        <p:xfrm>
          <a:off x="1907704" y="4581128"/>
          <a:ext cx="1249182" cy="504056"/>
        </p:xfrm>
        <a:graphic>
          <a:graphicData uri="http://schemas.openxmlformats.org/presentationml/2006/ole">
            <p:oleObj spid="_x0000_s97300" name="Équation" r:id="rId12" imgW="545626" imgH="215713"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7283">
                                            <p:subSp spid="_x0000_s97283"/>
                                          </p:spTgt>
                                        </p:tgtEl>
                                        <p:attrNameLst>
                                          <p:attrName>style.visibility</p:attrName>
                                        </p:attrNameLst>
                                      </p:cBhvr>
                                      <p:to>
                                        <p:strVal val="visible"/>
                                      </p:to>
                                    </p:set>
                                    <p:anim calcmode="lin" valueType="num">
                                      <p:cBhvr additive="base">
                                        <p:cTn id="13" dur="500" fill="hold"/>
                                        <p:tgtEl>
                                          <p:spTgt spid="97283">
                                            <p:subSp spid="_x0000_s97283"/>
                                          </p:spTgt>
                                        </p:tgtEl>
                                        <p:attrNameLst>
                                          <p:attrName>ppt_x</p:attrName>
                                        </p:attrNameLst>
                                      </p:cBhvr>
                                      <p:tavLst>
                                        <p:tav tm="0">
                                          <p:val>
                                            <p:strVal val="#ppt_x"/>
                                          </p:val>
                                        </p:tav>
                                        <p:tav tm="100000">
                                          <p:val>
                                            <p:strVal val="#ppt_x"/>
                                          </p:val>
                                        </p:tav>
                                      </p:tavLst>
                                    </p:anim>
                                    <p:anim calcmode="lin" valueType="num">
                                      <p:cBhvr additive="base">
                                        <p:cTn id="14" dur="500" fill="hold"/>
                                        <p:tgtEl>
                                          <p:spTgt spid="97283">
                                            <p:subSp spid="_x0000_s97283"/>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7285">
                                            <p:subSp spid="_x0000_s97285"/>
                                          </p:spTgt>
                                        </p:tgtEl>
                                        <p:attrNameLst>
                                          <p:attrName>style.visibility</p:attrName>
                                        </p:attrNameLst>
                                      </p:cBhvr>
                                      <p:to>
                                        <p:strVal val="visible"/>
                                      </p:to>
                                    </p:set>
                                    <p:anim calcmode="lin" valueType="num">
                                      <p:cBhvr additive="base">
                                        <p:cTn id="25" dur="500" fill="hold"/>
                                        <p:tgtEl>
                                          <p:spTgt spid="97285">
                                            <p:subSp spid="_x0000_s97285"/>
                                          </p:spTgt>
                                        </p:tgtEl>
                                        <p:attrNameLst>
                                          <p:attrName>ppt_x</p:attrName>
                                        </p:attrNameLst>
                                      </p:cBhvr>
                                      <p:tavLst>
                                        <p:tav tm="0">
                                          <p:val>
                                            <p:strVal val="#ppt_x"/>
                                          </p:val>
                                        </p:tav>
                                        <p:tav tm="100000">
                                          <p:val>
                                            <p:strVal val="#ppt_x"/>
                                          </p:val>
                                        </p:tav>
                                      </p:tavLst>
                                    </p:anim>
                                    <p:anim calcmode="lin" valueType="num">
                                      <p:cBhvr additive="base">
                                        <p:cTn id="26" dur="500" fill="hold"/>
                                        <p:tgtEl>
                                          <p:spTgt spid="97285">
                                            <p:subSp spid="_x0000_s97285"/>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7287">
                                            <p:subSp spid="_x0000_s97287"/>
                                          </p:spTgt>
                                        </p:tgtEl>
                                        <p:attrNameLst>
                                          <p:attrName>style.visibility</p:attrName>
                                        </p:attrNameLst>
                                      </p:cBhvr>
                                      <p:to>
                                        <p:strVal val="visible"/>
                                      </p:to>
                                    </p:set>
                                    <p:anim calcmode="lin" valueType="num">
                                      <p:cBhvr additive="base">
                                        <p:cTn id="37" dur="500" fill="hold"/>
                                        <p:tgtEl>
                                          <p:spTgt spid="97287">
                                            <p:subSp spid="_x0000_s97287"/>
                                          </p:spTgt>
                                        </p:tgtEl>
                                        <p:attrNameLst>
                                          <p:attrName>ppt_x</p:attrName>
                                        </p:attrNameLst>
                                      </p:cBhvr>
                                      <p:tavLst>
                                        <p:tav tm="0">
                                          <p:val>
                                            <p:strVal val="#ppt_x"/>
                                          </p:val>
                                        </p:tav>
                                        <p:tav tm="100000">
                                          <p:val>
                                            <p:strVal val="#ppt_x"/>
                                          </p:val>
                                        </p:tav>
                                      </p:tavLst>
                                    </p:anim>
                                    <p:anim calcmode="lin" valueType="num">
                                      <p:cBhvr additive="base">
                                        <p:cTn id="38" dur="500" fill="hold"/>
                                        <p:tgtEl>
                                          <p:spTgt spid="97287">
                                            <p:subSp spid="_x0000_s97287"/>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7289">
                                            <p:subSp spid="_x0000_s97289"/>
                                          </p:spTgt>
                                        </p:tgtEl>
                                        <p:attrNameLst>
                                          <p:attrName>style.visibility</p:attrName>
                                        </p:attrNameLst>
                                      </p:cBhvr>
                                      <p:to>
                                        <p:strVal val="visible"/>
                                      </p:to>
                                    </p:set>
                                    <p:anim calcmode="lin" valueType="num">
                                      <p:cBhvr additive="base">
                                        <p:cTn id="49" dur="500" fill="hold"/>
                                        <p:tgtEl>
                                          <p:spTgt spid="97289">
                                            <p:subSp spid="_x0000_s97289"/>
                                          </p:spTgt>
                                        </p:tgtEl>
                                        <p:attrNameLst>
                                          <p:attrName>ppt_x</p:attrName>
                                        </p:attrNameLst>
                                      </p:cBhvr>
                                      <p:tavLst>
                                        <p:tav tm="0">
                                          <p:val>
                                            <p:strVal val="#ppt_x"/>
                                          </p:val>
                                        </p:tav>
                                        <p:tav tm="100000">
                                          <p:val>
                                            <p:strVal val="#ppt_x"/>
                                          </p:val>
                                        </p:tav>
                                      </p:tavLst>
                                    </p:anim>
                                    <p:anim calcmode="lin" valueType="num">
                                      <p:cBhvr additive="base">
                                        <p:cTn id="50" dur="500" fill="hold"/>
                                        <p:tgtEl>
                                          <p:spTgt spid="97289">
                                            <p:subSp spid="_x0000_s97289"/>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7291">
                                            <p:subSp spid="_x0000_s97291"/>
                                          </p:spTgt>
                                        </p:tgtEl>
                                        <p:attrNameLst>
                                          <p:attrName>style.visibility</p:attrName>
                                        </p:attrNameLst>
                                      </p:cBhvr>
                                      <p:to>
                                        <p:strVal val="visible"/>
                                      </p:to>
                                    </p:set>
                                    <p:anim calcmode="lin" valueType="num">
                                      <p:cBhvr additive="base">
                                        <p:cTn id="61" dur="500" fill="hold"/>
                                        <p:tgtEl>
                                          <p:spTgt spid="97291">
                                            <p:subSp spid="_x0000_s97291"/>
                                          </p:spTgt>
                                        </p:tgtEl>
                                        <p:attrNameLst>
                                          <p:attrName>ppt_x</p:attrName>
                                        </p:attrNameLst>
                                      </p:cBhvr>
                                      <p:tavLst>
                                        <p:tav tm="0">
                                          <p:val>
                                            <p:strVal val="#ppt_x"/>
                                          </p:val>
                                        </p:tav>
                                        <p:tav tm="100000">
                                          <p:val>
                                            <p:strVal val="#ppt_x"/>
                                          </p:val>
                                        </p:tav>
                                      </p:tavLst>
                                    </p:anim>
                                    <p:anim calcmode="lin" valueType="num">
                                      <p:cBhvr additive="base">
                                        <p:cTn id="62" dur="500" fill="hold"/>
                                        <p:tgtEl>
                                          <p:spTgt spid="97291">
                                            <p:subSp spid="_x0000_s97291"/>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ppt_x"/>
                                          </p:val>
                                        </p:tav>
                                        <p:tav tm="100000">
                                          <p:val>
                                            <p:strVal val="#ppt_x"/>
                                          </p:val>
                                        </p:tav>
                                      </p:tavLst>
                                    </p:anim>
                                    <p:anim calcmode="lin" valueType="num">
                                      <p:cBhvr additive="base">
                                        <p:cTn id="68" dur="500" fill="hold"/>
                                        <p:tgtEl>
                                          <p:spTgt spid="30"/>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97300"/>
                                        </p:tgtEl>
                                        <p:attrNameLst>
                                          <p:attrName>style.visibility</p:attrName>
                                        </p:attrNameLst>
                                      </p:cBhvr>
                                      <p:to>
                                        <p:strVal val="visible"/>
                                      </p:to>
                                    </p:set>
                                    <p:anim calcmode="lin" valueType="num">
                                      <p:cBhvr additive="base">
                                        <p:cTn id="71" dur="500" fill="hold"/>
                                        <p:tgtEl>
                                          <p:spTgt spid="97300"/>
                                        </p:tgtEl>
                                        <p:attrNameLst>
                                          <p:attrName>ppt_x</p:attrName>
                                        </p:attrNameLst>
                                      </p:cBhvr>
                                      <p:tavLst>
                                        <p:tav tm="0">
                                          <p:val>
                                            <p:strVal val="#ppt_x"/>
                                          </p:val>
                                        </p:tav>
                                        <p:tav tm="100000">
                                          <p:val>
                                            <p:strVal val="#ppt_x"/>
                                          </p:val>
                                        </p:tav>
                                      </p:tavLst>
                                    </p:anim>
                                    <p:anim calcmode="lin" valueType="num">
                                      <p:cBhvr additive="base">
                                        <p:cTn id="72" dur="500" fill="hold"/>
                                        <p:tgtEl>
                                          <p:spTgt spid="97300"/>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97293">
                                            <p:subSp spid="_x0000_s97293"/>
                                          </p:spTgt>
                                        </p:tgtEl>
                                        <p:attrNameLst>
                                          <p:attrName>style.visibility</p:attrName>
                                        </p:attrNameLst>
                                      </p:cBhvr>
                                      <p:to>
                                        <p:strVal val="visible"/>
                                      </p:to>
                                    </p:set>
                                    <p:anim calcmode="lin" valueType="num">
                                      <p:cBhvr additive="base">
                                        <p:cTn id="77" dur="500" fill="hold"/>
                                        <p:tgtEl>
                                          <p:spTgt spid="97293">
                                            <p:subSp spid="_x0000_s97293"/>
                                          </p:spTgt>
                                        </p:tgtEl>
                                        <p:attrNameLst>
                                          <p:attrName>ppt_x</p:attrName>
                                        </p:attrNameLst>
                                      </p:cBhvr>
                                      <p:tavLst>
                                        <p:tav tm="0">
                                          <p:val>
                                            <p:strVal val="#ppt_x"/>
                                          </p:val>
                                        </p:tav>
                                        <p:tav tm="100000">
                                          <p:val>
                                            <p:strVal val="#ppt_x"/>
                                          </p:val>
                                        </p:tav>
                                      </p:tavLst>
                                    </p:anim>
                                    <p:anim calcmode="lin" valueType="num">
                                      <p:cBhvr additive="base">
                                        <p:cTn id="78" dur="500" fill="hold"/>
                                        <p:tgtEl>
                                          <p:spTgt spid="97293">
                                            <p:subSp spid="_x0000_s97293"/>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97295">
                                            <p:subSp spid="_x0000_s97295"/>
                                          </p:spTgt>
                                        </p:tgtEl>
                                        <p:attrNameLst>
                                          <p:attrName>style.visibility</p:attrName>
                                        </p:attrNameLst>
                                      </p:cBhvr>
                                      <p:to>
                                        <p:strVal val="visible"/>
                                      </p:to>
                                    </p:set>
                                    <p:anim calcmode="lin" valueType="num">
                                      <p:cBhvr additive="base">
                                        <p:cTn id="89" dur="500" fill="hold"/>
                                        <p:tgtEl>
                                          <p:spTgt spid="97295">
                                            <p:subSp spid="_x0000_s97295"/>
                                          </p:spTgt>
                                        </p:tgtEl>
                                        <p:attrNameLst>
                                          <p:attrName>ppt_x</p:attrName>
                                        </p:attrNameLst>
                                      </p:cBhvr>
                                      <p:tavLst>
                                        <p:tav tm="0">
                                          <p:val>
                                            <p:strVal val="#ppt_x"/>
                                          </p:val>
                                        </p:tav>
                                        <p:tav tm="100000">
                                          <p:val>
                                            <p:strVal val="#ppt_x"/>
                                          </p:val>
                                        </p:tav>
                                      </p:tavLst>
                                    </p:anim>
                                    <p:anim calcmode="lin" valueType="num">
                                      <p:cBhvr additive="base">
                                        <p:cTn id="90" dur="500" fill="hold"/>
                                        <p:tgtEl>
                                          <p:spTgt spid="97295">
                                            <p:subSp spid="_x0000_s97295"/>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97297">
                                            <p:subSp spid="_x0000_s97297"/>
                                          </p:spTgt>
                                        </p:tgtEl>
                                        <p:attrNameLst>
                                          <p:attrName>style.visibility</p:attrName>
                                        </p:attrNameLst>
                                      </p:cBhvr>
                                      <p:to>
                                        <p:strVal val="visible"/>
                                      </p:to>
                                    </p:set>
                                    <p:anim calcmode="lin" valueType="num">
                                      <p:cBhvr additive="base">
                                        <p:cTn id="95" dur="500" fill="hold"/>
                                        <p:tgtEl>
                                          <p:spTgt spid="97297">
                                            <p:subSp spid="_x0000_s97297"/>
                                          </p:spTgt>
                                        </p:tgtEl>
                                        <p:attrNameLst>
                                          <p:attrName>ppt_x</p:attrName>
                                        </p:attrNameLst>
                                      </p:cBhvr>
                                      <p:tavLst>
                                        <p:tav tm="0">
                                          <p:val>
                                            <p:strVal val="#ppt_x"/>
                                          </p:val>
                                        </p:tav>
                                        <p:tav tm="100000">
                                          <p:val>
                                            <p:strVal val="#ppt_x"/>
                                          </p:val>
                                        </p:tav>
                                      </p:tavLst>
                                    </p:anim>
                                    <p:anim calcmode="lin" valueType="num">
                                      <p:cBhvr additive="base">
                                        <p:cTn id="96" dur="500" fill="hold"/>
                                        <p:tgtEl>
                                          <p:spTgt spid="97297">
                                            <p:subSp spid="_x0000_s97297"/>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Simplification </a:t>
            </a:r>
            <a:r>
              <a:rPr lang="fr-FR" sz="4000" b="1" dirty="0" smtClean="0"/>
              <a:t>algébrique</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052736"/>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Low" fontAlgn="base">
              <a:spcBef>
                <a:spcPct val="0"/>
              </a:spcBef>
              <a:spcAft>
                <a:spcPct val="0"/>
              </a:spcAft>
            </a:pPr>
            <a:r>
              <a:rPr lang="fr-FR" sz="3200" b="1" i="1" dirty="0" smtClean="0"/>
              <a:t>Exemple 2 : </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15</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1" name="Object 1"/>
          <p:cNvGraphicFramePr>
            <a:graphicFrameLocks noChangeAspect="1"/>
          </p:cNvGraphicFramePr>
          <p:nvPr/>
        </p:nvGraphicFramePr>
        <p:xfrm>
          <a:off x="2548533" y="980728"/>
          <a:ext cx="4903787" cy="641350"/>
        </p:xfrm>
        <a:graphic>
          <a:graphicData uri="http://schemas.openxmlformats.org/presentationml/2006/ole">
            <p:oleObj spid="_x0000_s99330" name="Équation" r:id="rId3" imgW="1612800" imgH="215640" progId="Equation.3">
              <p:embed/>
            </p:oleObj>
          </a:graphicData>
        </a:graphic>
      </p:graphicFrame>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3" name="Object 3"/>
          <p:cNvGraphicFramePr>
            <a:graphicFrameLocks noChangeAspect="1"/>
          </p:cNvGraphicFramePr>
          <p:nvPr/>
        </p:nvGraphicFramePr>
        <p:xfrm>
          <a:off x="4678363" y="1960637"/>
          <a:ext cx="3673475" cy="676275"/>
        </p:xfrm>
        <a:graphic>
          <a:graphicData uri="http://schemas.openxmlformats.org/presentationml/2006/ole">
            <p:oleObj spid="_x0000_s99331" name="Équation" r:id="rId4" imgW="1307880" imgH="241200" progId="Equation.3">
              <p:embed/>
            </p:oleObj>
          </a:graphicData>
        </a:graphic>
      </p:graphicFrame>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7" name="Object 7"/>
          <p:cNvGraphicFramePr>
            <a:graphicFrameLocks noChangeAspect="1"/>
          </p:cNvGraphicFramePr>
          <p:nvPr/>
        </p:nvGraphicFramePr>
        <p:xfrm>
          <a:off x="4644008" y="3423592"/>
          <a:ext cx="2662237" cy="725488"/>
        </p:xfrm>
        <a:graphic>
          <a:graphicData uri="http://schemas.openxmlformats.org/presentationml/2006/ole">
            <p:oleObj spid="_x0000_s99333" name="Équation" r:id="rId5" imgW="901440" imgH="241200" progId="Equation.3">
              <p:embed/>
            </p:oleObj>
          </a:graphicData>
        </a:graphic>
      </p:graphicFrame>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9" name="Object 9"/>
          <p:cNvGraphicFramePr>
            <a:graphicFrameLocks noChangeAspect="1"/>
          </p:cNvGraphicFramePr>
          <p:nvPr/>
        </p:nvGraphicFramePr>
        <p:xfrm>
          <a:off x="4648547" y="4401989"/>
          <a:ext cx="2371725" cy="611187"/>
        </p:xfrm>
        <a:graphic>
          <a:graphicData uri="http://schemas.openxmlformats.org/presentationml/2006/ole">
            <p:oleObj spid="_x0000_s99334" name="Équation" r:id="rId6" imgW="799920" imgH="203040" progId="Equation.3">
              <p:embed/>
            </p:oleObj>
          </a:graphicData>
        </a:graphic>
      </p:graphicFrame>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4" name="ZoneTexte 23"/>
          <p:cNvSpPr txBox="1"/>
          <p:nvPr/>
        </p:nvSpPr>
        <p:spPr>
          <a:xfrm>
            <a:off x="467544" y="2103239"/>
            <a:ext cx="3037381" cy="461665"/>
          </a:xfrm>
          <a:prstGeom prst="rect">
            <a:avLst/>
          </a:prstGeom>
          <a:noFill/>
        </p:spPr>
        <p:txBody>
          <a:bodyPr wrap="square" rtlCol="0">
            <a:spAutoFit/>
          </a:bodyPr>
          <a:lstStyle/>
          <a:p>
            <a:r>
              <a:rPr lang="fr-FR" sz="2400" dirty="0" smtClean="0"/>
              <a:t>Mise en facteur</a:t>
            </a:r>
            <a:endParaRPr lang="fr-FR" sz="2400" dirty="0"/>
          </a:p>
        </p:txBody>
      </p:sp>
      <p:sp>
        <p:nvSpPr>
          <p:cNvPr id="25" name="ZoneTexte 24"/>
          <p:cNvSpPr txBox="1"/>
          <p:nvPr/>
        </p:nvSpPr>
        <p:spPr>
          <a:xfrm>
            <a:off x="467544" y="2895327"/>
            <a:ext cx="1368152" cy="461665"/>
          </a:xfrm>
          <a:prstGeom prst="rect">
            <a:avLst/>
          </a:prstGeom>
          <a:noFill/>
        </p:spPr>
        <p:txBody>
          <a:bodyPr wrap="square" rtlCol="0">
            <a:spAutoFit/>
          </a:bodyPr>
          <a:lstStyle/>
          <a:p>
            <a:r>
              <a:rPr lang="fr-FR" sz="2400" dirty="0" smtClean="0"/>
              <a:t>Puisque</a:t>
            </a:r>
            <a:endParaRPr lang="fr-FR" sz="2400" b="1" dirty="0"/>
          </a:p>
        </p:txBody>
      </p:sp>
      <p:sp>
        <p:nvSpPr>
          <p:cNvPr id="27" name="ZoneTexte 26"/>
          <p:cNvSpPr txBox="1"/>
          <p:nvPr/>
        </p:nvSpPr>
        <p:spPr>
          <a:xfrm>
            <a:off x="467544" y="3615407"/>
            <a:ext cx="4176464" cy="461665"/>
          </a:xfrm>
          <a:prstGeom prst="rect">
            <a:avLst/>
          </a:prstGeom>
          <a:noFill/>
        </p:spPr>
        <p:txBody>
          <a:bodyPr wrap="square" rtlCol="0">
            <a:spAutoFit/>
          </a:bodyPr>
          <a:lstStyle/>
          <a:p>
            <a:r>
              <a:rPr lang="fr-FR" sz="2400" dirty="0" smtClean="0"/>
              <a:t>Mise en facteur</a:t>
            </a:r>
            <a:endParaRPr lang="fr-FR" sz="2400" dirty="0"/>
          </a:p>
        </p:txBody>
      </p:sp>
      <p:sp>
        <p:nvSpPr>
          <p:cNvPr id="29" name="ZoneTexte 28"/>
          <p:cNvSpPr txBox="1"/>
          <p:nvPr/>
        </p:nvSpPr>
        <p:spPr>
          <a:xfrm>
            <a:off x="467545" y="4551511"/>
            <a:ext cx="1368152" cy="461665"/>
          </a:xfrm>
          <a:prstGeom prst="rect">
            <a:avLst/>
          </a:prstGeom>
          <a:noFill/>
        </p:spPr>
        <p:txBody>
          <a:bodyPr wrap="square" rtlCol="0">
            <a:spAutoFit/>
          </a:bodyPr>
          <a:lstStyle/>
          <a:p>
            <a:r>
              <a:rPr lang="fr-FR" sz="2400" dirty="0" smtClean="0"/>
              <a:t>Puisque      </a:t>
            </a:r>
            <a:endParaRPr lang="fr-FR" sz="2400" b="1" dirty="0"/>
          </a:p>
        </p:txBody>
      </p:sp>
      <p:graphicFrame>
        <p:nvGraphicFramePr>
          <p:cNvPr id="99339" name="Object 11"/>
          <p:cNvGraphicFramePr>
            <a:graphicFrameLocks noChangeAspect="1"/>
          </p:cNvGraphicFramePr>
          <p:nvPr/>
        </p:nvGraphicFramePr>
        <p:xfrm>
          <a:off x="1691680" y="4509120"/>
          <a:ext cx="2281517" cy="504056"/>
        </p:xfrm>
        <a:graphic>
          <a:graphicData uri="http://schemas.openxmlformats.org/presentationml/2006/ole">
            <p:oleObj spid="_x0000_s99339" name="Équation" r:id="rId7" imgW="1091880" imgH="241200" progId="Equation.3">
              <p:embed/>
            </p:oleObj>
          </a:graphicData>
        </a:graphic>
      </p:graphicFrame>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9340" name="Object 12"/>
          <p:cNvGraphicFramePr>
            <a:graphicFrameLocks noChangeAspect="1"/>
          </p:cNvGraphicFramePr>
          <p:nvPr/>
        </p:nvGraphicFramePr>
        <p:xfrm>
          <a:off x="1979712" y="2708920"/>
          <a:ext cx="1402590" cy="576064"/>
        </p:xfrm>
        <a:graphic>
          <a:graphicData uri="http://schemas.openxmlformats.org/presentationml/2006/ole">
            <p:oleObj spid="_x0000_s99340" name="Équation" r:id="rId8" imgW="532937" imgH="215713" progId="Equation.3">
              <p:embed/>
            </p:oleObj>
          </a:graphicData>
        </a:graphic>
      </p:graphicFrame>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9342" name="Object 14"/>
          <p:cNvGraphicFramePr>
            <a:graphicFrameLocks noChangeAspect="1"/>
          </p:cNvGraphicFramePr>
          <p:nvPr/>
        </p:nvGraphicFramePr>
        <p:xfrm>
          <a:off x="539552" y="5661248"/>
          <a:ext cx="8076755" cy="814189"/>
        </p:xfrm>
        <a:graphic>
          <a:graphicData uri="http://schemas.openxmlformats.org/presentationml/2006/ole">
            <p:oleObj spid="_x0000_s99342" name="Équation" r:id="rId9" imgW="2362200" imgH="241300" progId="Equation.3">
              <p:embed/>
            </p:oleObj>
          </a:graphicData>
        </a:graphic>
      </p:graphicFrame>
      <p:sp>
        <p:nvSpPr>
          <p:cNvPr id="36" name="ZoneTexte 35"/>
          <p:cNvSpPr txBox="1"/>
          <p:nvPr/>
        </p:nvSpPr>
        <p:spPr>
          <a:xfrm>
            <a:off x="179512" y="1556792"/>
            <a:ext cx="1944216" cy="461665"/>
          </a:xfrm>
          <a:prstGeom prst="rect">
            <a:avLst/>
          </a:prstGeom>
          <a:noFill/>
        </p:spPr>
        <p:txBody>
          <a:bodyPr wrap="square" rtlCol="0">
            <a:spAutoFit/>
          </a:bodyPr>
          <a:lstStyle/>
          <a:p>
            <a:r>
              <a:rPr lang="fr-FR" sz="2400" b="1" dirty="0" smtClean="0"/>
              <a:t>Méthode 1 :</a:t>
            </a:r>
            <a:endParaRPr lang="fr-F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7283">
                                            <p:subSp spid="_x0000_s99331"/>
                                          </p:spTgt>
                                        </p:tgtEl>
                                        <p:attrNameLst>
                                          <p:attrName>style.visibility</p:attrName>
                                        </p:attrNameLst>
                                      </p:cBhvr>
                                      <p:to>
                                        <p:strVal val="visible"/>
                                      </p:to>
                                    </p:set>
                                    <p:anim calcmode="lin" valueType="num">
                                      <p:cBhvr additive="base">
                                        <p:cTn id="13" dur="500" fill="hold"/>
                                        <p:tgtEl>
                                          <p:spTgt spid="97283">
                                            <p:subSp spid="_x0000_s99331"/>
                                          </p:spTgt>
                                        </p:tgtEl>
                                        <p:attrNameLst>
                                          <p:attrName>ppt_x</p:attrName>
                                        </p:attrNameLst>
                                      </p:cBhvr>
                                      <p:tavLst>
                                        <p:tav tm="0">
                                          <p:val>
                                            <p:strVal val="#ppt_x"/>
                                          </p:val>
                                        </p:tav>
                                        <p:tav tm="100000">
                                          <p:val>
                                            <p:strVal val="#ppt_x"/>
                                          </p:val>
                                        </p:tav>
                                      </p:tavLst>
                                    </p:anim>
                                    <p:anim calcmode="lin" valueType="num">
                                      <p:cBhvr additive="base">
                                        <p:cTn id="14" dur="500" fill="hold"/>
                                        <p:tgtEl>
                                          <p:spTgt spid="97283">
                                            <p:subSp spid="_x0000_s99331"/>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9340"/>
                                        </p:tgtEl>
                                        <p:attrNameLst>
                                          <p:attrName>style.visibility</p:attrName>
                                        </p:attrNameLst>
                                      </p:cBhvr>
                                      <p:to>
                                        <p:strVal val="visible"/>
                                      </p:to>
                                    </p:set>
                                    <p:anim calcmode="lin" valueType="num">
                                      <p:cBhvr additive="base">
                                        <p:cTn id="23" dur="500" fill="hold"/>
                                        <p:tgtEl>
                                          <p:spTgt spid="99340"/>
                                        </p:tgtEl>
                                        <p:attrNameLst>
                                          <p:attrName>ppt_x</p:attrName>
                                        </p:attrNameLst>
                                      </p:cBhvr>
                                      <p:tavLst>
                                        <p:tav tm="0">
                                          <p:val>
                                            <p:strVal val="#ppt_x"/>
                                          </p:val>
                                        </p:tav>
                                        <p:tav tm="100000">
                                          <p:val>
                                            <p:strVal val="#ppt_x"/>
                                          </p:val>
                                        </p:tav>
                                      </p:tavLst>
                                    </p:anim>
                                    <p:anim calcmode="lin" valueType="num">
                                      <p:cBhvr additive="base">
                                        <p:cTn id="24" dur="500" fill="hold"/>
                                        <p:tgtEl>
                                          <p:spTgt spid="9934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7287">
                                            <p:subSp spid="_x0000_s99333"/>
                                          </p:spTgt>
                                        </p:tgtEl>
                                        <p:attrNameLst>
                                          <p:attrName>style.visibility</p:attrName>
                                        </p:attrNameLst>
                                      </p:cBhvr>
                                      <p:to>
                                        <p:strVal val="visible"/>
                                      </p:to>
                                    </p:set>
                                    <p:anim calcmode="lin" valueType="num">
                                      <p:cBhvr additive="base">
                                        <p:cTn id="35" dur="500" fill="hold"/>
                                        <p:tgtEl>
                                          <p:spTgt spid="97287">
                                            <p:subSp spid="_x0000_s99333"/>
                                          </p:spTgt>
                                        </p:tgtEl>
                                        <p:attrNameLst>
                                          <p:attrName>ppt_x</p:attrName>
                                        </p:attrNameLst>
                                      </p:cBhvr>
                                      <p:tavLst>
                                        <p:tav tm="0">
                                          <p:val>
                                            <p:strVal val="#ppt_x"/>
                                          </p:val>
                                        </p:tav>
                                        <p:tav tm="100000">
                                          <p:val>
                                            <p:strVal val="#ppt_x"/>
                                          </p:val>
                                        </p:tav>
                                      </p:tavLst>
                                    </p:anim>
                                    <p:anim calcmode="lin" valueType="num">
                                      <p:cBhvr additive="base">
                                        <p:cTn id="36" dur="500" fill="hold"/>
                                        <p:tgtEl>
                                          <p:spTgt spid="97287">
                                            <p:subSp spid="_x0000_s99333"/>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9339"/>
                                        </p:tgtEl>
                                        <p:attrNameLst>
                                          <p:attrName>style.visibility</p:attrName>
                                        </p:attrNameLst>
                                      </p:cBhvr>
                                      <p:to>
                                        <p:strVal val="visible"/>
                                      </p:to>
                                    </p:set>
                                    <p:anim calcmode="lin" valueType="num">
                                      <p:cBhvr additive="base">
                                        <p:cTn id="45" dur="500" fill="hold"/>
                                        <p:tgtEl>
                                          <p:spTgt spid="99339"/>
                                        </p:tgtEl>
                                        <p:attrNameLst>
                                          <p:attrName>ppt_x</p:attrName>
                                        </p:attrNameLst>
                                      </p:cBhvr>
                                      <p:tavLst>
                                        <p:tav tm="0">
                                          <p:val>
                                            <p:strVal val="#ppt_x"/>
                                          </p:val>
                                        </p:tav>
                                        <p:tav tm="100000">
                                          <p:val>
                                            <p:strVal val="#ppt_x"/>
                                          </p:val>
                                        </p:tav>
                                      </p:tavLst>
                                    </p:anim>
                                    <p:anim calcmode="lin" valueType="num">
                                      <p:cBhvr additive="base">
                                        <p:cTn id="46" dur="500" fill="hold"/>
                                        <p:tgtEl>
                                          <p:spTgt spid="99339"/>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97289">
                                            <p:subSp spid="_x0000_s99334"/>
                                          </p:spTgt>
                                        </p:tgtEl>
                                        <p:attrNameLst>
                                          <p:attrName>style.visibility</p:attrName>
                                        </p:attrNameLst>
                                      </p:cBhvr>
                                      <p:to>
                                        <p:strVal val="visible"/>
                                      </p:to>
                                    </p:set>
                                    <p:anim calcmode="lin" valueType="num">
                                      <p:cBhvr additive="base">
                                        <p:cTn id="51" dur="500" fill="hold"/>
                                        <p:tgtEl>
                                          <p:spTgt spid="97289">
                                            <p:subSp spid="_x0000_s99334"/>
                                          </p:spTgt>
                                        </p:tgtEl>
                                        <p:attrNameLst>
                                          <p:attrName>ppt_x</p:attrName>
                                        </p:attrNameLst>
                                      </p:cBhvr>
                                      <p:tavLst>
                                        <p:tav tm="0">
                                          <p:val>
                                            <p:strVal val="#ppt_x"/>
                                          </p:val>
                                        </p:tav>
                                        <p:tav tm="100000">
                                          <p:val>
                                            <p:strVal val="#ppt_x"/>
                                          </p:val>
                                        </p:tav>
                                      </p:tavLst>
                                    </p:anim>
                                    <p:anim calcmode="lin" valueType="num">
                                      <p:cBhvr additive="base">
                                        <p:cTn id="52" dur="500" fill="hold"/>
                                        <p:tgtEl>
                                          <p:spTgt spid="97289">
                                            <p:subSp spid="_x0000_s99334"/>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99342"/>
                                        </p:tgtEl>
                                        <p:attrNameLst>
                                          <p:attrName>style.visibility</p:attrName>
                                        </p:attrNameLst>
                                      </p:cBhvr>
                                      <p:to>
                                        <p:strVal val="visible"/>
                                      </p:to>
                                    </p:set>
                                    <p:anim calcmode="lin" valueType="num">
                                      <p:cBhvr additive="base">
                                        <p:cTn id="57" dur="500" fill="hold"/>
                                        <p:tgtEl>
                                          <p:spTgt spid="99342"/>
                                        </p:tgtEl>
                                        <p:attrNameLst>
                                          <p:attrName>ppt_x</p:attrName>
                                        </p:attrNameLst>
                                      </p:cBhvr>
                                      <p:tavLst>
                                        <p:tav tm="0">
                                          <p:val>
                                            <p:strVal val="#ppt_x"/>
                                          </p:val>
                                        </p:tav>
                                        <p:tav tm="100000">
                                          <p:val>
                                            <p:strVal val="#ppt_x"/>
                                          </p:val>
                                        </p:tav>
                                      </p:tavLst>
                                    </p:anim>
                                    <p:anim calcmode="lin" valueType="num">
                                      <p:cBhvr additive="base">
                                        <p:cTn id="58" dur="500" fill="hold"/>
                                        <p:tgtEl>
                                          <p:spTgt spid="993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5" grpId="0" autoUpdateAnimBg="0"/>
      <p:bldP spid="27" grpId="0" autoUpdateAnimBg="0"/>
      <p:bldP spid="2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Simplification </a:t>
            </a:r>
            <a:r>
              <a:rPr lang="fr-FR" sz="4000" b="1" dirty="0" smtClean="0"/>
              <a:t>algébrique</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052736"/>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Low" fontAlgn="base">
              <a:spcBef>
                <a:spcPct val="0"/>
              </a:spcBef>
              <a:spcAft>
                <a:spcPct val="0"/>
              </a:spcAft>
            </a:pPr>
            <a:r>
              <a:rPr lang="fr-FR" sz="3200" b="1" i="1" dirty="0" smtClean="0"/>
              <a:t>Exemple 2 : </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16</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1" name="Object 1"/>
          <p:cNvGraphicFramePr>
            <a:graphicFrameLocks noChangeAspect="1"/>
          </p:cNvGraphicFramePr>
          <p:nvPr/>
        </p:nvGraphicFramePr>
        <p:xfrm>
          <a:off x="2548533" y="980728"/>
          <a:ext cx="4903787" cy="641350"/>
        </p:xfrm>
        <a:graphic>
          <a:graphicData uri="http://schemas.openxmlformats.org/presentationml/2006/ole">
            <p:oleObj spid="_x0000_s100354" name="Équation" r:id="rId3" imgW="1612800" imgH="215640" progId="Equation.3">
              <p:embed/>
            </p:oleObj>
          </a:graphicData>
        </a:graphic>
      </p:graphicFrame>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3" name="Object 3"/>
          <p:cNvGraphicFramePr>
            <a:graphicFrameLocks noChangeAspect="1"/>
          </p:cNvGraphicFramePr>
          <p:nvPr/>
        </p:nvGraphicFramePr>
        <p:xfrm>
          <a:off x="3965575" y="1995488"/>
          <a:ext cx="5100638" cy="604837"/>
        </p:xfrm>
        <a:graphic>
          <a:graphicData uri="http://schemas.openxmlformats.org/presentationml/2006/ole">
            <p:oleObj spid="_x0000_s100355" name="Équation" r:id="rId4" imgW="1815840" imgH="215640" progId="Equation.3">
              <p:embed/>
            </p:oleObj>
          </a:graphicData>
        </a:graphic>
      </p:graphicFrame>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5" name="Object 5"/>
          <p:cNvGraphicFramePr>
            <a:graphicFrameLocks noChangeAspect="1"/>
          </p:cNvGraphicFramePr>
          <p:nvPr/>
        </p:nvGraphicFramePr>
        <p:xfrm>
          <a:off x="4038798" y="2636838"/>
          <a:ext cx="4565650" cy="647700"/>
        </p:xfrm>
        <a:graphic>
          <a:graphicData uri="http://schemas.openxmlformats.org/presentationml/2006/ole">
            <p:oleObj spid="_x0000_s100356" name="Équation" r:id="rId5" imgW="1625400" imgH="241200" progId="Equation.3">
              <p:embed/>
            </p:oleObj>
          </a:graphicData>
        </a:graphic>
      </p:graphicFrame>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7" name="Object 7"/>
          <p:cNvGraphicFramePr>
            <a:graphicFrameLocks noChangeAspect="1"/>
          </p:cNvGraphicFramePr>
          <p:nvPr/>
        </p:nvGraphicFramePr>
        <p:xfrm>
          <a:off x="4139952" y="3284984"/>
          <a:ext cx="2362200" cy="534987"/>
        </p:xfrm>
        <a:graphic>
          <a:graphicData uri="http://schemas.openxmlformats.org/presentationml/2006/ole">
            <p:oleObj spid="_x0000_s100357" name="Équation" r:id="rId6" imgW="799920" imgH="177480" progId="Equation.3">
              <p:embed/>
            </p:oleObj>
          </a:graphicData>
        </a:graphic>
      </p:graphicFrame>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7289" name="Object 9"/>
          <p:cNvGraphicFramePr>
            <a:graphicFrameLocks noChangeAspect="1"/>
          </p:cNvGraphicFramePr>
          <p:nvPr/>
        </p:nvGraphicFramePr>
        <p:xfrm>
          <a:off x="4067944" y="3861048"/>
          <a:ext cx="2371725" cy="611187"/>
        </p:xfrm>
        <a:graphic>
          <a:graphicData uri="http://schemas.openxmlformats.org/presentationml/2006/ole">
            <p:oleObj spid="_x0000_s100358" name="Équation" r:id="rId7" imgW="799920" imgH="203040" progId="Equation.3">
              <p:embed/>
            </p:oleObj>
          </a:graphicData>
        </a:graphic>
      </p:graphicFrame>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4" name="ZoneTexte 23"/>
          <p:cNvSpPr txBox="1"/>
          <p:nvPr/>
        </p:nvSpPr>
        <p:spPr>
          <a:xfrm>
            <a:off x="107504" y="2103239"/>
            <a:ext cx="1368152" cy="461665"/>
          </a:xfrm>
          <a:prstGeom prst="rect">
            <a:avLst/>
          </a:prstGeom>
          <a:noFill/>
        </p:spPr>
        <p:txBody>
          <a:bodyPr wrap="square" rtlCol="0">
            <a:spAutoFit/>
          </a:bodyPr>
          <a:lstStyle/>
          <a:p>
            <a:r>
              <a:rPr lang="fr-FR" sz="2400" dirty="0" smtClean="0"/>
              <a:t>Puisque </a:t>
            </a:r>
            <a:endParaRPr lang="fr-FR" sz="2400" dirty="0"/>
          </a:p>
        </p:txBody>
      </p:sp>
      <p:sp>
        <p:nvSpPr>
          <p:cNvPr id="25" name="ZoneTexte 24"/>
          <p:cNvSpPr txBox="1"/>
          <p:nvPr/>
        </p:nvSpPr>
        <p:spPr>
          <a:xfrm>
            <a:off x="107504" y="2708920"/>
            <a:ext cx="2736304" cy="461665"/>
          </a:xfrm>
          <a:prstGeom prst="rect">
            <a:avLst/>
          </a:prstGeom>
          <a:noFill/>
        </p:spPr>
        <p:txBody>
          <a:bodyPr wrap="square" rtlCol="0">
            <a:spAutoFit/>
          </a:bodyPr>
          <a:lstStyle/>
          <a:p>
            <a:r>
              <a:rPr lang="fr-FR" sz="2400" dirty="0" smtClean="0"/>
              <a:t>Mise en facteur</a:t>
            </a:r>
            <a:endParaRPr lang="fr-FR" sz="2400" dirty="0"/>
          </a:p>
        </p:txBody>
      </p:sp>
      <p:sp>
        <p:nvSpPr>
          <p:cNvPr id="27" name="ZoneTexte 26"/>
          <p:cNvSpPr txBox="1"/>
          <p:nvPr/>
        </p:nvSpPr>
        <p:spPr>
          <a:xfrm>
            <a:off x="107504" y="3356992"/>
            <a:ext cx="1296144" cy="461665"/>
          </a:xfrm>
          <a:prstGeom prst="rect">
            <a:avLst/>
          </a:prstGeom>
          <a:noFill/>
        </p:spPr>
        <p:txBody>
          <a:bodyPr wrap="square" rtlCol="0">
            <a:spAutoFit/>
          </a:bodyPr>
          <a:lstStyle/>
          <a:p>
            <a:r>
              <a:rPr lang="fr-FR" sz="2400" dirty="0" smtClean="0"/>
              <a:t>Puisque </a:t>
            </a:r>
            <a:endParaRPr lang="fr-FR" sz="2400" dirty="0"/>
          </a:p>
        </p:txBody>
      </p:sp>
      <p:sp>
        <p:nvSpPr>
          <p:cNvPr id="29" name="ZoneTexte 28"/>
          <p:cNvSpPr txBox="1"/>
          <p:nvPr/>
        </p:nvSpPr>
        <p:spPr>
          <a:xfrm>
            <a:off x="251520" y="3933056"/>
            <a:ext cx="2736303" cy="461665"/>
          </a:xfrm>
          <a:prstGeom prst="rect">
            <a:avLst/>
          </a:prstGeom>
          <a:noFill/>
        </p:spPr>
        <p:txBody>
          <a:bodyPr wrap="square" rtlCol="0">
            <a:spAutoFit/>
          </a:bodyPr>
          <a:lstStyle/>
          <a:p>
            <a:r>
              <a:rPr lang="fr-FR" sz="2400" dirty="0" smtClean="0"/>
              <a:t>Mise en facteur</a:t>
            </a:r>
            <a:endParaRPr lang="fr-FR" sz="2400" dirty="0"/>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9342" name="Object 14"/>
          <p:cNvGraphicFramePr>
            <a:graphicFrameLocks noChangeAspect="1"/>
          </p:cNvGraphicFramePr>
          <p:nvPr/>
        </p:nvGraphicFramePr>
        <p:xfrm>
          <a:off x="395536" y="4869160"/>
          <a:ext cx="8034337" cy="814388"/>
        </p:xfrm>
        <a:graphic>
          <a:graphicData uri="http://schemas.openxmlformats.org/presentationml/2006/ole">
            <p:oleObj spid="_x0000_s100361" name="Équation" r:id="rId8" imgW="2349360" imgH="241200" progId="Equation.3">
              <p:embed/>
            </p:oleObj>
          </a:graphicData>
        </a:graphic>
      </p:graphicFrame>
      <p:sp>
        <p:nvSpPr>
          <p:cNvPr id="36" name="ZoneTexte 35"/>
          <p:cNvSpPr txBox="1"/>
          <p:nvPr/>
        </p:nvSpPr>
        <p:spPr>
          <a:xfrm>
            <a:off x="179512" y="1556792"/>
            <a:ext cx="1944216" cy="461665"/>
          </a:xfrm>
          <a:prstGeom prst="rect">
            <a:avLst/>
          </a:prstGeom>
          <a:noFill/>
        </p:spPr>
        <p:txBody>
          <a:bodyPr wrap="square" rtlCol="0">
            <a:spAutoFit/>
          </a:bodyPr>
          <a:lstStyle/>
          <a:p>
            <a:r>
              <a:rPr lang="fr-FR" sz="2400" b="1" dirty="0" smtClean="0"/>
              <a:t>Méthode 2 :</a:t>
            </a:r>
            <a:endParaRPr lang="fr-FR" sz="2400" b="1" dirty="0"/>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0362" name="Object 10"/>
          <p:cNvGraphicFramePr>
            <a:graphicFrameLocks noChangeAspect="1"/>
          </p:cNvGraphicFramePr>
          <p:nvPr/>
        </p:nvGraphicFramePr>
        <p:xfrm>
          <a:off x="1271633" y="2177430"/>
          <a:ext cx="2647739" cy="387474"/>
        </p:xfrm>
        <a:graphic>
          <a:graphicData uri="http://schemas.openxmlformats.org/presentationml/2006/ole">
            <p:oleObj spid="_x0000_s100362" name="Équation" r:id="rId9" imgW="1167893" imgH="177723" progId="Equation.3">
              <p:embed/>
            </p:oleObj>
          </a:graphicData>
        </a:graphic>
      </p:graphicFrame>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0364" name="Object 12"/>
          <p:cNvGraphicFramePr>
            <a:graphicFrameLocks noChangeAspect="1"/>
          </p:cNvGraphicFramePr>
          <p:nvPr/>
        </p:nvGraphicFramePr>
        <p:xfrm>
          <a:off x="1547664" y="3284984"/>
          <a:ext cx="2257294" cy="504056"/>
        </p:xfrm>
        <a:graphic>
          <a:graphicData uri="http://schemas.openxmlformats.org/presentationml/2006/ole">
            <p:oleObj spid="_x0000_s100364" name="Équation" r:id="rId10" imgW="977476" imgH="215806"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7283"/>
                                        </p:tgtEl>
                                        <p:attrNameLst>
                                          <p:attrName>style.visibility</p:attrName>
                                        </p:attrNameLst>
                                      </p:cBhvr>
                                      <p:to>
                                        <p:strVal val="visible"/>
                                      </p:to>
                                    </p:set>
                                    <p:anim calcmode="lin" valueType="num">
                                      <p:cBhvr additive="base">
                                        <p:cTn id="13" dur="500" fill="hold"/>
                                        <p:tgtEl>
                                          <p:spTgt spid="97283"/>
                                        </p:tgtEl>
                                        <p:attrNameLst>
                                          <p:attrName>ppt_x</p:attrName>
                                        </p:attrNameLst>
                                      </p:cBhvr>
                                      <p:tavLst>
                                        <p:tav tm="0">
                                          <p:val>
                                            <p:strVal val="#ppt_x"/>
                                          </p:val>
                                        </p:tav>
                                        <p:tav tm="100000">
                                          <p:val>
                                            <p:strVal val="#ppt_x"/>
                                          </p:val>
                                        </p:tav>
                                      </p:tavLst>
                                    </p:anim>
                                    <p:anim calcmode="lin" valueType="num">
                                      <p:cBhvr additive="base">
                                        <p:cTn id="14" dur="500" fill="hold"/>
                                        <p:tgtEl>
                                          <p:spTgt spid="9728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7285"/>
                                        </p:tgtEl>
                                        <p:attrNameLst>
                                          <p:attrName>style.visibility</p:attrName>
                                        </p:attrNameLst>
                                      </p:cBhvr>
                                      <p:to>
                                        <p:strVal val="visible"/>
                                      </p:to>
                                    </p:set>
                                    <p:anim calcmode="lin" valueType="num">
                                      <p:cBhvr additive="base">
                                        <p:cTn id="25" dur="500" fill="hold"/>
                                        <p:tgtEl>
                                          <p:spTgt spid="97285"/>
                                        </p:tgtEl>
                                        <p:attrNameLst>
                                          <p:attrName>ppt_x</p:attrName>
                                        </p:attrNameLst>
                                      </p:cBhvr>
                                      <p:tavLst>
                                        <p:tav tm="0">
                                          <p:val>
                                            <p:strVal val="#ppt_x"/>
                                          </p:val>
                                        </p:tav>
                                        <p:tav tm="100000">
                                          <p:val>
                                            <p:strVal val="#ppt_x"/>
                                          </p:val>
                                        </p:tav>
                                      </p:tavLst>
                                    </p:anim>
                                    <p:anim calcmode="lin" valueType="num">
                                      <p:cBhvr additive="base">
                                        <p:cTn id="26" dur="500" fill="hold"/>
                                        <p:tgtEl>
                                          <p:spTgt spid="9728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0364"/>
                                        </p:tgtEl>
                                        <p:attrNameLst>
                                          <p:attrName>style.visibility</p:attrName>
                                        </p:attrNameLst>
                                      </p:cBhvr>
                                      <p:to>
                                        <p:strVal val="visible"/>
                                      </p:to>
                                    </p:set>
                                    <p:anim calcmode="lin" valueType="num">
                                      <p:cBhvr additive="base">
                                        <p:cTn id="35" dur="500" fill="hold"/>
                                        <p:tgtEl>
                                          <p:spTgt spid="100364"/>
                                        </p:tgtEl>
                                        <p:attrNameLst>
                                          <p:attrName>ppt_x</p:attrName>
                                        </p:attrNameLst>
                                      </p:cBhvr>
                                      <p:tavLst>
                                        <p:tav tm="0">
                                          <p:val>
                                            <p:strVal val="#ppt_x"/>
                                          </p:val>
                                        </p:tav>
                                        <p:tav tm="100000">
                                          <p:val>
                                            <p:strVal val="#ppt_x"/>
                                          </p:val>
                                        </p:tav>
                                      </p:tavLst>
                                    </p:anim>
                                    <p:anim calcmode="lin" valueType="num">
                                      <p:cBhvr additive="base">
                                        <p:cTn id="36" dur="500" fill="hold"/>
                                        <p:tgtEl>
                                          <p:spTgt spid="10036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97287"/>
                                        </p:tgtEl>
                                        <p:attrNameLst>
                                          <p:attrName>style.visibility</p:attrName>
                                        </p:attrNameLst>
                                      </p:cBhvr>
                                      <p:to>
                                        <p:strVal val="visible"/>
                                      </p:to>
                                    </p:set>
                                    <p:anim calcmode="lin" valueType="num">
                                      <p:cBhvr additive="base">
                                        <p:cTn id="41" dur="500" fill="hold"/>
                                        <p:tgtEl>
                                          <p:spTgt spid="97287"/>
                                        </p:tgtEl>
                                        <p:attrNameLst>
                                          <p:attrName>ppt_x</p:attrName>
                                        </p:attrNameLst>
                                      </p:cBhvr>
                                      <p:tavLst>
                                        <p:tav tm="0">
                                          <p:val>
                                            <p:strVal val="#ppt_x"/>
                                          </p:val>
                                        </p:tav>
                                        <p:tav tm="100000">
                                          <p:val>
                                            <p:strVal val="#ppt_x"/>
                                          </p:val>
                                        </p:tav>
                                      </p:tavLst>
                                    </p:anim>
                                    <p:anim calcmode="lin" valueType="num">
                                      <p:cBhvr additive="base">
                                        <p:cTn id="42" dur="500" fill="hold"/>
                                        <p:tgtEl>
                                          <p:spTgt spid="9728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7289"/>
                                        </p:tgtEl>
                                        <p:attrNameLst>
                                          <p:attrName>style.visibility</p:attrName>
                                        </p:attrNameLst>
                                      </p:cBhvr>
                                      <p:to>
                                        <p:strVal val="visible"/>
                                      </p:to>
                                    </p:set>
                                    <p:anim calcmode="lin" valueType="num">
                                      <p:cBhvr additive="base">
                                        <p:cTn id="53" dur="500" fill="hold"/>
                                        <p:tgtEl>
                                          <p:spTgt spid="97289"/>
                                        </p:tgtEl>
                                        <p:attrNameLst>
                                          <p:attrName>ppt_x</p:attrName>
                                        </p:attrNameLst>
                                      </p:cBhvr>
                                      <p:tavLst>
                                        <p:tav tm="0">
                                          <p:val>
                                            <p:strVal val="#ppt_x"/>
                                          </p:val>
                                        </p:tav>
                                        <p:tav tm="100000">
                                          <p:val>
                                            <p:strVal val="#ppt_x"/>
                                          </p:val>
                                        </p:tav>
                                      </p:tavLst>
                                    </p:anim>
                                    <p:anim calcmode="lin" valueType="num">
                                      <p:cBhvr additive="base">
                                        <p:cTn id="54" dur="500" fill="hold"/>
                                        <p:tgtEl>
                                          <p:spTgt spid="9728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99342">
                                            <p:subSp spid="_x0000_s100361"/>
                                          </p:spTgt>
                                        </p:tgtEl>
                                        <p:attrNameLst>
                                          <p:attrName>style.visibility</p:attrName>
                                        </p:attrNameLst>
                                      </p:cBhvr>
                                      <p:to>
                                        <p:strVal val="visible"/>
                                      </p:to>
                                    </p:set>
                                    <p:anim calcmode="lin" valueType="num">
                                      <p:cBhvr additive="base">
                                        <p:cTn id="59" dur="500" fill="hold"/>
                                        <p:tgtEl>
                                          <p:spTgt spid="99342">
                                            <p:subSp spid="_x0000_s100361"/>
                                          </p:spTgt>
                                        </p:tgtEl>
                                        <p:attrNameLst>
                                          <p:attrName>ppt_x</p:attrName>
                                        </p:attrNameLst>
                                      </p:cBhvr>
                                      <p:tavLst>
                                        <p:tav tm="0">
                                          <p:val>
                                            <p:strVal val="#ppt_x"/>
                                          </p:val>
                                        </p:tav>
                                        <p:tav tm="100000">
                                          <p:val>
                                            <p:strVal val="#ppt_x"/>
                                          </p:val>
                                        </p:tav>
                                      </p:tavLst>
                                    </p:anim>
                                    <p:anim calcmode="lin" valueType="num">
                                      <p:cBhvr additive="base">
                                        <p:cTn id="60" dur="500" fill="hold"/>
                                        <p:tgtEl>
                                          <p:spTgt spid="99342">
                                            <p:subSp spid="_x0000_s100361"/>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5" grpId="0" autoUpdateAnimBg="0"/>
      <p:bldP spid="27" grpId="0" autoUpdateAnimBg="0"/>
      <p:bldP spid="2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3- Simplification </a:t>
            </a:r>
            <a:r>
              <a:rPr lang="fr-FR" sz="4000" b="1" dirty="0" smtClean="0"/>
              <a:t>algébrique</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340768"/>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ctr" fontAlgn="base">
              <a:spcBef>
                <a:spcPct val="0"/>
              </a:spcBef>
              <a:spcAft>
                <a:spcPct val="0"/>
              </a:spcAft>
            </a:pPr>
            <a:r>
              <a:rPr lang="fr-FR" sz="3200" b="1" i="1" dirty="0" smtClean="0"/>
              <a:t>Application:  </a:t>
            </a:r>
            <a:endParaRPr kumimoji="0" lang="fr-FR" sz="3200" b="0" i="0" u="none" strike="noStrike" cap="none" normalizeH="0" baseline="0" dirty="0" smtClean="0">
              <a:ln>
                <a:noFill/>
              </a:ln>
              <a:solidFill>
                <a:schemeClr val="tx1"/>
              </a:solidFill>
              <a:effectLst/>
              <a:cs typeface="Arial" pitchFamily="34" charset="0"/>
            </a:endParaRP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17</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2" name="ZoneTexte 31"/>
          <p:cNvSpPr txBox="1"/>
          <p:nvPr/>
        </p:nvSpPr>
        <p:spPr>
          <a:xfrm>
            <a:off x="251520" y="2132856"/>
            <a:ext cx="2026965" cy="461665"/>
          </a:xfrm>
          <a:prstGeom prst="rect">
            <a:avLst/>
          </a:prstGeom>
          <a:noFill/>
        </p:spPr>
        <p:txBody>
          <a:bodyPr wrap="none" rtlCol="0">
            <a:spAutoFit/>
          </a:bodyPr>
          <a:lstStyle/>
          <a:p>
            <a:r>
              <a:rPr lang="fr-FR" sz="2400" dirty="0" smtClean="0"/>
              <a:t>Montrez que :</a:t>
            </a: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1386" name="Object 10"/>
          <p:cNvGraphicFramePr>
            <a:graphicFrameLocks noChangeAspect="1"/>
          </p:cNvGraphicFramePr>
          <p:nvPr/>
        </p:nvGraphicFramePr>
        <p:xfrm>
          <a:off x="539552" y="2514997"/>
          <a:ext cx="8462857" cy="769987"/>
        </p:xfrm>
        <a:graphic>
          <a:graphicData uri="http://schemas.openxmlformats.org/presentationml/2006/ole">
            <p:oleObj spid="_x0000_s101386" name="Équation" r:id="rId3" imgW="2933640" imgH="266400" progId="Equation.3">
              <p:embed/>
            </p:oleObj>
          </a:graphicData>
        </a:graphic>
      </p:graphicFrame>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1388" name="Object 12"/>
          <p:cNvGraphicFramePr>
            <a:graphicFrameLocks noChangeAspect="1"/>
          </p:cNvGraphicFramePr>
          <p:nvPr/>
        </p:nvGraphicFramePr>
        <p:xfrm>
          <a:off x="539552" y="3356992"/>
          <a:ext cx="5616624" cy="720080"/>
        </p:xfrm>
        <a:graphic>
          <a:graphicData uri="http://schemas.openxmlformats.org/presentationml/2006/ole">
            <p:oleObj spid="_x0000_s101388" name="Équation" r:id="rId4" imgW="1854200" imgH="241300" progId="Equation.3">
              <p:embed/>
            </p:oleObj>
          </a:graphicData>
        </a:graphic>
      </p:graphicFrame>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1390" name="Object 14"/>
          <p:cNvGraphicFramePr>
            <a:graphicFrameLocks noChangeAspect="1"/>
          </p:cNvGraphicFramePr>
          <p:nvPr/>
        </p:nvGraphicFramePr>
        <p:xfrm>
          <a:off x="611560" y="4236328"/>
          <a:ext cx="5328592" cy="704840"/>
        </p:xfrm>
        <a:graphic>
          <a:graphicData uri="http://schemas.openxmlformats.org/presentationml/2006/ole">
            <p:oleObj spid="_x0000_s101390" name="Équation" r:id="rId5" imgW="1803400" imgH="2413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39260"/>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algn="just" fontAlgn="base">
              <a:spcBef>
                <a:spcPct val="0"/>
              </a:spcBef>
              <a:spcAft>
                <a:spcPct val="0"/>
              </a:spcAft>
            </a:pPr>
            <a:r>
              <a:rPr lang="fr-FR" sz="3200" b="1" i="1" u="sng" dirty="0" smtClean="0"/>
              <a:t>4-1 Définition</a:t>
            </a:r>
            <a:r>
              <a:rPr lang="fr-FR" sz="3200" b="1" i="1" dirty="0" smtClean="0"/>
              <a:t> : </a:t>
            </a:r>
            <a:r>
              <a:rPr lang="fr-FR" sz="3200" dirty="0" smtClean="0"/>
              <a:t>C’est une représentation graphique de la table de vérité d’une fonction de Boole  </a:t>
            </a: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18</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 name="ZoneTexte 26"/>
          <p:cNvSpPr txBox="1"/>
          <p:nvPr/>
        </p:nvSpPr>
        <p:spPr>
          <a:xfrm>
            <a:off x="0" y="2739692"/>
            <a:ext cx="9144000" cy="3785652"/>
          </a:xfrm>
          <a:prstGeom prst="rect">
            <a:avLst/>
          </a:prstGeom>
          <a:noFill/>
        </p:spPr>
        <p:txBody>
          <a:bodyPr wrap="square" rtlCol="0">
            <a:spAutoFit/>
          </a:bodyPr>
          <a:lstStyle/>
          <a:p>
            <a:pPr algn="just"/>
            <a:r>
              <a:rPr lang="fr-FR" sz="2400" dirty="0" smtClean="0"/>
              <a:t>Si «</a:t>
            </a:r>
            <a:r>
              <a:rPr lang="fr-FR" sz="2400" dirty="0" smtClean="0">
                <a:solidFill>
                  <a:srgbClr val="FF0000"/>
                </a:solidFill>
              </a:rPr>
              <a:t> N</a:t>
            </a:r>
            <a:r>
              <a:rPr lang="fr-FR" sz="2400" dirty="0" smtClean="0"/>
              <a:t> » est le nombre de variables manipulées, le diagramme de </a:t>
            </a:r>
            <a:r>
              <a:rPr lang="fr-FR" sz="2400" dirty="0" err="1" smtClean="0"/>
              <a:t>Karnaugh</a:t>
            </a:r>
            <a:r>
              <a:rPr lang="fr-FR" sz="2400" dirty="0" smtClean="0"/>
              <a:t> est un tableau rectangulaire de </a:t>
            </a:r>
            <a:r>
              <a:rPr lang="fr-FR" sz="2400" dirty="0" smtClean="0">
                <a:solidFill>
                  <a:srgbClr val="FF0000"/>
                </a:solidFill>
              </a:rPr>
              <a:t>2</a:t>
            </a:r>
            <a:r>
              <a:rPr lang="fr-FR" sz="2400" baseline="30000" dirty="0" smtClean="0">
                <a:solidFill>
                  <a:srgbClr val="FF0000"/>
                </a:solidFill>
              </a:rPr>
              <a:t>N</a:t>
            </a:r>
            <a:r>
              <a:rPr lang="fr-FR" sz="2400" dirty="0" smtClean="0"/>
              <a:t> cases.</a:t>
            </a:r>
          </a:p>
          <a:p>
            <a:pPr algn="just"/>
            <a:r>
              <a:rPr lang="fr-FR" sz="2400" dirty="0" smtClean="0"/>
              <a:t>Chaque ligne de la table de vérité est représentée par une case. </a:t>
            </a:r>
          </a:p>
          <a:p>
            <a:pPr algn="just"/>
            <a:r>
              <a:rPr lang="fr-FR" sz="2400" dirty="0" smtClean="0"/>
              <a:t>Dans chacune de ses cases, on porte l’une des 2</a:t>
            </a:r>
            <a:r>
              <a:rPr lang="fr-FR" sz="2400" baseline="30000" dirty="0" smtClean="0"/>
              <a:t>N</a:t>
            </a:r>
            <a:r>
              <a:rPr lang="fr-FR" sz="2400" dirty="0" smtClean="0"/>
              <a:t> combinaisons possibles des N variables.</a:t>
            </a:r>
          </a:p>
          <a:p>
            <a:pPr algn="just"/>
            <a:r>
              <a:rPr lang="fr-FR" sz="2400" dirty="0" smtClean="0"/>
              <a:t>Les variables sont disposées selon le code binaire réfléchi (code de Gray), de telle sorte qu’un seul bit change lorsqu’on passe d’une colonne à la suivante, ou d’une ligne à la suivante.</a:t>
            </a:r>
          </a:p>
          <a:p>
            <a:pPr algn="just"/>
            <a:endParaRPr lang="fr-FR" sz="2400" dirty="0" smtClean="0"/>
          </a:p>
          <a:p>
            <a:endParaRPr lang="fr-FR"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445875"/>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4-2 Exemple de représentations </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19</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 name="ZoneTexte 26"/>
          <p:cNvSpPr txBox="1"/>
          <p:nvPr/>
        </p:nvSpPr>
        <p:spPr>
          <a:xfrm>
            <a:off x="0" y="2060848"/>
            <a:ext cx="9144000" cy="2677656"/>
          </a:xfrm>
          <a:prstGeom prst="rect">
            <a:avLst/>
          </a:prstGeom>
          <a:noFill/>
        </p:spPr>
        <p:txBody>
          <a:bodyPr wrap="square" rtlCol="0">
            <a:spAutoFit/>
          </a:bodyPr>
          <a:lstStyle/>
          <a:p>
            <a:r>
              <a:rPr lang="fr-FR" sz="2400" b="1" u="sng" dirty="0" smtClean="0"/>
              <a:t>Exemple à 2 variables : </a:t>
            </a:r>
            <a:r>
              <a:rPr lang="fr-FR" sz="2400" dirty="0" smtClean="0"/>
              <a:t>Soit la fonction à 2 variables suivante :</a:t>
            </a:r>
          </a:p>
          <a:p>
            <a:endParaRPr lang="fr-FR" sz="2400" dirty="0" smtClean="0"/>
          </a:p>
          <a:p>
            <a:endParaRPr lang="fr-FR" sz="2400" dirty="0" smtClean="0"/>
          </a:p>
          <a:p>
            <a:pPr algn="ctr"/>
            <a:r>
              <a:rPr lang="fr-FR" sz="2400" dirty="0" smtClean="0"/>
              <a:t>table de vérité    </a:t>
            </a:r>
            <a:r>
              <a:rPr lang="fr-FR" sz="2400" dirty="0" smtClean="0">
                <a:sym typeface="Wingdings" pitchFamily="2" charset="2"/>
              </a:rPr>
              <a:t> Diagramme de KARNAUGH</a:t>
            </a:r>
            <a:endParaRPr lang="fr-FR" sz="2400" dirty="0" smtClean="0"/>
          </a:p>
          <a:p>
            <a:endParaRPr lang="fr-FR" sz="2400" dirty="0" smtClean="0"/>
          </a:p>
          <a:p>
            <a:endParaRPr lang="fr-FR" sz="2400" dirty="0" smtClean="0"/>
          </a:p>
          <a:p>
            <a:endParaRPr lang="fr-FR" sz="2400" dirty="0"/>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3425" name="Object 1"/>
          <p:cNvGraphicFramePr>
            <a:graphicFrameLocks noChangeAspect="1"/>
          </p:cNvGraphicFramePr>
          <p:nvPr/>
        </p:nvGraphicFramePr>
        <p:xfrm>
          <a:off x="2941638" y="2349500"/>
          <a:ext cx="3105150" cy="863600"/>
        </p:xfrm>
        <a:graphic>
          <a:graphicData uri="http://schemas.openxmlformats.org/presentationml/2006/ole">
            <p:oleObj spid="_x0000_s103425" name="Équation" r:id="rId3" imgW="787320" imgH="215640" progId="Equation.3">
              <p:embed/>
            </p:oleObj>
          </a:graphicData>
        </a:graphic>
      </p:graphicFrame>
      <p:graphicFrame>
        <p:nvGraphicFramePr>
          <p:cNvPr id="25" name="Tableau 24"/>
          <p:cNvGraphicFramePr>
            <a:graphicFrameLocks noGrp="1"/>
          </p:cNvGraphicFramePr>
          <p:nvPr/>
        </p:nvGraphicFramePr>
        <p:xfrm>
          <a:off x="899592" y="3627006"/>
          <a:ext cx="2103101" cy="2970346"/>
        </p:xfrm>
        <a:graphic>
          <a:graphicData uri="http://schemas.openxmlformats.org/drawingml/2006/table">
            <a:tbl>
              <a:tblPr/>
              <a:tblGrid>
                <a:gridCol w="420016"/>
                <a:gridCol w="421023"/>
                <a:gridCol w="420016"/>
                <a:gridCol w="421023"/>
                <a:gridCol w="421023"/>
              </a:tblGrid>
              <a:tr h="531946">
                <a:tc gridSpan="5">
                  <a:txBody>
                    <a:bodyPr/>
                    <a:lstStyle/>
                    <a:p>
                      <a:pPr algn="ctr">
                        <a:spcAft>
                          <a:spcPts val="0"/>
                        </a:spcAft>
                      </a:pPr>
                      <a:r>
                        <a:rPr lang="fr-FR" sz="2000" b="1">
                          <a:latin typeface="Times New Roman"/>
                          <a:ea typeface="Times New Roman"/>
                        </a:rPr>
                        <a:t>Table de vérité</a:t>
                      </a:r>
                      <a:endParaRPr lang="fr-FR" sz="3200" b="1">
                        <a:latin typeface="Times New Roman"/>
                        <a:ea typeface="Times New Roman"/>
                      </a:endParaRPr>
                    </a:p>
                  </a:txBody>
                  <a:tcPr marL="68580" marR="68580" marT="0" marB="0" anchor="ctr">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425557">
                <a:tc>
                  <a:txBody>
                    <a:bodyPr/>
                    <a:lstStyle/>
                    <a:p>
                      <a:pPr algn="ctr">
                        <a:spcAft>
                          <a:spcPts val="0"/>
                        </a:spcAft>
                      </a:pPr>
                      <a:endParaRPr lang="fr-FR" sz="32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a</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b</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S</a:t>
                      </a:r>
                      <a:endParaRPr lang="fr-FR" sz="32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425557">
                <a:tc>
                  <a:txBody>
                    <a:bodyPr/>
                    <a:lstStyle/>
                    <a:p>
                      <a:pPr algn="ctr">
                        <a:spcAft>
                          <a:spcPts val="0"/>
                        </a:spcAft>
                      </a:pPr>
                      <a:endParaRPr lang="fr-FR" sz="32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425557">
                <a:tc>
                  <a:txBody>
                    <a:bodyPr/>
                    <a:lstStyle/>
                    <a:p>
                      <a:pPr algn="ctr">
                        <a:spcAft>
                          <a:spcPts val="0"/>
                        </a:spcAft>
                      </a:pPr>
                      <a:endParaRPr lang="fr-FR" sz="32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425557">
                <a:tc>
                  <a:txBody>
                    <a:bodyPr/>
                    <a:lstStyle/>
                    <a:p>
                      <a:pPr algn="ctr">
                        <a:spcAft>
                          <a:spcPts val="0"/>
                        </a:spcAft>
                      </a:pPr>
                      <a:endParaRPr lang="fr-FR" sz="32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425557">
                <a:tc>
                  <a:txBody>
                    <a:bodyPr/>
                    <a:lstStyle/>
                    <a:p>
                      <a:pPr algn="ctr">
                        <a:spcAft>
                          <a:spcPts val="0"/>
                        </a:spcAft>
                      </a:pPr>
                      <a:endParaRPr lang="fr-FR" sz="32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endParaRPr lang="fr-FR" sz="32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bl>
          </a:graphicData>
        </a:graphic>
      </p:graphicFrame>
      <p:graphicFrame>
        <p:nvGraphicFramePr>
          <p:cNvPr id="26" name="Tableau 25"/>
          <p:cNvGraphicFramePr>
            <a:graphicFrameLocks noGrp="1"/>
          </p:cNvGraphicFramePr>
          <p:nvPr/>
        </p:nvGraphicFramePr>
        <p:xfrm>
          <a:off x="3707904" y="3933056"/>
          <a:ext cx="3456385" cy="2308688"/>
        </p:xfrm>
        <a:graphic>
          <a:graphicData uri="http://schemas.openxmlformats.org/drawingml/2006/table">
            <a:tbl>
              <a:tblPr/>
              <a:tblGrid>
                <a:gridCol w="914925"/>
                <a:gridCol w="858448"/>
                <a:gridCol w="849978"/>
                <a:gridCol w="833034"/>
              </a:tblGrid>
              <a:tr h="452539">
                <a:tc gridSpan="4">
                  <a:txBody>
                    <a:bodyPr/>
                    <a:lstStyle/>
                    <a:p>
                      <a:pPr algn="r">
                        <a:spcAft>
                          <a:spcPts val="0"/>
                        </a:spcAft>
                      </a:pPr>
                      <a:r>
                        <a:rPr lang="fr-FR" sz="2000" b="1" dirty="0">
                          <a:latin typeface="Times New Roman"/>
                          <a:ea typeface="Times New Roman"/>
                        </a:rPr>
                        <a:t>Diagramme de </a:t>
                      </a:r>
                      <a:r>
                        <a:rPr lang="fr-FR" sz="2000" b="1" dirty="0" err="1">
                          <a:latin typeface="Times New Roman"/>
                          <a:ea typeface="Times New Roman"/>
                        </a:rPr>
                        <a:t>Karnaugh</a:t>
                      </a:r>
                      <a:endParaRPr lang="fr-FR" sz="3200" b="1" dirty="0">
                        <a:latin typeface="Times New Roman"/>
                        <a:ea typeface="Times New Roman"/>
                      </a:endParaRPr>
                    </a:p>
                  </a:txBody>
                  <a:tcPr marL="68580" marR="68580" marT="0" marB="0" anchor="ctr">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r>
              <a:tr h="453181">
                <a:tc>
                  <a:txBody>
                    <a:bodyPr/>
                    <a:lstStyle/>
                    <a:p>
                      <a:pPr algn="ctr">
                        <a:spcAft>
                          <a:spcPts val="0"/>
                        </a:spcAft>
                      </a:pPr>
                      <a:endParaRPr lang="fr-FR" sz="3200" b="1">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endParaRPr lang="fr-FR" sz="2000" b="1" dirty="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000" b="1" dirty="0">
                        <a:solidFill>
                          <a:schemeClr val="bg1"/>
                        </a:solidFill>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000" b="1">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453181">
                <a:tc>
                  <a:txBody>
                    <a:bodyPr/>
                    <a:lstStyle/>
                    <a:p>
                      <a:pPr algn="ctr">
                        <a:spcAft>
                          <a:spcPts val="0"/>
                        </a:spcAft>
                      </a:pPr>
                      <a:endParaRPr lang="fr-FR" sz="32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a \ b</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latin typeface="Times New Roman"/>
                          <a:ea typeface="Times New Roman"/>
                        </a:rPr>
                        <a:t>1</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39755">
                <a:tc>
                  <a:txBody>
                    <a:bodyPr/>
                    <a:lstStyle/>
                    <a:p>
                      <a:pPr algn="ctr">
                        <a:spcAft>
                          <a:spcPts val="0"/>
                        </a:spcAft>
                      </a:pPr>
                      <a:endParaRPr lang="fr-FR" sz="2000" b="1" dirty="0">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034">
                <a:tc>
                  <a:txBody>
                    <a:bodyPr/>
                    <a:lstStyle/>
                    <a:p>
                      <a:pPr algn="ctr">
                        <a:spcAft>
                          <a:spcPts val="0"/>
                        </a:spcAft>
                      </a:pPr>
                      <a:endParaRPr lang="fr-FR" sz="20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000" b="1">
                          <a:latin typeface="Times New Roman"/>
                          <a:ea typeface="Times New Roman"/>
                        </a:rPr>
                        <a:t>1</a:t>
                      </a:r>
                      <a:endParaRPr lang="fr-FR" sz="32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latin typeface="Times New Roman"/>
                          <a:ea typeface="Times New Roman"/>
                        </a:rPr>
                        <a:t>0</a:t>
                      </a:r>
                      <a:endParaRPr lang="fr-FR" sz="32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latin typeface="Times New Roman"/>
                          <a:ea typeface="Times New Roman"/>
                        </a:rPr>
                        <a:t>1</a:t>
                      </a:r>
                      <a:endParaRPr lang="fr-FR" sz="32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034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3433" name="Object 9"/>
          <p:cNvGraphicFramePr>
            <a:graphicFrameLocks noChangeAspect="1"/>
          </p:cNvGraphicFramePr>
          <p:nvPr/>
        </p:nvGraphicFramePr>
        <p:xfrm>
          <a:off x="5816327" y="4293096"/>
          <a:ext cx="339849" cy="601271"/>
        </p:xfrm>
        <a:graphic>
          <a:graphicData uri="http://schemas.openxmlformats.org/presentationml/2006/ole">
            <p:oleObj spid="_x0000_s103433" name="Équation" r:id="rId4" imgW="126780" imgH="215526" progId="Equation.3">
              <p:embed/>
            </p:oleObj>
          </a:graphicData>
        </a:graphic>
      </p:graphicFrame>
      <p:graphicFrame>
        <p:nvGraphicFramePr>
          <p:cNvPr id="103435" name="Object 11"/>
          <p:cNvGraphicFramePr>
            <a:graphicFrameLocks noChangeAspect="1"/>
          </p:cNvGraphicFramePr>
          <p:nvPr/>
        </p:nvGraphicFramePr>
        <p:xfrm>
          <a:off x="6516688" y="4373860"/>
          <a:ext cx="339725" cy="495300"/>
        </p:xfrm>
        <a:graphic>
          <a:graphicData uri="http://schemas.openxmlformats.org/presentationml/2006/ole">
            <p:oleObj spid="_x0000_s103435" name="Équation" r:id="rId5" imgW="126720" imgH="177480" progId="Equation.3">
              <p:embed/>
            </p:oleObj>
          </a:graphicData>
        </a:graphic>
      </p:graphicFrame>
      <p:graphicFrame>
        <p:nvGraphicFramePr>
          <p:cNvPr id="103436" name="Object 12"/>
          <p:cNvGraphicFramePr>
            <a:graphicFrameLocks noChangeAspect="1"/>
          </p:cNvGraphicFramePr>
          <p:nvPr/>
        </p:nvGraphicFramePr>
        <p:xfrm>
          <a:off x="4139952" y="5301208"/>
          <a:ext cx="339725" cy="601663"/>
        </p:xfrm>
        <a:graphic>
          <a:graphicData uri="http://schemas.openxmlformats.org/presentationml/2006/ole">
            <p:oleObj spid="_x0000_s103436" name="Équation" r:id="rId6" imgW="126720" imgH="215640" progId="Equation.3">
              <p:embed/>
            </p:oleObj>
          </a:graphicData>
        </a:graphic>
      </p:graphicFrame>
      <p:graphicFrame>
        <p:nvGraphicFramePr>
          <p:cNvPr id="103437" name="Object 13"/>
          <p:cNvGraphicFramePr>
            <a:graphicFrameLocks noChangeAspect="1"/>
          </p:cNvGraphicFramePr>
          <p:nvPr/>
        </p:nvGraphicFramePr>
        <p:xfrm>
          <a:off x="4140200" y="5857875"/>
          <a:ext cx="339725" cy="390525"/>
        </p:xfrm>
        <a:graphic>
          <a:graphicData uri="http://schemas.openxmlformats.org/presentationml/2006/ole">
            <p:oleObj spid="_x0000_s103437" name="Équation" r:id="rId7" imgW="126720" imgH="13968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445875"/>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4-2 Exemple de représentations </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20</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 name="ZoneTexte 26"/>
          <p:cNvSpPr txBox="1"/>
          <p:nvPr/>
        </p:nvSpPr>
        <p:spPr>
          <a:xfrm>
            <a:off x="0" y="2060848"/>
            <a:ext cx="9144000" cy="2308324"/>
          </a:xfrm>
          <a:prstGeom prst="rect">
            <a:avLst/>
          </a:prstGeom>
          <a:noFill/>
        </p:spPr>
        <p:txBody>
          <a:bodyPr wrap="square" rtlCol="0">
            <a:spAutoFit/>
          </a:bodyPr>
          <a:lstStyle/>
          <a:p>
            <a:r>
              <a:rPr lang="fr-FR" sz="2400" b="1" u="sng" dirty="0" smtClean="0"/>
              <a:t>Exemple à 3 variables : </a:t>
            </a:r>
            <a:r>
              <a:rPr lang="fr-FR" sz="2400" dirty="0" smtClean="0"/>
              <a:t>Soit la fonction </a:t>
            </a:r>
            <a:r>
              <a:rPr lang="fr-FR" sz="2400" smtClean="0"/>
              <a:t>à 3 </a:t>
            </a:r>
            <a:r>
              <a:rPr lang="fr-FR" sz="2400" dirty="0" smtClean="0"/>
              <a:t>variables suivante :</a:t>
            </a:r>
          </a:p>
          <a:p>
            <a:endParaRPr lang="fr-FR" sz="2400" dirty="0" smtClean="0"/>
          </a:p>
          <a:p>
            <a:endParaRPr lang="fr-FR" sz="2400" dirty="0" smtClean="0"/>
          </a:p>
          <a:p>
            <a:endParaRPr lang="fr-FR" sz="2400" dirty="0" smtClean="0"/>
          </a:p>
          <a:p>
            <a:endParaRPr lang="fr-FR" sz="2400" dirty="0" smtClean="0"/>
          </a:p>
          <a:p>
            <a:endParaRPr lang="fr-FR" sz="2400" dirty="0"/>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4455" name="Object 7"/>
          <p:cNvGraphicFramePr>
            <a:graphicFrameLocks noChangeAspect="1"/>
          </p:cNvGraphicFramePr>
          <p:nvPr/>
        </p:nvGraphicFramePr>
        <p:xfrm>
          <a:off x="1497414" y="2417837"/>
          <a:ext cx="5378842" cy="651123"/>
        </p:xfrm>
        <a:graphic>
          <a:graphicData uri="http://schemas.openxmlformats.org/presentationml/2006/ole">
            <p:oleObj spid="_x0000_s104455" name="Équation" r:id="rId3" imgW="1815312" imgH="215806" progId="Equation.3">
              <p:embed/>
            </p:oleObj>
          </a:graphicData>
        </a:graphic>
      </p:graphicFrame>
      <p:graphicFrame>
        <p:nvGraphicFramePr>
          <p:cNvPr id="36" name="Tableau 35"/>
          <p:cNvGraphicFramePr>
            <a:graphicFrameLocks noGrp="1"/>
          </p:cNvGraphicFramePr>
          <p:nvPr/>
        </p:nvGraphicFramePr>
        <p:xfrm>
          <a:off x="251520" y="3140964"/>
          <a:ext cx="2808312" cy="3657600"/>
        </p:xfrm>
        <a:graphic>
          <a:graphicData uri="http://schemas.openxmlformats.org/drawingml/2006/table">
            <a:tbl>
              <a:tblPr/>
              <a:tblGrid>
                <a:gridCol w="742652"/>
                <a:gridCol w="330752"/>
                <a:gridCol w="330752"/>
                <a:gridCol w="330752"/>
                <a:gridCol w="330752"/>
                <a:gridCol w="742652"/>
              </a:tblGrid>
              <a:tr h="355206">
                <a:tc gridSpan="6">
                  <a:txBody>
                    <a:bodyPr/>
                    <a:lstStyle/>
                    <a:p>
                      <a:pPr algn="ctr">
                        <a:spcAft>
                          <a:spcPts val="0"/>
                        </a:spcAft>
                      </a:pPr>
                      <a:r>
                        <a:rPr lang="fr-FR" sz="2400" b="1" dirty="0">
                          <a:latin typeface="Times New Roman"/>
                          <a:ea typeface="Times New Roman"/>
                        </a:rPr>
                        <a:t>Table de vérité</a:t>
                      </a:r>
                      <a:endParaRPr lang="fr-FR" sz="3600" b="1" dirty="0">
                        <a:latin typeface="Times New Roman"/>
                        <a:ea typeface="Times New Roman"/>
                      </a:endParaRPr>
                    </a:p>
                  </a:txBody>
                  <a:tcPr marL="68580" marR="68580" marT="0" marB="0" anchor="ctr">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a</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b</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c</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S</a:t>
                      </a:r>
                      <a:endParaRPr lang="fr-FR" sz="3600" b="1" dirty="0">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24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r h="355206">
                <a:tc>
                  <a:txBody>
                    <a:bodyPr/>
                    <a:lstStyle/>
                    <a:p>
                      <a:pPr algn="ctr">
                        <a:spcAft>
                          <a:spcPts val="0"/>
                        </a:spcAft>
                      </a:pPr>
                      <a:endParaRPr lang="fr-FR" sz="2400" b="1">
                        <a:latin typeface="Times New Roman"/>
                        <a:ea typeface="Times New Roman"/>
                      </a:endParaRPr>
                    </a:p>
                  </a:txBody>
                  <a:tcPr marL="68580" marR="68580" marT="0" marB="0" anchor="ctr">
                    <a:lnL>
                      <a:noFill/>
                    </a:lnL>
                    <a:lnR w="1905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0</a:t>
                      </a:r>
                      <a:endParaRPr lang="fr-FR" sz="3600" b="1" dirty="0">
                        <a:latin typeface="Times New Roman"/>
                        <a:ea typeface="Times New Roman"/>
                      </a:endParaRPr>
                    </a:p>
                  </a:txBody>
                  <a:tcPr marL="68580" marR="68580" marT="0" marB="0" anchor="ctr">
                    <a:lnL w="19050" cap="flat" cmpd="dbl"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endParaRPr lang="fr-FR" sz="24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a:noFill/>
                    </a:lnR>
                    <a:lnT>
                      <a:noFill/>
                    </a:lnT>
                    <a:lnB>
                      <a:noFill/>
                    </a:lnB>
                  </a:tcPr>
                </a:tc>
              </a:tr>
            </a:tbl>
          </a:graphicData>
        </a:graphic>
      </p:graphicFrame>
      <p:graphicFrame>
        <p:nvGraphicFramePr>
          <p:cNvPr id="37" name="Tableau 36"/>
          <p:cNvGraphicFramePr>
            <a:graphicFrameLocks noGrp="1"/>
          </p:cNvGraphicFramePr>
          <p:nvPr/>
        </p:nvGraphicFramePr>
        <p:xfrm>
          <a:off x="4572000" y="3068960"/>
          <a:ext cx="2704703" cy="3128641"/>
        </p:xfrm>
        <a:graphic>
          <a:graphicData uri="http://schemas.openxmlformats.org/drawingml/2006/table">
            <a:tbl>
              <a:tblPr/>
              <a:tblGrid>
                <a:gridCol w="576064"/>
                <a:gridCol w="935388"/>
                <a:gridCol w="603255"/>
                <a:gridCol w="589996"/>
              </a:tblGrid>
              <a:tr h="504056">
                <a:tc gridSpan="4">
                  <a:txBody>
                    <a:bodyPr/>
                    <a:lstStyle/>
                    <a:p>
                      <a:pPr algn="ctr">
                        <a:spcAft>
                          <a:spcPts val="0"/>
                        </a:spcAft>
                      </a:pPr>
                      <a:r>
                        <a:rPr lang="fr-FR" sz="1800" b="1" dirty="0">
                          <a:latin typeface="Times New Roman"/>
                          <a:ea typeface="Times New Roman"/>
                        </a:rPr>
                        <a:t>Diagramme de </a:t>
                      </a:r>
                      <a:r>
                        <a:rPr lang="fr-FR" sz="1800" b="1" dirty="0" err="1">
                          <a:latin typeface="Times New Roman"/>
                          <a:ea typeface="Times New Roman"/>
                        </a:rPr>
                        <a:t>Karnaugh</a:t>
                      </a:r>
                      <a:endParaRPr lang="fr-FR" sz="2800" b="1" dirty="0">
                        <a:latin typeface="Times New Roman"/>
                        <a:ea typeface="Times New Roman"/>
                      </a:endParaRPr>
                    </a:p>
                  </a:txBody>
                  <a:tcPr marL="68580" marR="68580" marT="0" marB="0" anchor="ctr">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r>
              <a:tr h="432048">
                <a:tc>
                  <a:txBody>
                    <a:bodyPr/>
                    <a:lstStyle/>
                    <a:p>
                      <a:pPr algn="ctr">
                        <a:spcAft>
                          <a:spcPts val="0"/>
                        </a:spcAft>
                      </a:pPr>
                      <a:endParaRPr lang="fr-FR" sz="2800" b="1">
                        <a:latin typeface="Times New Roman"/>
                        <a:ea typeface="Times New Roman"/>
                      </a:endParaRPr>
                    </a:p>
                  </a:txBody>
                  <a:tcPr marL="68580" marR="68580" marT="0" marB="0" anchor="ctr">
                    <a:lnL>
                      <a:noFill/>
                    </a:lnL>
                    <a:lnR>
                      <a:noFill/>
                    </a:lnR>
                    <a:lnT>
                      <a:noFill/>
                    </a:lnT>
                    <a:lnB>
                      <a:noFill/>
                    </a:lnB>
                  </a:tcPr>
                </a:tc>
                <a:tc>
                  <a:txBody>
                    <a:bodyPr/>
                    <a:lstStyle/>
                    <a:p>
                      <a:pPr algn="ctr">
                        <a:spcAft>
                          <a:spcPts val="0"/>
                        </a:spcAft>
                      </a:pPr>
                      <a:endParaRPr lang="fr-FR" sz="1800" b="1" dirty="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b="1" dirty="0">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fr-FR" sz="1800" b="1">
                        <a:latin typeface="Times New Roman"/>
                        <a:ea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729497">
                <a:tc>
                  <a:txBody>
                    <a:bodyPr/>
                    <a:lstStyle/>
                    <a:p>
                      <a:pPr algn="ctr">
                        <a:spcAft>
                          <a:spcPts val="0"/>
                        </a:spcAft>
                      </a:pPr>
                      <a:endParaRPr lang="fr-FR" sz="28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dirty="0">
                          <a:latin typeface="Times New Roman"/>
                          <a:ea typeface="Times New Roman"/>
                        </a:rPr>
                        <a:t>ab \ c</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1</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4749">
                <a:tc>
                  <a:txBody>
                    <a:bodyPr/>
                    <a:lstStyle/>
                    <a:p>
                      <a:pPr algn="ctr">
                        <a:spcAft>
                          <a:spcPts val="0"/>
                        </a:spcAft>
                      </a:pPr>
                      <a:endParaRPr lang="fr-FR" sz="18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1</a:t>
                      </a:r>
                      <a:endParaRPr lang="fr-FR" sz="3600" b="1" dirty="0">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749">
                <a:tc>
                  <a:txBody>
                    <a:bodyPr/>
                    <a:lstStyle/>
                    <a:p>
                      <a:pPr algn="ctr">
                        <a:spcAft>
                          <a:spcPts val="0"/>
                        </a:spcAft>
                      </a:pPr>
                      <a:endParaRPr lang="fr-FR" sz="18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01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0</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749">
                <a:tc>
                  <a:txBody>
                    <a:bodyPr/>
                    <a:lstStyle/>
                    <a:p>
                      <a:pPr algn="ctr">
                        <a:spcAft>
                          <a:spcPts val="0"/>
                        </a:spcAft>
                      </a:pPr>
                      <a:endParaRPr lang="fr-FR" sz="18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11</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1</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0</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749">
                <a:tc>
                  <a:txBody>
                    <a:bodyPr/>
                    <a:lstStyle/>
                    <a:p>
                      <a:pPr algn="ctr">
                        <a:spcAft>
                          <a:spcPts val="0"/>
                        </a:spcAft>
                      </a:pPr>
                      <a:endParaRPr lang="fr-FR" sz="1800" b="1">
                        <a:latin typeface="Times New Roman"/>
                        <a:ea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fr-FR" sz="2400" b="1">
                          <a:latin typeface="Times New Roman"/>
                          <a:ea typeface="Times New Roman"/>
                        </a:rPr>
                        <a:t>10</a:t>
                      </a:r>
                      <a:endParaRPr lang="fr-FR" sz="3600" b="1">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a:latin typeface="Times New Roman"/>
                          <a:ea typeface="Times New Roman"/>
                        </a:rPr>
                        <a:t>0</a:t>
                      </a:r>
                      <a:endParaRPr lang="fr-FR" sz="3600" b="1">
                        <a:latin typeface="Times New Roman"/>
                        <a:ea typeface="Times New Roman"/>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fr-FR" sz="2400" b="1" dirty="0">
                          <a:latin typeface="Times New Roman"/>
                          <a:ea typeface="Times New Roman"/>
                        </a:rPr>
                        <a:t>0</a:t>
                      </a:r>
                      <a:endParaRPr lang="fr-FR" sz="3600" b="1"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graphicFrame>
        <p:nvGraphicFramePr>
          <p:cNvPr id="104466" name="Object 18"/>
          <p:cNvGraphicFramePr>
            <a:graphicFrameLocks noChangeAspect="1"/>
          </p:cNvGraphicFramePr>
          <p:nvPr/>
        </p:nvGraphicFramePr>
        <p:xfrm>
          <a:off x="6245225" y="3429000"/>
          <a:ext cx="304800" cy="601663"/>
        </p:xfrm>
        <a:graphic>
          <a:graphicData uri="http://schemas.openxmlformats.org/presentationml/2006/ole">
            <p:oleObj spid="_x0000_s104466" name="Équation" r:id="rId4" imgW="114120" imgH="215640" progId="Equation.3">
              <p:embed/>
            </p:oleObj>
          </a:graphicData>
        </a:graphic>
      </p:graphicFrame>
      <p:graphicFrame>
        <p:nvGraphicFramePr>
          <p:cNvPr id="104467" name="Object 19"/>
          <p:cNvGraphicFramePr>
            <a:graphicFrameLocks noChangeAspect="1"/>
          </p:cNvGraphicFramePr>
          <p:nvPr/>
        </p:nvGraphicFramePr>
        <p:xfrm>
          <a:off x="6875463" y="3573016"/>
          <a:ext cx="304800" cy="388937"/>
        </p:xfrm>
        <a:graphic>
          <a:graphicData uri="http://schemas.openxmlformats.org/presentationml/2006/ole">
            <p:oleObj spid="_x0000_s104467" name="Équation" r:id="rId5" imgW="114120" imgH="139680" progId="Equation.3">
              <p:embed/>
            </p:oleObj>
          </a:graphicData>
        </a:graphic>
      </p:graphicFrame>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04468" name="Object 20"/>
          <p:cNvGraphicFramePr>
            <a:graphicFrameLocks noChangeAspect="1"/>
          </p:cNvGraphicFramePr>
          <p:nvPr/>
        </p:nvGraphicFramePr>
        <p:xfrm>
          <a:off x="4474893" y="4650085"/>
          <a:ext cx="529155" cy="507107"/>
        </p:xfrm>
        <a:graphic>
          <a:graphicData uri="http://schemas.openxmlformats.org/presentationml/2006/ole">
            <p:oleObj spid="_x0000_s104468" name="Équation" r:id="rId6" imgW="228501" imgH="215806" progId="Equation.3">
              <p:embed/>
            </p:oleObj>
          </a:graphicData>
        </a:graphic>
      </p:graphicFrame>
      <p:graphicFrame>
        <p:nvGraphicFramePr>
          <p:cNvPr id="104470" name="Object 22"/>
          <p:cNvGraphicFramePr>
            <a:graphicFrameLocks noChangeAspect="1"/>
          </p:cNvGraphicFramePr>
          <p:nvPr/>
        </p:nvGraphicFramePr>
        <p:xfrm>
          <a:off x="4499992" y="5013176"/>
          <a:ext cx="530225" cy="508000"/>
        </p:xfrm>
        <a:graphic>
          <a:graphicData uri="http://schemas.openxmlformats.org/presentationml/2006/ole">
            <p:oleObj spid="_x0000_s104470" name="Équation" r:id="rId7" imgW="228600" imgH="215640" progId="Equation.3">
              <p:embed/>
            </p:oleObj>
          </a:graphicData>
        </a:graphic>
      </p:graphicFrame>
      <p:graphicFrame>
        <p:nvGraphicFramePr>
          <p:cNvPr id="104471" name="Object 23"/>
          <p:cNvGraphicFramePr>
            <a:graphicFrameLocks noChangeAspect="1"/>
          </p:cNvGraphicFramePr>
          <p:nvPr/>
        </p:nvGraphicFramePr>
        <p:xfrm>
          <a:off x="4499992" y="5733256"/>
          <a:ext cx="528637" cy="508000"/>
        </p:xfrm>
        <a:graphic>
          <a:graphicData uri="http://schemas.openxmlformats.org/presentationml/2006/ole">
            <p:oleObj spid="_x0000_s104471" name="Équation" r:id="rId8" imgW="228600" imgH="215640" progId="Equation.3">
              <p:embed/>
            </p:oleObj>
          </a:graphicData>
        </a:graphic>
      </p:graphicFrame>
      <p:graphicFrame>
        <p:nvGraphicFramePr>
          <p:cNvPr id="104472" name="Object 24"/>
          <p:cNvGraphicFramePr>
            <a:graphicFrameLocks noChangeAspect="1"/>
          </p:cNvGraphicFramePr>
          <p:nvPr/>
        </p:nvGraphicFramePr>
        <p:xfrm>
          <a:off x="4500563" y="5413375"/>
          <a:ext cx="528637" cy="419100"/>
        </p:xfrm>
        <a:graphic>
          <a:graphicData uri="http://schemas.openxmlformats.org/presentationml/2006/ole">
            <p:oleObj spid="_x0000_s104472" name="Équation" r:id="rId9" imgW="228600" imgH="17748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99654"/>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4-3 </a:t>
            </a:r>
            <a:r>
              <a:rPr lang="fr-FR" sz="3200" b="1" dirty="0" smtClean="0"/>
              <a:t>Règles de simplification : groupement de cases</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21</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ZoneTexte 44"/>
          <p:cNvSpPr txBox="1"/>
          <p:nvPr/>
        </p:nvSpPr>
        <p:spPr>
          <a:xfrm>
            <a:off x="0" y="2276872"/>
            <a:ext cx="9144000" cy="3970318"/>
          </a:xfrm>
          <a:prstGeom prst="rect">
            <a:avLst/>
          </a:prstGeom>
          <a:noFill/>
        </p:spPr>
        <p:txBody>
          <a:bodyPr wrap="square" rtlCol="0">
            <a:spAutoFit/>
          </a:bodyPr>
          <a:lstStyle/>
          <a:p>
            <a:pPr lvl="0">
              <a:buFont typeface="Wingdings" pitchFamily="2" charset="2"/>
              <a:buChar char="Ø"/>
            </a:pPr>
            <a:r>
              <a:rPr lang="fr-FR" sz="2800" dirty="0" smtClean="0"/>
              <a:t>Grouper (réunir, encercler) les « 1 » qui ne peuvent pas être combinés avec les autres</a:t>
            </a:r>
          </a:p>
          <a:p>
            <a:pPr lvl="0">
              <a:buFont typeface="Wingdings" pitchFamily="2" charset="2"/>
              <a:buChar char="Ø"/>
            </a:pPr>
            <a:r>
              <a:rPr lang="fr-FR" sz="2800" dirty="0" smtClean="0"/>
              <a:t>Grouper les « 1 » 2 à 2 : </a:t>
            </a:r>
            <a:r>
              <a:rPr lang="fr-FR" sz="2800" dirty="0" err="1" smtClean="0"/>
              <a:t>c-à-d</a:t>
            </a:r>
            <a:r>
              <a:rPr lang="fr-FR" sz="2800" dirty="0" smtClean="0"/>
              <a:t> identifier les cases qui peuvent être combinées d’une façon unique avec une autre. Une case qui peut être combinée de plus d’une façon est temporairement ignorée</a:t>
            </a:r>
          </a:p>
          <a:p>
            <a:pPr lvl="0">
              <a:buFont typeface="Wingdings" pitchFamily="2" charset="2"/>
              <a:buChar char="Ø"/>
            </a:pPr>
            <a:r>
              <a:rPr lang="fr-FR" sz="2800" dirty="0" smtClean="0"/>
              <a:t>Grouper les « 1 » 4 à 4 : </a:t>
            </a:r>
            <a:r>
              <a:rPr lang="fr-FR" sz="2800" dirty="0" err="1" smtClean="0"/>
              <a:t>c-à-d</a:t>
            </a:r>
            <a:r>
              <a:rPr lang="fr-FR" sz="2800" dirty="0" smtClean="0"/>
              <a:t> identifier les cases qui peuvent être combinées d’une façon unique avec 3 autres cases</a:t>
            </a: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99654"/>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4-3 </a:t>
            </a:r>
            <a:r>
              <a:rPr lang="fr-FR" sz="3200" b="1" dirty="0" smtClean="0"/>
              <a:t>Règles de simplification : groupement de cases</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22</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ZoneTexte 44"/>
          <p:cNvSpPr txBox="1"/>
          <p:nvPr/>
        </p:nvSpPr>
        <p:spPr>
          <a:xfrm>
            <a:off x="0" y="2276872"/>
            <a:ext cx="9144000" cy="3970318"/>
          </a:xfrm>
          <a:prstGeom prst="rect">
            <a:avLst/>
          </a:prstGeom>
          <a:noFill/>
        </p:spPr>
        <p:txBody>
          <a:bodyPr wrap="square" rtlCol="0">
            <a:spAutoFit/>
          </a:bodyPr>
          <a:lstStyle/>
          <a:p>
            <a:pPr lvl="0">
              <a:buFont typeface="Wingdings" pitchFamily="2" charset="2"/>
              <a:buChar char="Ø"/>
            </a:pPr>
            <a:endParaRPr lang="fr-FR" sz="2800" dirty="0" smtClean="0"/>
          </a:p>
          <a:p>
            <a:pPr lvl="0">
              <a:buFont typeface="Wingdings" pitchFamily="2" charset="2"/>
              <a:buChar char="Ø"/>
            </a:pPr>
            <a:r>
              <a:rPr lang="fr-FR" sz="2800" dirty="0" smtClean="0"/>
              <a:t>Recommencer la même procédure pour les groupements de 8 « 1 »</a:t>
            </a:r>
          </a:p>
          <a:p>
            <a:pPr lvl="0">
              <a:buFont typeface="Wingdings" pitchFamily="2" charset="2"/>
              <a:buChar char="Ø"/>
            </a:pPr>
            <a:endParaRPr lang="fr-FR" sz="2800" dirty="0" smtClean="0"/>
          </a:p>
          <a:p>
            <a:pPr lvl="0">
              <a:buFont typeface="Wingdings" pitchFamily="2" charset="2"/>
              <a:buChar char="Ø"/>
            </a:pPr>
            <a:r>
              <a:rPr lang="fr-FR" sz="2800" dirty="0" smtClean="0"/>
              <a:t>Arrêter si toutes les cases de « 1 » sont encerclées</a:t>
            </a:r>
          </a:p>
          <a:p>
            <a:pPr lvl="0">
              <a:buFont typeface="Wingdings" pitchFamily="2" charset="2"/>
              <a:buChar char="Ø"/>
            </a:pPr>
            <a:endParaRPr lang="fr-FR" sz="2800" dirty="0" smtClean="0"/>
          </a:p>
          <a:p>
            <a:pPr lvl="0">
              <a:buFont typeface="Wingdings" pitchFamily="2" charset="2"/>
              <a:buChar char="Ø"/>
            </a:pPr>
            <a:r>
              <a:rPr lang="fr-FR" sz="2800" dirty="0" smtClean="0"/>
              <a:t>Traduire chaque regroupement par son expression booléenne.</a:t>
            </a:r>
          </a:p>
          <a:p>
            <a:endParaRPr lang="fr-FR"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99654"/>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4-3 </a:t>
            </a:r>
            <a:r>
              <a:rPr lang="fr-FR" sz="3200" b="1" dirty="0" smtClean="0"/>
              <a:t>Règles de simplification : groupement de cases</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23</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ZoneTexte 44"/>
          <p:cNvSpPr txBox="1"/>
          <p:nvPr/>
        </p:nvSpPr>
        <p:spPr>
          <a:xfrm>
            <a:off x="0" y="2276872"/>
            <a:ext cx="9144000" cy="2246769"/>
          </a:xfrm>
          <a:prstGeom prst="rect">
            <a:avLst/>
          </a:prstGeom>
          <a:noFill/>
        </p:spPr>
        <p:txBody>
          <a:bodyPr wrap="square" rtlCol="0">
            <a:spAutoFit/>
          </a:bodyPr>
          <a:lstStyle/>
          <a:p>
            <a:pPr lvl="0">
              <a:buFont typeface="Wingdings" pitchFamily="2" charset="2"/>
              <a:buChar char="Ø"/>
            </a:pPr>
            <a:endParaRPr lang="fr-FR" sz="2800" dirty="0" smtClean="0"/>
          </a:p>
          <a:p>
            <a:r>
              <a:rPr lang="fr-FR" sz="2800" b="1" i="1" u="sng" dirty="0" smtClean="0"/>
              <a:t>Remarque 1 :</a:t>
            </a:r>
            <a:r>
              <a:rPr lang="fr-FR" sz="2800" dirty="0" smtClean="0"/>
              <a:t> Une case « 1 » peut être encerclée plusieurs fois, mais le nombre des groupements doit être minimum ; </a:t>
            </a:r>
            <a:r>
              <a:rPr lang="fr-FR" sz="2800" dirty="0" err="1" smtClean="0"/>
              <a:t>c-à-d</a:t>
            </a:r>
            <a:r>
              <a:rPr lang="fr-FR" sz="2800" dirty="0" smtClean="0"/>
              <a:t> il ne faut pas avoir des groupements qui soient inclus dans d’autres.</a:t>
            </a:r>
            <a:endParaRPr lang="fr-FR"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409888"/>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99654"/>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4-3 </a:t>
            </a:r>
            <a:r>
              <a:rPr lang="fr-FR" sz="3200" b="1" dirty="0" smtClean="0"/>
              <a:t>Règles de simplification : groupement de cases</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24</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ZoneTexte 44"/>
          <p:cNvSpPr txBox="1"/>
          <p:nvPr/>
        </p:nvSpPr>
        <p:spPr>
          <a:xfrm>
            <a:off x="0" y="2276872"/>
            <a:ext cx="9144000" cy="3970318"/>
          </a:xfrm>
          <a:prstGeom prst="rect">
            <a:avLst/>
          </a:prstGeom>
          <a:noFill/>
        </p:spPr>
        <p:txBody>
          <a:bodyPr wrap="square" rtlCol="0">
            <a:spAutoFit/>
          </a:bodyPr>
          <a:lstStyle/>
          <a:p>
            <a:pPr lvl="0">
              <a:buFont typeface="Wingdings" pitchFamily="2" charset="2"/>
              <a:buChar char="Ø"/>
            </a:pPr>
            <a:endParaRPr lang="fr-FR" sz="2800" dirty="0" smtClean="0"/>
          </a:p>
          <a:p>
            <a:r>
              <a:rPr lang="fr-FR" sz="2800" b="1" i="1" u="sng" dirty="0" smtClean="0"/>
              <a:t>Remarque 1 :</a:t>
            </a:r>
            <a:r>
              <a:rPr lang="fr-FR" sz="2800" dirty="0" smtClean="0"/>
              <a:t> Une case « 1 » peut être encerclée plusieurs fois, mais le nombre des groupements doit être minimum ; </a:t>
            </a:r>
            <a:r>
              <a:rPr lang="fr-FR" sz="2800" dirty="0" err="1" smtClean="0"/>
              <a:t>c-à-d</a:t>
            </a:r>
            <a:r>
              <a:rPr lang="fr-FR" sz="2800" dirty="0" smtClean="0"/>
              <a:t> il ne faut pas avoir des groupements qui soient inclus dans d’autres.</a:t>
            </a:r>
          </a:p>
          <a:p>
            <a:r>
              <a:rPr lang="fr-FR" sz="2800" b="1" i="1" u="sng" dirty="0" smtClean="0"/>
              <a:t>Remarque 2 :</a:t>
            </a:r>
            <a:r>
              <a:rPr lang="fr-FR" sz="2800" dirty="0" smtClean="0"/>
              <a:t> Cette règle de simplification peut être appliquée à l’envers. </a:t>
            </a:r>
            <a:r>
              <a:rPr lang="fr-FR" sz="2800" dirty="0" err="1" smtClean="0"/>
              <a:t>C-à-d</a:t>
            </a:r>
            <a:r>
              <a:rPr lang="fr-FR" sz="2800" dirty="0" smtClean="0"/>
              <a:t> on commence tout d’abord à chercher les groupements de 2</a:t>
            </a:r>
            <a:r>
              <a:rPr lang="fr-FR" sz="2800" baseline="30000" dirty="0" smtClean="0"/>
              <a:t>N-1</a:t>
            </a:r>
            <a:r>
              <a:rPr lang="fr-FR" sz="2800" dirty="0" smtClean="0"/>
              <a:t> de « 1 ».</a:t>
            </a:r>
          </a:p>
          <a:p>
            <a:endParaRPr lang="fr-FR"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116632"/>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836712"/>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4-3 </a:t>
            </a:r>
            <a:r>
              <a:rPr lang="fr-FR" sz="3200" b="1" dirty="0" smtClean="0"/>
              <a:t>Règles de simplification : groupement de cases</a:t>
            </a:r>
            <a:r>
              <a:rPr lang="fr-FR" sz="3200" b="1" i="1" dirty="0" smtClean="0"/>
              <a:t>:</a:t>
            </a:r>
            <a:endParaRPr lang="fr-FR" sz="3200"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25</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5" name="ZoneTexte 44"/>
          <p:cNvSpPr txBox="1"/>
          <p:nvPr/>
        </p:nvSpPr>
        <p:spPr>
          <a:xfrm>
            <a:off x="0" y="1412776"/>
            <a:ext cx="9144000" cy="5262979"/>
          </a:xfrm>
          <a:prstGeom prst="rect">
            <a:avLst/>
          </a:prstGeom>
          <a:noFill/>
        </p:spPr>
        <p:txBody>
          <a:bodyPr wrap="square" rtlCol="0">
            <a:spAutoFit/>
          </a:bodyPr>
          <a:lstStyle/>
          <a:p>
            <a:pPr lvl="0">
              <a:buFont typeface="Wingdings" pitchFamily="2" charset="2"/>
              <a:buChar char="Ø"/>
            </a:pPr>
            <a:endParaRPr lang="fr-FR" sz="2800" dirty="0" smtClean="0"/>
          </a:p>
          <a:p>
            <a:r>
              <a:rPr lang="fr-FR" sz="2800" b="1" i="1" u="sng" dirty="0" smtClean="0"/>
              <a:t>Remarque 3 :</a:t>
            </a:r>
            <a:r>
              <a:rPr lang="fr-FR" sz="2800" dirty="0" smtClean="0"/>
              <a:t> </a:t>
            </a:r>
          </a:p>
          <a:p>
            <a:pPr lvl="0">
              <a:buFont typeface="Wingdings" pitchFamily="2" charset="2"/>
              <a:buChar char="ü"/>
            </a:pPr>
            <a:r>
              <a:rPr lang="fr-FR" sz="2800" dirty="0" smtClean="0"/>
              <a:t>La réunion d’un doublé de « 1 » adjacents dans un diagramme de </a:t>
            </a:r>
            <a:r>
              <a:rPr lang="fr-FR" sz="2800" dirty="0" err="1" smtClean="0"/>
              <a:t>Karnaugh</a:t>
            </a:r>
            <a:r>
              <a:rPr lang="fr-FR" sz="2800" dirty="0" smtClean="0"/>
              <a:t> élimine la variable qui est à la fois complémentée et non complémentée.</a:t>
            </a:r>
          </a:p>
          <a:p>
            <a:pPr lvl="0">
              <a:buFont typeface="Wingdings" pitchFamily="2" charset="2"/>
              <a:buChar char="ü"/>
            </a:pPr>
            <a:r>
              <a:rPr lang="fr-FR" sz="2800" dirty="0" smtClean="0"/>
              <a:t>La réunion d’un quadruplet de « 1 » adjacents dans un diagramme de </a:t>
            </a:r>
            <a:r>
              <a:rPr lang="fr-FR" sz="2800" dirty="0" err="1" smtClean="0"/>
              <a:t>Karnaugh</a:t>
            </a:r>
            <a:r>
              <a:rPr lang="fr-FR" sz="2800" dirty="0" smtClean="0"/>
              <a:t> élimine 2 variables (4 = 2</a:t>
            </a:r>
            <a:r>
              <a:rPr lang="fr-FR" sz="2800" baseline="30000" dirty="0" smtClean="0"/>
              <a:t>2</a:t>
            </a:r>
            <a:r>
              <a:rPr lang="fr-FR" sz="2800" dirty="0" smtClean="0"/>
              <a:t>).</a:t>
            </a:r>
          </a:p>
          <a:p>
            <a:pPr lvl="0">
              <a:buFont typeface="Wingdings" pitchFamily="2" charset="2"/>
              <a:buChar char="ü"/>
            </a:pPr>
            <a:r>
              <a:rPr lang="fr-FR" sz="2800" dirty="0" smtClean="0"/>
              <a:t>La réunion de 8 cases de « 1 » adjacents dans un diagramme de </a:t>
            </a:r>
            <a:r>
              <a:rPr lang="fr-FR" sz="2800" dirty="0" err="1" smtClean="0"/>
              <a:t>Karnaugh</a:t>
            </a:r>
            <a:r>
              <a:rPr lang="fr-FR" sz="2800" dirty="0" smtClean="0"/>
              <a:t> élimine 3 variables (8 = 2</a:t>
            </a:r>
            <a:r>
              <a:rPr lang="fr-FR" sz="2800" baseline="30000" dirty="0" smtClean="0"/>
              <a:t>3</a:t>
            </a:r>
            <a:r>
              <a:rPr lang="fr-FR" sz="2800" dirty="0" smtClean="0"/>
              <a:t>).</a:t>
            </a:r>
          </a:p>
          <a:p>
            <a:pPr lvl="0">
              <a:buFont typeface="Wingdings" pitchFamily="2" charset="2"/>
              <a:buChar char="ü"/>
            </a:pPr>
            <a:r>
              <a:rPr lang="fr-FR" sz="2800" dirty="0" smtClean="0"/>
              <a:t>En conclusion, La réunion de N cases de « 1 » adjacents dans un diagramme de </a:t>
            </a:r>
            <a:r>
              <a:rPr lang="fr-FR" sz="2800" dirty="0" err="1" smtClean="0"/>
              <a:t>Karnaugh</a:t>
            </a:r>
            <a:r>
              <a:rPr lang="fr-FR" sz="2800" dirty="0" smtClean="0"/>
              <a:t> telle que (X = 2</a:t>
            </a:r>
            <a:r>
              <a:rPr lang="fr-FR" sz="2800" baseline="30000" dirty="0" smtClean="0"/>
              <a:t>Y</a:t>
            </a:r>
            <a:r>
              <a:rPr lang="fr-FR" sz="2800" dirty="0" smtClean="0"/>
              <a:t>) entraine l’élimination de Y variables.</a:t>
            </a:r>
            <a:endParaRPr lang="fr-FR"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116632"/>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783282"/>
            <a:ext cx="9144000" cy="30777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4-4 </a:t>
            </a:r>
            <a:r>
              <a:rPr lang="fr-FR" sz="3200" b="1" i="1" dirty="0" smtClean="0"/>
              <a:t> </a:t>
            </a:r>
            <a:r>
              <a:rPr lang="fr-FR" sz="3200" b="1" dirty="0" smtClean="0"/>
              <a:t>Illustration </a:t>
            </a:r>
            <a:r>
              <a:rPr lang="fr-FR" sz="3200" b="1" i="1" dirty="0" smtClean="0"/>
              <a:t>: </a:t>
            </a:r>
            <a:r>
              <a:rPr lang="fr-FR" sz="2400" dirty="0" smtClean="0"/>
              <a:t>Soit la fonction « F » définie par :</a:t>
            </a:r>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algn="just" fontAlgn="base">
              <a:spcBef>
                <a:spcPct val="0"/>
              </a:spcBef>
              <a:spcAft>
                <a:spcPct val="0"/>
              </a:spcAft>
            </a:pPr>
            <a:endParaRPr lang="fr-FR" dirty="0" smtClean="0"/>
          </a:p>
          <a:p>
            <a:pPr marL="0" lvl="1" indent="180975" algn="just" fontAlgn="base">
              <a:spcBef>
                <a:spcPct val="0"/>
              </a:spcBef>
              <a:spcAft>
                <a:spcPct val="0"/>
              </a:spcAft>
            </a:pPr>
            <a:r>
              <a:rPr lang="fr-FR" sz="2400" dirty="0" smtClean="0"/>
              <a:t>Simplifier cette fonction en utilisant la méthode graphique reposant sur la représentation en diagramme de </a:t>
            </a:r>
            <a:r>
              <a:rPr lang="fr-FR" sz="2400" dirty="0" err="1" smtClean="0"/>
              <a:t>Karnaugh</a:t>
            </a:r>
            <a:r>
              <a:rPr lang="fr-FR" sz="2400" dirty="0" smtClean="0"/>
              <a:t>.</a:t>
            </a:r>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26</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0614"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10613" name="Object 21"/>
          <p:cNvGraphicFramePr>
            <a:graphicFrameLocks noChangeAspect="1"/>
          </p:cNvGraphicFramePr>
          <p:nvPr/>
        </p:nvGraphicFramePr>
        <p:xfrm>
          <a:off x="1" y="1772816"/>
          <a:ext cx="8892480" cy="504056"/>
        </p:xfrm>
        <a:graphic>
          <a:graphicData uri="http://schemas.openxmlformats.org/presentationml/2006/ole">
            <p:oleObj spid="_x0000_s110613" name="Équation" r:id="rId3" imgW="5499100" imgH="2159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116632"/>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836712"/>
            <a:ext cx="9144000" cy="23391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4-4 </a:t>
            </a:r>
            <a:r>
              <a:rPr lang="fr-FR" sz="3200" b="1" i="1" dirty="0" smtClean="0"/>
              <a:t> </a:t>
            </a:r>
            <a:r>
              <a:rPr lang="fr-FR" sz="3200" b="1" dirty="0" smtClean="0"/>
              <a:t>Illustration </a:t>
            </a:r>
            <a:r>
              <a:rPr lang="fr-FR" sz="3200" b="1" i="1" dirty="0" smtClean="0"/>
              <a:t>: </a:t>
            </a:r>
            <a:r>
              <a:rPr lang="fr-FR" sz="2400" dirty="0" smtClean="0"/>
              <a:t>Solution :</a:t>
            </a:r>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algn="just" fontAlgn="base">
              <a:spcBef>
                <a:spcPct val="0"/>
              </a:spcBef>
              <a:spcAft>
                <a:spcPct val="0"/>
              </a:spcAft>
            </a:pPr>
            <a:endParaRPr lang="fr-FR"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27</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0614"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10613" name="Object 21"/>
          <p:cNvGraphicFramePr>
            <a:graphicFrameLocks noChangeAspect="1"/>
          </p:cNvGraphicFramePr>
          <p:nvPr/>
        </p:nvGraphicFramePr>
        <p:xfrm>
          <a:off x="1" y="1484784"/>
          <a:ext cx="8892480" cy="504056"/>
        </p:xfrm>
        <a:graphic>
          <a:graphicData uri="http://schemas.openxmlformats.org/presentationml/2006/ole">
            <p:oleObj spid="_x0000_s111618" name="Équation" r:id="rId3" imgW="5499100" imgH="215900" progId="Equation.3">
              <p:embed/>
            </p:oleObj>
          </a:graphicData>
        </a:graphic>
      </p:graphicFrame>
      <p:pic>
        <p:nvPicPr>
          <p:cNvPr id="111619" name="Picture 3"/>
          <p:cNvPicPr>
            <a:picLocks noChangeAspect="1" noChangeArrowheads="1"/>
          </p:cNvPicPr>
          <p:nvPr/>
        </p:nvPicPr>
        <p:blipFill>
          <a:blip r:embed="rId4" cstate="print"/>
          <a:srcRect/>
          <a:stretch>
            <a:fillRect/>
          </a:stretch>
        </p:blipFill>
        <p:spPr bwMode="auto">
          <a:xfrm>
            <a:off x="35496" y="2132856"/>
            <a:ext cx="8983682" cy="2304256"/>
          </a:xfrm>
          <a:prstGeom prst="rect">
            <a:avLst/>
          </a:prstGeom>
          <a:noFill/>
          <a:ln w="9525">
            <a:noFill/>
            <a:miter lim="800000"/>
            <a:headEnd/>
            <a:tailEnd/>
          </a:ln>
        </p:spPr>
      </p:pic>
      <p:sp>
        <p:nvSpPr>
          <p:cNvPr id="28" name="ZoneTexte 27"/>
          <p:cNvSpPr txBox="1"/>
          <p:nvPr/>
        </p:nvSpPr>
        <p:spPr>
          <a:xfrm>
            <a:off x="395537" y="4509120"/>
            <a:ext cx="7992887" cy="1446550"/>
          </a:xfrm>
          <a:prstGeom prst="rect">
            <a:avLst/>
          </a:prstGeom>
          <a:noFill/>
        </p:spPr>
        <p:txBody>
          <a:bodyPr wrap="square" rtlCol="0">
            <a:spAutoFit/>
          </a:bodyPr>
          <a:lstStyle/>
          <a:p>
            <a:pPr algn="just"/>
            <a:r>
              <a:rPr lang="fr-FR" sz="2200" dirty="0" smtClean="0"/>
              <a:t>On a 3 groupements de 4 « 1 », 2 groupements de 2 « 1 », </a:t>
            </a:r>
          </a:p>
          <a:p>
            <a:pPr algn="just"/>
            <a:r>
              <a:rPr lang="fr-FR" sz="2200" dirty="0" smtClean="0"/>
              <a:t>1 groupement de un seul « 1 »,</a:t>
            </a:r>
          </a:p>
          <a:p>
            <a:pPr algn="just"/>
            <a:r>
              <a:rPr lang="fr-FR" sz="2200" dirty="0" smtClean="0"/>
              <a:t>On décrit alors facilement l’expression booléenne la plus simple de la fonction F :</a:t>
            </a:r>
          </a:p>
        </p:txBody>
      </p:sp>
      <p:sp>
        <p:nvSpPr>
          <p:cNvPr id="1116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11620" name="Object 4"/>
          <p:cNvGraphicFramePr>
            <a:graphicFrameLocks noChangeAspect="1"/>
          </p:cNvGraphicFramePr>
          <p:nvPr/>
        </p:nvGraphicFramePr>
        <p:xfrm>
          <a:off x="35496" y="5805264"/>
          <a:ext cx="9161384" cy="795139"/>
        </p:xfrm>
        <a:graphic>
          <a:graphicData uri="http://schemas.openxmlformats.org/presentationml/2006/ole">
            <p:oleObj spid="_x0000_s111620" name="Équation" r:id="rId5" imgW="2527300" imgH="2159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116632"/>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987693"/>
            <a:ext cx="9144000" cy="23391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lvl="1" indent="180975" fontAlgn="base">
              <a:spcBef>
                <a:spcPct val="0"/>
              </a:spcBef>
              <a:spcAft>
                <a:spcPct val="0"/>
              </a:spcAft>
            </a:pPr>
            <a:r>
              <a:rPr lang="fr-FR" sz="3200" b="1" i="1" u="sng" dirty="0" smtClean="0"/>
              <a:t>4-5 </a:t>
            </a:r>
            <a:r>
              <a:rPr lang="fr-FR" sz="3200" b="1" i="1" dirty="0" smtClean="0"/>
              <a:t> </a:t>
            </a:r>
            <a:r>
              <a:rPr lang="fr-FR" sz="3000" b="1" dirty="0" smtClean="0"/>
              <a:t>Les valeurs indifférentes ou non spécifiées</a:t>
            </a:r>
            <a:r>
              <a:rPr lang="fr-FR" sz="2400" dirty="0" smtClean="0"/>
              <a:t>:</a:t>
            </a:r>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algn="just" fontAlgn="base">
              <a:spcBef>
                <a:spcPct val="0"/>
              </a:spcBef>
              <a:spcAft>
                <a:spcPct val="0"/>
              </a:spcAft>
            </a:pPr>
            <a:endParaRPr lang="fr-FR"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28</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0614"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16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1" name="ZoneTexte 30"/>
          <p:cNvSpPr txBox="1"/>
          <p:nvPr/>
        </p:nvSpPr>
        <p:spPr>
          <a:xfrm>
            <a:off x="0" y="1628801"/>
            <a:ext cx="9144000" cy="2246769"/>
          </a:xfrm>
          <a:prstGeom prst="rect">
            <a:avLst/>
          </a:prstGeom>
          <a:noFill/>
        </p:spPr>
        <p:txBody>
          <a:bodyPr wrap="square" rtlCol="0">
            <a:spAutoFit/>
          </a:bodyPr>
          <a:lstStyle/>
          <a:p>
            <a:pPr algn="just"/>
            <a:r>
              <a:rPr lang="fr-FR" sz="2800" dirty="0" smtClean="0"/>
              <a:t>Le symbole « </a:t>
            </a:r>
            <a:r>
              <a:rPr lang="fr-FR" sz="2800" dirty="0" smtClean="0">
                <a:sym typeface="Symbol"/>
              </a:rPr>
              <a:t></a:t>
            </a:r>
            <a:r>
              <a:rPr lang="fr-FR" sz="2800" dirty="0" smtClean="0"/>
              <a:t> » peut prendre indifféremment la valeur « 0 » ou « 1 » on remplace donc par « 1 » uniquement ceux qui permettent de simplifier une expression par regroupement.</a:t>
            </a:r>
          </a:p>
          <a:p>
            <a:pPr algn="just"/>
            <a:r>
              <a:rPr lang="fr-FR" sz="2800" b="1" i="1" u="sng" dirty="0" smtClean="0"/>
              <a:t>Exemple :</a:t>
            </a:r>
            <a:endParaRPr lang="fr-FR" sz="2800" dirty="0" smtClean="0"/>
          </a:p>
        </p:txBody>
      </p:sp>
      <p:pic>
        <p:nvPicPr>
          <p:cNvPr id="112653" name="Picture 13"/>
          <p:cNvPicPr>
            <a:picLocks noChangeAspect="1" noChangeArrowheads="1"/>
          </p:cNvPicPr>
          <p:nvPr/>
        </p:nvPicPr>
        <p:blipFill>
          <a:blip r:embed="rId2" cstate="print"/>
          <a:srcRect/>
          <a:stretch>
            <a:fillRect/>
          </a:stretch>
        </p:blipFill>
        <p:spPr bwMode="auto">
          <a:xfrm>
            <a:off x="0" y="3789040"/>
            <a:ext cx="9103473"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40568" y="116632"/>
            <a:ext cx="9972600" cy="707886"/>
          </a:xfrm>
          <a:prstGeom prst="rect">
            <a:avLst/>
          </a:prstGeom>
          <a:noFill/>
        </p:spPr>
        <p:txBody>
          <a:bodyPr wrap="square" rtlCol="0">
            <a:spAutoFit/>
          </a:bodyPr>
          <a:lstStyle/>
          <a:p>
            <a:pPr lvl="0" algn="ctr"/>
            <a:r>
              <a:rPr lang="fr-FR" sz="4000" b="1" dirty="0" smtClean="0">
                <a:effectLst>
                  <a:outerShdw blurRad="38100" dist="38100" dir="2700000" algn="tl">
                    <a:srgbClr val="000000"/>
                  </a:outerShdw>
                </a:effectLst>
                <a:latin typeface="Times New Roman" pitchFamily="18" charset="0"/>
                <a:cs typeface="Times New Roman" pitchFamily="18" charset="0"/>
              </a:rPr>
              <a:t>4- Diagrammes de KARNAUGH</a:t>
            </a:r>
            <a:endParaRPr lang="fr-FR" sz="4000" b="1" dirty="0"/>
          </a:p>
        </p:txBody>
      </p:sp>
      <p:sp>
        <p:nvSpPr>
          <p:cNvPr id="4" name="Titre 3"/>
          <p:cNvSpPr>
            <a:spLocks noGrp="1"/>
          </p:cNvSpPr>
          <p:nvPr>
            <p:ph type="ctrTitle"/>
          </p:nvPr>
        </p:nvSpPr>
        <p:spPr>
          <a:xfrm>
            <a:off x="323528" y="1268760"/>
            <a:ext cx="8820472" cy="4536504"/>
          </a:xfrm>
        </p:spPr>
        <p:txBody>
          <a:bodyPr>
            <a:noAutofit/>
          </a:bodyPr>
          <a:lstStyle/>
          <a:p>
            <a:pPr lvl="0" algn="l"/>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r>
              <a:rPr lang="fr-FR" sz="3200" dirty="0" smtClean="0">
                <a:effectLst>
                  <a:outerShdw blurRad="38100" dist="38100" dir="2700000" algn="tl" rotWithShape="0">
                    <a:srgbClr val="000000">
                      <a:alpha val="43137"/>
                    </a:srgbClr>
                  </a:outerShdw>
                </a:effectLst>
              </a:rPr>
              <a:t/>
            </a:r>
            <a:br>
              <a:rPr lang="fr-FR" sz="3200" dirty="0" smtClean="0">
                <a:effectLst>
                  <a:outerShdw blurRad="38100" dist="38100" dir="2700000" algn="tl" rotWithShape="0">
                    <a:srgbClr val="000000">
                      <a:alpha val="43137"/>
                    </a:srgbClr>
                  </a:outerShdw>
                </a:effectLst>
              </a:rPr>
            </a:br>
            <a:endParaRPr lang="fr-FR" sz="6000" dirty="0">
              <a:effectLst>
                <a:outerShdw blurRad="38100" dist="38100" dir="2700000" algn="tl" rotWithShape="0">
                  <a:srgbClr val="000000">
                    <a:alpha val="43137"/>
                  </a:srgbClr>
                </a:outerShdw>
              </a:effectLst>
              <a:latin typeface="Garamond" pitchFamily="18" charset="0"/>
            </a:endParaRPr>
          </a:p>
        </p:txBody>
      </p:sp>
      <p:sp>
        <p:nvSpPr>
          <p:cNvPr id="23554" name="Rectangle 2"/>
          <p:cNvSpPr>
            <a:spLocks noChangeArrowheads="1"/>
          </p:cNvSpPr>
          <p:nvPr/>
        </p:nvSpPr>
        <p:spPr bwMode="auto">
          <a:xfrm>
            <a:off x="0" y="1172359"/>
            <a:ext cx="9144000" cy="19697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a:r>
              <a:rPr lang="fr-FR" sz="3200" b="1" i="1" u="sng" dirty="0" smtClean="0"/>
              <a:t>4-6 </a:t>
            </a:r>
            <a:r>
              <a:rPr lang="fr-FR" sz="3200" b="1" i="1" dirty="0" smtClean="0"/>
              <a:t> </a:t>
            </a:r>
            <a:r>
              <a:rPr lang="fr-FR" sz="3200" b="1" dirty="0" smtClean="0"/>
              <a:t>Exercice d’application</a:t>
            </a:r>
            <a:r>
              <a:rPr lang="fr-FR" sz="3200" dirty="0" smtClean="0"/>
              <a:t> :</a:t>
            </a: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fontAlgn="base">
              <a:spcBef>
                <a:spcPct val="0"/>
              </a:spcBef>
              <a:spcAft>
                <a:spcPct val="0"/>
              </a:spcAft>
            </a:pPr>
            <a:endParaRPr lang="fr-FR" sz="2400" dirty="0" smtClean="0"/>
          </a:p>
          <a:p>
            <a:pPr marL="0" lvl="1" indent="180975" algn="just" fontAlgn="base">
              <a:spcBef>
                <a:spcPct val="0"/>
              </a:spcBef>
              <a:spcAft>
                <a:spcPct val="0"/>
              </a:spcAft>
            </a:pPr>
            <a:endParaRPr lang="fr-FR" dirty="0" smtClean="0"/>
          </a:p>
        </p:txBody>
      </p:sp>
      <p:sp>
        <p:nvSpPr>
          <p:cNvPr id="13" name="Espace réservé du numéro de diapositive 12"/>
          <p:cNvSpPr>
            <a:spLocks noGrp="1"/>
          </p:cNvSpPr>
          <p:nvPr>
            <p:ph type="sldNum" sz="quarter" idx="12"/>
          </p:nvPr>
        </p:nvSpPr>
        <p:spPr/>
        <p:txBody>
          <a:bodyPr/>
          <a:lstStyle/>
          <a:p>
            <a:fld id="{CF4668DC-857F-487D-BFFA-8C0CA5037977}" type="slidenum">
              <a:rPr lang="fr-BE" smtClean="0"/>
              <a:pPr/>
              <a:t>29</a:t>
            </a:fld>
            <a:endParaRPr lang="fr-BE"/>
          </a:p>
        </p:txBody>
      </p:sp>
      <p:sp>
        <p:nvSpPr>
          <p:cNvPr id="972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729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99343"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036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8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139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34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446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0614"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162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1" name="ZoneTexte 30"/>
          <p:cNvSpPr txBox="1"/>
          <p:nvPr/>
        </p:nvSpPr>
        <p:spPr>
          <a:xfrm>
            <a:off x="0" y="1844824"/>
            <a:ext cx="9144000" cy="5324535"/>
          </a:xfrm>
          <a:prstGeom prst="rect">
            <a:avLst/>
          </a:prstGeom>
          <a:noFill/>
        </p:spPr>
        <p:txBody>
          <a:bodyPr wrap="square" rtlCol="0">
            <a:spAutoFit/>
          </a:bodyPr>
          <a:lstStyle/>
          <a:p>
            <a:pPr algn="just"/>
            <a:r>
              <a:rPr lang="fr-FR" sz="2000" dirty="0" smtClean="0"/>
              <a:t>Sur les cadrons des montres, des calculatrices et de toutes appareils numérique en général, les chiffres sont affichés grâce à des circuits intégrés formés de 7 diodes luminescences en forme de bâtonnets permettant de représenter tout chiffre (0 à 9).</a:t>
            </a:r>
          </a:p>
          <a:p>
            <a:r>
              <a:rPr lang="fr-FR" sz="2000" dirty="0" smtClean="0"/>
              <a:t>L’allumage d’un segment se fait par une mise à « 1 » de l’anode qui joue le rôle d’entrée.</a:t>
            </a:r>
          </a:p>
          <a:p>
            <a:r>
              <a:rPr lang="fr-FR" sz="2000" b="1" dirty="0" smtClean="0"/>
              <a:t>1.</a:t>
            </a:r>
            <a:r>
              <a:rPr lang="fr-FR" sz="2000" dirty="0" smtClean="0"/>
              <a:t> On désire chercher le schéma du circuit logique qui permet la commande de ce dispositif à partir de la combinaison binaire simple DCBA (de poids respectivement : 2</a:t>
            </a:r>
            <a:r>
              <a:rPr lang="fr-FR" sz="2000" baseline="30000" dirty="0" smtClean="0"/>
              <a:t>3</a:t>
            </a:r>
            <a:r>
              <a:rPr lang="fr-FR" sz="2000" dirty="0" smtClean="0"/>
              <a:t> 2</a:t>
            </a:r>
            <a:r>
              <a:rPr lang="fr-FR" sz="2000" baseline="30000" dirty="0" smtClean="0"/>
              <a:t>2</a:t>
            </a:r>
            <a:r>
              <a:rPr lang="fr-FR" sz="2000" dirty="0" smtClean="0"/>
              <a:t> 2</a:t>
            </a:r>
            <a:r>
              <a:rPr lang="fr-FR" sz="2000" baseline="30000" dirty="0" smtClean="0"/>
              <a:t>1</a:t>
            </a:r>
            <a:r>
              <a:rPr lang="fr-FR" sz="2000" dirty="0" smtClean="0"/>
              <a:t> 2</a:t>
            </a:r>
            <a:r>
              <a:rPr lang="fr-FR" sz="2000" baseline="30000" dirty="0" smtClean="0"/>
              <a:t>0</a:t>
            </a:r>
            <a:r>
              <a:rPr lang="fr-FR" sz="2000" dirty="0" smtClean="0"/>
              <a:t>) correspondant au nombre à représenter. Ecrire la table d’implication des fonctions, simplifier à l’aide de tableaux de </a:t>
            </a:r>
            <a:r>
              <a:rPr lang="fr-FR" sz="2000" dirty="0" err="1" smtClean="0"/>
              <a:t>Karnaugh</a:t>
            </a:r>
            <a:r>
              <a:rPr lang="fr-FR" sz="2000" dirty="0" smtClean="0"/>
              <a:t> puis dessiner le logigramme du circuit, d’entrées DCBA et de sorties a, b, c, d, e, f, g, en utilisant des portes « NAND ».</a:t>
            </a:r>
          </a:p>
          <a:p>
            <a:r>
              <a:rPr lang="fr-FR" sz="2000" b="1" dirty="0" smtClean="0"/>
              <a:t>2.</a:t>
            </a:r>
            <a:r>
              <a:rPr lang="fr-FR" sz="2000" dirty="0" smtClean="0"/>
              <a:t> Chercher les équations du circuit logique qui permet de retrouver le nombre binaire (A, B, C et D) à partir de la lecture de l’affichage (</a:t>
            </a:r>
            <a:r>
              <a:rPr lang="fr-FR" sz="2000" dirty="0" err="1" smtClean="0"/>
              <a:t>c-à-d</a:t>
            </a:r>
            <a:r>
              <a:rPr lang="fr-FR" sz="2000" dirty="0" smtClean="0"/>
              <a:t> de la lecture de : a, b, c, d, e, f et g).</a:t>
            </a:r>
          </a:p>
          <a:p>
            <a:r>
              <a:rPr lang="fr-FR" sz="2000" b="1" dirty="0" smtClean="0"/>
              <a:t>N.B.</a:t>
            </a:r>
            <a:r>
              <a:rPr lang="fr-FR" sz="2000" dirty="0" smtClean="0"/>
              <a:t> Utiliser les états indifférents pour les combinaisons 1010 à 1111 (A à F).</a:t>
            </a:r>
          </a:p>
          <a:p>
            <a:endParaRPr lang="fr-FR" sz="20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911</TotalTime>
  <Words>1214</Words>
  <Application>Microsoft Office PowerPoint</Application>
  <PresentationFormat>Affichage à l'écran (4:3)</PresentationFormat>
  <Paragraphs>473</Paragraphs>
  <Slides>29</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29</vt:i4>
      </vt:variant>
    </vt:vector>
  </HeadingPairs>
  <TitlesOfParts>
    <vt:vector size="31" baseType="lpstr">
      <vt:lpstr>Débit</vt:lpstr>
      <vt:lpstr>Équation</vt:lpstr>
      <vt:lpstr>Systèmes Logiques  Elaboré par : PhD. Ramzi ZOUAOUI   Licence en Informatique Niveau 1 Faculté des Sciences de Tunis AU 2024-2025</vt:lpstr>
      <vt:lpstr>Chapitre 3 : Recherche et simplification des fonctions logiques</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2 :   Algèbre Booléenne &amp; Portes Logiques</dc:title>
  <dc:creator>HP</dc:creator>
  <cp:lastModifiedBy>pc8</cp:lastModifiedBy>
  <cp:revision>162</cp:revision>
  <dcterms:created xsi:type="dcterms:W3CDTF">2018-10-11T07:53:43Z</dcterms:created>
  <dcterms:modified xsi:type="dcterms:W3CDTF">2024-10-01T13:30:22Z</dcterms:modified>
</cp:coreProperties>
</file>