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60" r:id="rId1"/>
  </p:sldMasterIdLst>
  <p:notesMasterIdLst>
    <p:notesMasterId r:id="rId39"/>
  </p:notesMasterIdLst>
  <p:sldIdLst>
    <p:sldId id="258" r:id="rId2"/>
    <p:sldId id="264" r:id="rId3"/>
    <p:sldId id="257" r:id="rId4"/>
    <p:sldId id="265" r:id="rId5"/>
    <p:sldId id="266" r:id="rId6"/>
    <p:sldId id="267" r:id="rId7"/>
    <p:sldId id="268" r:id="rId8"/>
    <p:sldId id="269" r:id="rId9"/>
    <p:sldId id="270" r:id="rId10"/>
    <p:sldId id="271" r:id="rId11"/>
    <p:sldId id="272" r:id="rId12"/>
    <p:sldId id="273" r:id="rId13"/>
    <p:sldId id="274" r:id="rId14"/>
    <p:sldId id="275" r:id="rId15"/>
    <p:sldId id="277" r:id="rId16"/>
    <p:sldId id="278" r:id="rId17"/>
    <p:sldId id="279" r:id="rId18"/>
    <p:sldId id="280" r:id="rId19"/>
    <p:sldId id="281" r:id="rId20"/>
    <p:sldId id="282" r:id="rId21"/>
    <p:sldId id="283" r:id="rId22"/>
    <p:sldId id="284" r:id="rId23"/>
    <p:sldId id="285" r:id="rId24"/>
    <p:sldId id="286" r:id="rId25"/>
    <p:sldId id="287" r:id="rId26"/>
    <p:sldId id="288" r:id="rId27"/>
    <p:sldId id="289" r:id="rId28"/>
    <p:sldId id="290" r:id="rId29"/>
    <p:sldId id="291" r:id="rId30"/>
    <p:sldId id="292" r:id="rId31"/>
    <p:sldId id="293" r:id="rId32"/>
    <p:sldId id="294" r:id="rId33"/>
    <p:sldId id="295" r:id="rId34"/>
    <p:sldId id="296" r:id="rId35"/>
    <p:sldId id="299" r:id="rId36"/>
    <p:sldId id="297" r:id="rId37"/>
    <p:sldId id="298" r:id="rId38"/>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88" autoAdjust="0"/>
    <p:restoredTop sz="94624" autoAdjust="0"/>
  </p:normalViewPr>
  <p:slideViewPr>
    <p:cSldViewPr>
      <p:cViewPr varScale="1">
        <p:scale>
          <a:sx n="86" d="100"/>
          <a:sy n="86" d="100"/>
        </p:scale>
        <p:origin x="-1500"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17.wmf"/><Relationship Id="rId1" Type="http://schemas.openxmlformats.org/officeDocument/2006/relationships/image" Target="../media/image16.wmf"/><Relationship Id="rId5" Type="http://schemas.openxmlformats.org/officeDocument/2006/relationships/image" Target="../media/image20.wmf"/><Relationship Id="rId4" Type="http://schemas.openxmlformats.org/officeDocument/2006/relationships/image" Target="../media/image19.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22.wmf"/><Relationship Id="rId1" Type="http://schemas.openxmlformats.org/officeDocument/2006/relationships/image" Target="../media/image21.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24.wmf"/><Relationship Id="rId1" Type="http://schemas.openxmlformats.org/officeDocument/2006/relationships/image" Target="../media/image23.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26.wmf"/><Relationship Id="rId1" Type="http://schemas.openxmlformats.org/officeDocument/2006/relationships/image" Target="../media/image25.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7.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0.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3.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6.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38.wmf"/><Relationship Id="rId1" Type="http://schemas.openxmlformats.org/officeDocument/2006/relationships/image" Target="../media/image37.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38.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39.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4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BA24C91-5617-43E8-B1D9-1122EF62D321}" type="datetimeFigureOut">
              <a:rPr lang="fr-FR" smtClean="0"/>
              <a:pPr/>
              <a:t>01/10/2024</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687E46D-DE6C-46DB-BA51-C707538B3947}"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Ref idx="1002">
        <a:schemeClr val="bg2"/>
      </p:bgRef>
    </p:bg>
    <p:spTree>
      <p:nvGrpSpPr>
        <p:cNvPr id="1" name=""/>
        <p:cNvGrpSpPr/>
        <p:nvPr/>
      </p:nvGrpSpPr>
      <p:grpSpPr>
        <a:xfrm>
          <a:off x="0" y="0"/>
          <a:ext cx="0" cy="0"/>
          <a:chOff x="0" y="0"/>
          <a:chExt cx="0" cy="0"/>
        </a:xfrm>
      </p:grpSpPr>
      <p:sp>
        <p:nvSpPr>
          <p:cNvPr id="9" name="Titr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smtClean="0"/>
              <a:t>Cliquez pour modifier le style du titre</a:t>
            </a:r>
            <a:endParaRPr kumimoji="0" lang="en-US"/>
          </a:p>
        </p:txBody>
      </p:sp>
      <p:sp>
        <p:nvSpPr>
          <p:cNvPr id="17" name="Sous-titr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30" name="Espace réservé de la date 29"/>
          <p:cNvSpPr>
            <a:spLocks noGrp="1"/>
          </p:cNvSpPr>
          <p:nvPr>
            <p:ph type="dt" sz="half" idx="10"/>
          </p:nvPr>
        </p:nvSpPr>
        <p:spPr/>
        <p:txBody>
          <a:bodyPr/>
          <a:lstStyle/>
          <a:p>
            <a:fld id="{899A2EE5-9FBF-4FA2-A8FD-A277E1CFBAF4}" type="datetime1">
              <a:rPr lang="fr-FR" smtClean="0"/>
              <a:pPr/>
              <a:t>01/10/2024</a:t>
            </a:fld>
            <a:endParaRPr lang="fr-BE"/>
          </a:p>
        </p:txBody>
      </p:sp>
      <p:sp>
        <p:nvSpPr>
          <p:cNvPr id="19" name="Espace réservé du pied de page 18"/>
          <p:cNvSpPr>
            <a:spLocks noGrp="1"/>
          </p:cNvSpPr>
          <p:nvPr>
            <p:ph type="ftr" sz="quarter" idx="11"/>
          </p:nvPr>
        </p:nvSpPr>
        <p:spPr/>
        <p:txBody>
          <a:bodyPr/>
          <a:lstStyle/>
          <a:p>
            <a:endParaRPr lang="fr-BE"/>
          </a:p>
        </p:txBody>
      </p:sp>
      <p:sp>
        <p:nvSpPr>
          <p:cNvPr id="27" name="Espace réservé du numéro de diapositive 26"/>
          <p:cNvSpPr>
            <a:spLocks noGrp="1"/>
          </p:cNvSpPr>
          <p:nvPr>
            <p:ph type="sldNum" sz="quarter" idx="12"/>
          </p:nvPr>
        </p:nvSpPr>
        <p:spPr/>
        <p:txBody>
          <a:bodyPr/>
          <a:lstStyle/>
          <a:p>
            <a:fld id="{CF4668DC-857F-487D-BFFA-8C0CA5037977}" type="slidenum">
              <a:rPr lang="fr-BE" smtClean="0"/>
              <a:pPr/>
              <a:t>‹N°›</a:t>
            </a:fld>
            <a:endParaRPr lang="fr-BE"/>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contenu 2"/>
          <p:cNvSpPr>
            <a:spLocks noGrp="1"/>
          </p:cNvSpPr>
          <p:nvPr>
            <p:ph idx="1"/>
          </p:nvPr>
        </p:nvSpPr>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16E2E370-341D-4C15-BF63-C96814F97050}" type="datetime1">
              <a:rPr lang="fr-FR" smtClean="0"/>
              <a:pPr/>
              <a:t>01/10/2024</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Ref idx="1002">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p:txBody>
          <a:bodyPr/>
          <a:lstStyle/>
          <a:p>
            <a:fld id="{A69374ED-907D-4CA4-9715-5A364A4A1A60}" type="datetime1">
              <a:rPr lang="fr-FR" smtClean="0"/>
              <a:pPr/>
              <a:t>01/10/2024</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1143000"/>
          </a:xfrm>
        </p:spPr>
        <p:txBody>
          <a:bodyPr/>
          <a:lstStyle/>
          <a:p>
            <a:r>
              <a:rPr kumimoji="0" lang="fr-FR" smtClean="0"/>
              <a:t>Cliquez pour modifier le style du titre</a:t>
            </a:r>
            <a:endParaRPr kumimoji="0" lang="en-US"/>
          </a:p>
        </p:txBody>
      </p:sp>
      <p:sp>
        <p:nvSpPr>
          <p:cNvPr id="3" name="Espace réservé du contenu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CC9F2D1A-9200-4CEF-A70F-FA71BBA0A60F}" type="datetime1">
              <a:rPr lang="fr-FR" smtClean="0"/>
              <a:pPr/>
              <a:t>01/10/2024</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1143000"/>
          </a:xfrm>
        </p:spPr>
        <p:txBody>
          <a:bodyPr tIns="45720" anchor="b"/>
          <a:lstStyle>
            <a:lvl1pPr>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5" name="Espace réservé du contenu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p:txBody>
          <a:bodyPr/>
          <a:lstStyle/>
          <a:p>
            <a:fld id="{3EBA8F2C-4BEF-4DA4-AB3B-5F34A823FECE}" type="datetime1">
              <a:rPr lang="fr-FR" smtClean="0"/>
              <a:pPr/>
              <a:t>01/10/2024</a:t>
            </a:fld>
            <a:endParaRPr lang="fr-BE"/>
          </a:p>
        </p:txBody>
      </p:sp>
      <p:sp>
        <p:nvSpPr>
          <p:cNvPr id="8" name="Espace réservé du pied de page 7"/>
          <p:cNvSpPr>
            <a:spLocks noGrp="1"/>
          </p:cNvSpPr>
          <p:nvPr>
            <p:ph type="ftr" sz="quarter" idx="11"/>
          </p:nvPr>
        </p:nvSpPr>
        <p:spPr/>
        <p:txBody>
          <a:bodyPr/>
          <a:lstStyle/>
          <a:p>
            <a:endParaRPr lang="fr-BE"/>
          </a:p>
        </p:txBody>
      </p:sp>
      <p:sp>
        <p:nvSpPr>
          <p:cNvPr id="9" name="Espace réservé du numéro de diapositive 8"/>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fld id="{DC0EDC80-7990-4274-BDF8-238644ECA561}" type="datetime1">
              <a:rPr lang="fr-FR" smtClean="0"/>
              <a:pPr/>
              <a:t>01/10/2024</a:t>
            </a:fld>
            <a:endParaRPr lang="fr-BE"/>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735985EC-3C35-4E2D-9DDD-326EC10CE9E6}" type="datetime1">
              <a:rPr lang="fr-FR" smtClean="0"/>
              <a:pPr/>
              <a:t>01/10/2024</a:t>
            </a:fld>
            <a:endParaRPr lang="fr-BE"/>
          </a:p>
        </p:txBody>
      </p:sp>
      <p:sp>
        <p:nvSpPr>
          <p:cNvPr id="3" name="Espace réservé du pied de page 2"/>
          <p:cNvSpPr>
            <a:spLocks noGrp="1"/>
          </p:cNvSpPr>
          <p:nvPr>
            <p:ph type="ftr" sz="quarter" idx="11"/>
          </p:nvPr>
        </p:nvSpPr>
        <p:spPr/>
        <p:txBody>
          <a:bodyPr/>
          <a:lstStyle/>
          <a:p>
            <a:endParaRPr lang="fr-BE"/>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fr-FR" smtClean="0"/>
              <a:t>Cliquez pour modifier les styles du texte du masque</a:t>
            </a:r>
          </a:p>
        </p:txBody>
      </p:sp>
      <p:sp>
        <p:nvSpPr>
          <p:cNvPr id="4" name="Espace réservé du contenu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A4255427-7732-4B54-B889-91A238B1FEA9}" type="datetime1">
              <a:rPr lang="fr-FR" smtClean="0"/>
              <a:pPr/>
              <a:t>01/10/2024</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9" name="Rogner et arrondir un rectangle à un seul coin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Triangle rect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r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fr-FR" smtClean="0"/>
              <a:t>Cliquez pour modifier le style du titre</a:t>
            </a:r>
            <a:endParaRPr kumimoji="0" lang="en-US"/>
          </a:p>
        </p:txBody>
      </p:sp>
      <p:sp>
        <p:nvSpPr>
          <p:cNvPr id="4" name="Espace réservé du texte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502E2552-EECD-46DF-B758-A7C27321D6E4}" type="datetime1">
              <a:rPr lang="fr-FR" smtClean="0"/>
              <a:pPr/>
              <a:t>01/10/2024</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a:xfrm>
            <a:off x="8077200" y="6356350"/>
            <a:ext cx="609600" cy="365125"/>
          </a:xfrm>
        </p:spPr>
        <p:txBody>
          <a:bodyPr/>
          <a:lstStyle/>
          <a:p>
            <a:fld id="{CF4668DC-857F-487D-BFFA-8C0CA5037977}" type="slidenum">
              <a:rPr lang="fr-BE" smtClean="0"/>
              <a:pPr/>
              <a:t>‹N°›</a:t>
            </a:fld>
            <a:endParaRPr lang="fr-BE"/>
          </a:p>
        </p:txBody>
      </p:sp>
      <p:sp>
        <p:nvSpPr>
          <p:cNvPr id="3" name="Espace réservé pour une imag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fr-FR" smtClean="0"/>
              <a:t>Cliquez sur l'icône pour ajouter une image</a:t>
            </a:r>
            <a:endParaRPr kumimoji="0" lang="en-US" dirty="0"/>
          </a:p>
        </p:txBody>
      </p:sp>
      <p:sp>
        <p:nvSpPr>
          <p:cNvPr id="10" name="Forme libre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orme libre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B53BFD04-9E87-4A2D-AE37-4967451DD0BC}" type="datetime1">
              <a:rPr lang="fr-FR" smtClean="0"/>
              <a:pPr/>
              <a:t>01/10/2024</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914401"/>
            <a:ext cx="2057400" cy="5211763"/>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914401"/>
            <a:ext cx="6019800" cy="5211763"/>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4C1BE636-0449-4814-87B9-338FFF7A3D20}" type="datetime1">
              <a:rPr lang="fr-FR" smtClean="0"/>
              <a:pPr/>
              <a:t>01/10/2024</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orme libre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orme libre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Espace réservé du titre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fr-FR" smtClean="0"/>
              <a:t>Cliquez pour modifier le style du titre</a:t>
            </a:r>
            <a:endParaRPr kumimoji="0" lang="en-US"/>
          </a:p>
        </p:txBody>
      </p:sp>
      <p:sp>
        <p:nvSpPr>
          <p:cNvPr id="30" name="Espace réservé du texte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0" name="Espace réservé de la date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67CCD3B1-8B3B-4A28-BBCC-C8234FE4E424}" type="datetime1">
              <a:rPr lang="fr-FR" smtClean="0"/>
              <a:pPr/>
              <a:t>01/10/2024</a:t>
            </a:fld>
            <a:endParaRPr lang="fr-BE"/>
          </a:p>
        </p:txBody>
      </p:sp>
      <p:sp>
        <p:nvSpPr>
          <p:cNvPr id="22" name="Espace réservé du pied de page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fr-BE"/>
          </a:p>
        </p:txBody>
      </p:sp>
      <p:sp>
        <p:nvSpPr>
          <p:cNvPr id="18" name="Espace réservé du numéro de diapositive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CF4668DC-857F-487D-BFFA-8C0CA5037977}" type="slidenum">
              <a:rPr lang="fr-BE" smtClean="0"/>
              <a:pPr/>
              <a:t>‹N°›</a:t>
            </a:fld>
            <a:endParaRPr lang="fr-BE"/>
          </a:p>
        </p:txBody>
      </p:sp>
      <p:grpSp>
        <p:nvGrpSpPr>
          <p:cNvPr id="2" name="Groupe 1"/>
          <p:cNvGrpSpPr/>
          <p:nvPr/>
        </p:nvGrpSpPr>
        <p:grpSpPr>
          <a:xfrm>
            <a:off x="-19017" y="202408"/>
            <a:ext cx="9180548" cy="649224"/>
            <a:chOff x="-19045" y="216550"/>
            <a:chExt cx="9180548" cy="649224"/>
          </a:xfrm>
        </p:grpSpPr>
        <p:sp>
          <p:nvSpPr>
            <p:cNvPr id="12" name="Forme libre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orme libre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1.bin"/><Relationship Id="rId7" Type="http://schemas.openxmlformats.org/officeDocument/2006/relationships/oleObject" Target="../embeddings/oleObject5.bin"/><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oleObject" Target="../embeddings/oleObject4.bin"/><Relationship Id="rId5" Type="http://schemas.openxmlformats.org/officeDocument/2006/relationships/oleObject" Target="../embeddings/oleObject3.bin"/><Relationship Id="rId4" Type="http://schemas.openxmlformats.org/officeDocument/2006/relationships/oleObject" Target="../embeddings/oleObject2.bin"/></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1.xml"/><Relationship Id="rId1" Type="http://schemas.openxmlformats.org/officeDocument/2006/relationships/vmlDrawing" Target="../drawings/vmlDrawing2.vml"/><Relationship Id="rId4" Type="http://schemas.openxmlformats.org/officeDocument/2006/relationships/oleObject" Target="../embeddings/oleObject7.bin"/></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1.xml"/><Relationship Id="rId1" Type="http://schemas.openxmlformats.org/officeDocument/2006/relationships/vmlDrawing" Target="../drawings/vmlDrawing3.vml"/><Relationship Id="rId4" Type="http://schemas.openxmlformats.org/officeDocument/2006/relationships/oleObject" Target="../embeddings/oleObject9.bin"/></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1.xml"/><Relationship Id="rId1" Type="http://schemas.openxmlformats.org/officeDocument/2006/relationships/vmlDrawing" Target="../drawings/vmlDrawing4.vml"/><Relationship Id="rId4" Type="http://schemas.openxmlformats.org/officeDocument/2006/relationships/oleObject" Target="../embeddings/oleObject11.bin"/></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1.xml"/><Relationship Id="rId1" Type="http://schemas.openxmlformats.org/officeDocument/2006/relationships/vmlDrawing" Target="../drawings/vmlDrawing5.vml"/></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1.xml"/><Relationship Id="rId1" Type="http://schemas.openxmlformats.org/officeDocument/2006/relationships/vmlDrawing" Target="../drawings/vmlDrawing6.vml"/></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1.xml"/><Relationship Id="rId1" Type="http://schemas.openxmlformats.org/officeDocument/2006/relationships/vmlDrawing" Target="../drawings/vmlDrawing7.vml"/></Relationships>
</file>

<file path=ppt/slides/_rels/slide3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1.xml"/><Relationship Id="rId1" Type="http://schemas.openxmlformats.org/officeDocument/2006/relationships/vmlDrawing" Target="../drawings/vmlDrawing8.v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1.xml"/><Relationship Id="rId1" Type="http://schemas.openxmlformats.org/officeDocument/2006/relationships/vmlDrawing" Target="../drawings/vmlDrawing9.vml"/><Relationship Id="rId4" Type="http://schemas.openxmlformats.org/officeDocument/2006/relationships/oleObject" Target="../embeddings/oleObject17.bin"/></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1.xml"/><Relationship Id="rId1" Type="http://schemas.openxmlformats.org/officeDocument/2006/relationships/vmlDrawing" Target="../drawings/vmlDrawing10.vml"/></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1.xml"/><Relationship Id="rId1" Type="http://schemas.openxmlformats.org/officeDocument/2006/relationships/vmlDrawing" Target="../drawings/vmlDrawing11.vml"/></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1.xml"/><Relationship Id="rId1" Type="http://schemas.openxmlformats.org/officeDocument/2006/relationships/vmlDrawing" Target="../drawings/vmlDrawing12.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467544" y="1124744"/>
            <a:ext cx="7851648" cy="4680520"/>
          </a:xfrm>
        </p:spPr>
        <p:txBody>
          <a:bodyPr>
            <a:normAutofit fontScale="90000"/>
          </a:bodyPr>
          <a:lstStyle/>
          <a:p>
            <a:pPr algn="ctr"/>
            <a:r>
              <a:rPr lang="fr-FR" dirty="0" smtClean="0">
                <a:solidFill>
                  <a:schemeClr val="tx1"/>
                </a:solidFill>
              </a:rPr>
              <a:t>Systèmes Logiques</a:t>
            </a:r>
            <a:br>
              <a:rPr lang="fr-FR" dirty="0" smtClean="0">
                <a:solidFill>
                  <a:schemeClr val="tx1"/>
                </a:solidFill>
              </a:rPr>
            </a:br>
            <a:r>
              <a:rPr lang="fr-FR" dirty="0" smtClean="0">
                <a:solidFill>
                  <a:schemeClr val="tx1"/>
                </a:solidFill>
              </a:rPr>
              <a:t/>
            </a:r>
            <a:br>
              <a:rPr lang="fr-FR" dirty="0" smtClean="0">
                <a:solidFill>
                  <a:schemeClr val="tx1"/>
                </a:solidFill>
              </a:rPr>
            </a:br>
            <a:r>
              <a:rPr lang="fr-FR" sz="4000" dirty="0" smtClean="0">
                <a:solidFill>
                  <a:schemeClr val="tx1"/>
                </a:solidFill>
                <a:effectLst/>
              </a:rPr>
              <a:t>Elaboré par : PhD. </a:t>
            </a:r>
            <a:r>
              <a:rPr lang="fr-FR" sz="4000" dirty="0" err="1" smtClean="0">
                <a:solidFill>
                  <a:schemeClr val="tx1"/>
                </a:solidFill>
                <a:effectLst/>
              </a:rPr>
              <a:t>Ramzi</a:t>
            </a:r>
            <a:r>
              <a:rPr lang="fr-FR" sz="4000" dirty="0" smtClean="0">
                <a:solidFill>
                  <a:schemeClr val="tx1"/>
                </a:solidFill>
                <a:effectLst/>
              </a:rPr>
              <a:t> ZOUAOUI</a:t>
            </a:r>
            <a:br>
              <a:rPr lang="fr-FR" sz="4000" dirty="0" smtClean="0">
                <a:solidFill>
                  <a:schemeClr val="tx1"/>
                </a:solidFill>
                <a:effectLst/>
              </a:rPr>
            </a:br>
            <a:r>
              <a:rPr lang="fr-FR" dirty="0" smtClean="0">
                <a:solidFill>
                  <a:schemeClr val="tx1"/>
                </a:solidFill>
                <a:effectLst/>
              </a:rPr>
              <a:t>	</a:t>
            </a:r>
            <a:br>
              <a:rPr lang="fr-FR" dirty="0" smtClean="0">
                <a:solidFill>
                  <a:schemeClr val="tx1"/>
                </a:solidFill>
                <a:effectLst/>
              </a:rPr>
            </a:br>
            <a:r>
              <a:rPr lang="fr-FR" sz="3600" i="1" dirty="0" smtClean="0">
                <a:solidFill>
                  <a:schemeClr val="tx1"/>
                </a:solidFill>
                <a:effectLst/>
              </a:rPr>
              <a:t>Licence en Informatique</a:t>
            </a:r>
            <a:r>
              <a:rPr lang="fr-FR" sz="3600" dirty="0" smtClean="0">
                <a:solidFill>
                  <a:schemeClr val="tx1"/>
                </a:solidFill>
                <a:effectLst/>
              </a:rPr>
              <a:t/>
            </a:r>
            <a:br>
              <a:rPr lang="fr-FR" sz="3600" dirty="0" smtClean="0">
                <a:solidFill>
                  <a:schemeClr val="tx1"/>
                </a:solidFill>
                <a:effectLst/>
              </a:rPr>
            </a:br>
            <a:r>
              <a:rPr lang="fr-FR" sz="3600" i="1" dirty="0" smtClean="0">
                <a:solidFill>
                  <a:schemeClr val="tx1"/>
                </a:solidFill>
                <a:effectLst/>
              </a:rPr>
              <a:t>Niveau 1</a:t>
            </a:r>
            <a:r>
              <a:rPr lang="fr-FR" dirty="0" smtClean="0">
                <a:solidFill>
                  <a:schemeClr val="tx1"/>
                </a:solidFill>
                <a:effectLst/>
              </a:rPr>
              <a:t/>
            </a:r>
            <a:br>
              <a:rPr lang="fr-FR" dirty="0" smtClean="0">
                <a:solidFill>
                  <a:schemeClr val="tx1"/>
                </a:solidFill>
                <a:effectLst/>
              </a:rPr>
            </a:br>
            <a:r>
              <a:rPr lang="fr-FR" sz="3100" dirty="0" smtClean="0">
                <a:solidFill>
                  <a:schemeClr val="tx1"/>
                </a:solidFill>
                <a:effectLst/>
              </a:rPr>
              <a:t>Faculté des Sciences de Tunis</a:t>
            </a:r>
            <a:br>
              <a:rPr lang="fr-FR" sz="3100" dirty="0" smtClean="0">
                <a:solidFill>
                  <a:schemeClr val="tx1"/>
                </a:solidFill>
                <a:effectLst/>
              </a:rPr>
            </a:br>
            <a:r>
              <a:rPr lang="fr-FR" sz="3100" smtClean="0">
                <a:solidFill>
                  <a:schemeClr val="tx1"/>
                </a:solidFill>
                <a:effectLst/>
              </a:rPr>
              <a:t>AU </a:t>
            </a:r>
            <a:r>
              <a:rPr lang="fr-FR" sz="3100" smtClean="0">
                <a:solidFill>
                  <a:schemeClr val="tx1"/>
                </a:solidFill>
                <a:effectLst/>
              </a:rPr>
              <a:t>2024-2025</a:t>
            </a:r>
            <a:endParaRPr lang="fr-FR" dirty="0">
              <a:solidFill>
                <a:schemeClr val="tx1"/>
              </a:solidFill>
              <a:effectLst/>
            </a:endParaRPr>
          </a:p>
        </p:txBody>
      </p:sp>
      <p:sp>
        <p:nvSpPr>
          <p:cNvPr id="3" name="Espace réservé du numéro de diapositive 2"/>
          <p:cNvSpPr>
            <a:spLocks noGrp="1"/>
          </p:cNvSpPr>
          <p:nvPr>
            <p:ph type="sldNum" sz="quarter" idx="12"/>
          </p:nvPr>
        </p:nvSpPr>
        <p:spPr/>
        <p:txBody>
          <a:bodyPr/>
          <a:lstStyle/>
          <a:p>
            <a:fld id="{CF4668DC-857F-487D-BFFA-8C0CA5037977}" type="slidenum">
              <a:rPr lang="fr-BE" smtClean="0"/>
              <a:pPr/>
              <a:t>1</a:t>
            </a:fld>
            <a:endParaRPr lang="fr-BE"/>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467544" y="764704"/>
            <a:ext cx="7851648" cy="4680520"/>
          </a:xfrm>
        </p:spPr>
        <p:txBody>
          <a:bodyPr>
            <a:normAutofit/>
          </a:bodyPr>
          <a:lstStyle/>
          <a:p>
            <a:pPr algn="ctr"/>
            <a:r>
              <a:rPr lang="fr-FR" dirty="0" smtClean="0">
                <a:solidFill>
                  <a:schemeClr val="tx1"/>
                </a:solidFill>
              </a:rPr>
              <a:t>Chapitre 2 :</a:t>
            </a:r>
            <a:br>
              <a:rPr lang="fr-FR" dirty="0" smtClean="0">
                <a:solidFill>
                  <a:schemeClr val="tx1"/>
                </a:solidFill>
              </a:rPr>
            </a:br>
            <a:r>
              <a:rPr lang="fr-FR" dirty="0" smtClean="0">
                <a:solidFill>
                  <a:schemeClr val="tx1"/>
                </a:solidFill>
              </a:rPr>
              <a:t>	</a:t>
            </a:r>
            <a:br>
              <a:rPr lang="fr-FR" dirty="0" smtClean="0">
                <a:solidFill>
                  <a:schemeClr val="tx1"/>
                </a:solidFill>
              </a:rPr>
            </a:br>
            <a:r>
              <a:rPr lang="fr-FR" dirty="0" smtClean="0">
                <a:solidFill>
                  <a:schemeClr val="tx1"/>
                </a:solidFill>
              </a:rPr>
              <a:t>Algèbre Booléenne</a:t>
            </a:r>
            <a:br>
              <a:rPr lang="fr-FR" dirty="0" smtClean="0">
                <a:solidFill>
                  <a:schemeClr val="tx1"/>
                </a:solidFill>
              </a:rPr>
            </a:br>
            <a:r>
              <a:rPr lang="fr-FR" dirty="0" smtClean="0">
                <a:solidFill>
                  <a:schemeClr val="tx1"/>
                </a:solidFill>
              </a:rPr>
              <a:t>&amp;</a:t>
            </a:r>
            <a:br>
              <a:rPr lang="fr-FR" dirty="0" smtClean="0">
                <a:solidFill>
                  <a:schemeClr val="tx1"/>
                </a:solidFill>
              </a:rPr>
            </a:br>
            <a:r>
              <a:rPr lang="fr-FR" dirty="0" smtClean="0">
                <a:solidFill>
                  <a:schemeClr val="tx1"/>
                </a:solidFill>
              </a:rPr>
              <a:t>Portes Logiques</a:t>
            </a:r>
            <a:endParaRPr lang="fr-FR" dirty="0">
              <a:solidFill>
                <a:schemeClr val="tx1"/>
              </a:solidFill>
            </a:endParaRPr>
          </a:p>
        </p:txBody>
      </p:sp>
      <p:sp>
        <p:nvSpPr>
          <p:cNvPr id="3" name="Espace réservé du numéro de diapositive 2"/>
          <p:cNvSpPr>
            <a:spLocks noGrp="1"/>
          </p:cNvSpPr>
          <p:nvPr>
            <p:ph type="sldNum" sz="quarter" idx="12"/>
          </p:nvPr>
        </p:nvSpPr>
        <p:spPr/>
        <p:txBody>
          <a:bodyPr/>
          <a:lstStyle/>
          <a:p>
            <a:fld id="{CF4668DC-857F-487D-BFFA-8C0CA5037977}" type="slidenum">
              <a:rPr lang="fr-BE" smtClean="0"/>
              <a:pPr/>
              <a:t>2</a:t>
            </a:fld>
            <a:endParaRPr lang="fr-BE"/>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2555776" y="332656"/>
            <a:ext cx="4260397" cy="707886"/>
          </a:xfrm>
          <a:prstGeom prst="rect">
            <a:avLst/>
          </a:prstGeom>
          <a:noFill/>
        </p:spPr>
        <p:txBody>
          <a:bodyPr wrap="none" rtlCol="0">
            <a:spAutoFit/>
          </a:bodyPr>
          <a:lstStyle/>
          <a:p>
            <a:r>
              <a:rPr lang="fr-FR" sz="4000" b="1" dirty="0" smtClean="0"/>
              <a:t>Plan du Chapitre</a:t>
            </a:r>
            <a:endParaRPr lang="fr-FR" sz="4000" b="1" dirty="0"/>
          </a:p>
        </p:txBody>
      </p:sp>
      <p:sp>
        <p:nvSpPr>
          <p:cNvPr id="4" name="Titre 3"/>
          <p:cNvSpPr>
            <a:spLocks noGrp="1"/>
          </p:cNvSpPr>
          <p:nvPr>
            <p:ph type="ctrTitle"/>
          </p:nvPr>
        </p:nvSpPr>
        <p:spPr>
          <a:xfrm>
            <a:off x="323528" y="1268760"/>
            <a:ext cx="8820472" cy="1368152"/>
          </a:xfrm>
        </p:spPr>
        <p:txBody>
          <a:bodyPr>
            <a:noAutofit/>
          </a:bodyPr>
          <a:lstStyle/>
          <a:p>
            <a:pPr lvl="0" algn="l"/>
            <a:r>
              <a:rPr lang="fr-FR" sz="3200" dirty="0" smtClean="0">
                <a:effectLst>
                  <a:outerShdw blurRad="38100" dist="38100" dir="2700000" algn="tl" rotWithShape="0">
                    <a:srgbClr val="000000">
                      <a:alpha val="43137"/>
                    </a:srgbClr>
                  </a:outerShdw>
                </a:effectLst>
              </a:rPr>
              <a:t/>
            </a:r>
            <a:br>
              <a:rPr lang="fr-FR" sz="3200" dirty="0" smtClean="0">
                <a:effectLst>
                  <a:outerShdw blurRad="38100" dist="38100" dir="2700000" algn="tl" rotWithShape="0">
                    <a:srgbClr val="000000">
                      <a:alpha val="43137"/>
                    </a:srgbClr>
                  </a:outerShdw>
                </a:effectLst>
              </a:rPr>
            </a:br>
            <a:r>
              <a:rPr lang="fr-FR" sz="3200" dirty="0" smtClean="0">
                <a:effectLst>
                  <a:outerShdw blurRad="38100" dist="38100" dir="2700000" algn="tl" rotWithShape="0">
                    <a:srgbClr val="000000">
                      <a:alpha val="43137"/>
                    </a:srgbClr>
                  </a:outerShdw>
                </a:effectLst>
              </a:rPr>
              <a:t/>
            </a:r>
            <a:br>
              <a:rPr lang="fr-FR" sz="3200" dirty="0" smtClean="0">
                <a:effectLst>
                  <a:outerShdw blurRad="38100" dist="38100" dir="2700000" algn="tl" rotWithShape="0">
                    <a:srgbClr val="000000">
                      <a:alpha val="43137"/>
                    </a:srgbClr>
                  </a:outerShdw>
                </a:effectLst>
              </a:rPr>
            </a:br>
            <a:endParaRPr lang="fr-FR" sz="6000" dirty="0">
              <a:effectLst>
                <a:outerShdw blurRad="38100" dist="38100" dir="2700000" algn="tl" rotWithShape="0">
                  <a:srgbClr val="000000">
                    <a:alpha val="43137"/>
                  </a:srgbClr>
                </a:outerShdw>
              </a:effectLst>
              <a:latin typeface="Garamond" pitchFamily="18" charset="0"/>
            </a:endParaRPr>
          </a:p>
        </p:txBody>
      </p:sp>
      <p:sp>
        <p:nvSpPr>
          <p:cNvPr id="6" name="ZoneTexte 5"/>
          <p:cNvSpPr txBox="1"/>
          <p:nvPr/>
        </p:nvSpPr>
        <p:spPr>
          <a:xfrm>
            <a:off x="683568" y="1628800"/>
            <a:ext cx="7520585" cy="4524315"/>
          </a:xfrm>
          <a:prstGeom prst="rect">
            <a:avLst/>
          </a:prstGeom>
          <a:noFill/>
        </p:spPr>
        <p:txBody>
          <a:bodyPr wrap="none" rtlCol="0">
            <a:spAutoFit/>
          </a:bodyPr>
          <a:lstStyle/>
          <a:p>
            <a:r>
              <a:rPr lang="fr-FR" sz="3200" b="1" dirty="0" smtClean="0">
                <a:effectLst>
                  <a:outerShdw blurRad="38100" dist="38100" dir="2700000" algn="tl">
                    <a:srgbClr val="000000"/>
                  </a:outerShdw>
                </a:effectLst>
                <a:latin typeface="Times New Roman" pitchFamily="18" charset="0"/>
                <a:cs typeface="Times New Roman" pitchFamily="18" charset="0"/>
              </a:rPr>
              <a:t>1- Introduction</a:t>
            </a:r>
            <a:br>
              <a:rPr lang="fr-FR" sz="3200" b="1" dirty="0" smtClean="0">
                <a:effectLst>
                  <a:outerShdw blurRad="38100" dist="38100" dir="2700000" algn="tl">
                    <a:srgbClr val="000000"/>
                  </a:outerShdw>
                </a:effectLst>
                <a:latin typeface="Times New Roman" pitchFamily="18" charset="0"/>
                <a:cs typeface="Times New Roman" pitchFamily="18" charset="0"/>
              </a:rPr>
            </a:br>
            <a:r>
              <a:rPr lang="fr-FR" sz="3200" b="1" dirty="0" smtClean="0">
                <a:effectLst>
                  <a:outerShdw blurRad="38100" dist="38100" dir="2700000" algn="tl">
                    <a:srgbClr val="000000"/>
                  </a:outerShdw>
                </a:effectLst>
                <a:latin typeface="Times New Roman" pitchFamily="18" charset="0"/>
                <a:cs typeface="Times New Roman" pitchFamily="18" charset="0"/>
              </a:rPr>
              <a:t>2- Tables de vérité  </a:t>
            </a:r>
            <a:br>
              <a:rPr lang="fr-FR" sz="3200" b="1" dirty="0" smtClean="0">
                <a:effectLst>
                  <a:outerShdw blurRad="38100" dist="38100" dir="2700000" algn="tl">
                    <a:srgbClr val="000000"/>
                  </a:outerShdw>
                </a:effectLst>
                <a:latin typeface="Times New Roman" pitchFamily="18" charset="0"/>
                <a:cs typeface="Times New Roman" pitchFamily="18" charset="0"/>
              </a:rPr>
            </a:br>
            <a:r>
              <a:rPr lang="fr-FR" sz="3200" b="1" dirty="0" smtClean="0">
                <a:effectLst>
                  <a:outerShdw blurRad="38100" dist="38100" dir="2700000" algn="tl">
                    <a:srgbClr val="000000"/>
                  </a:outerShdw>
                </a:effectLst>
                <a:latin typeface="Times New Roman" pitchFamily="18" charset="0"/>
                <a:cs typeface="Times New Roman" pitchFamily="18" charset="0"/>
              </a:rPr>
              <a:t>3- Les opérateurs logiques élémentaires</a:t>
            </a:r>
            <a:br>
              <a:rPr lang="fr-FR" sz="3200" b="1" dirty="0" smtClean="0">
                <a:effectLst>
                  <a:outerShdw blurRad="38100" dist="38100" dir="2700000" algn="tl">
                    <a:srgbClr val="000000"/>
                  </a:outerShdw>
                </a:effectLst>
                <a:latin typeface="Times New Roman" pitchFamily="18" charset="0"/>
                <a:cs typeface="Times New Roman" pitchFamily="18" charset="0"/>
              </a:rPr>
            </a:br>
            <a:r>
              <a:rPr lang="fr-FR" sz="3200" b="1" dirty="0" smtClean="0">
                <a:effectLst>
                  <a:outerShdw blurRad="38100" dist="38100" dir="2700000" algn="tl">
                    <a:srgbClr val="000000"/>
                  </a:outerShdw>
                </a:effectLst>
                <a:latin typeface="Times New Roman" pitchFamily="18" charset="0"/>
                <a:cs typeface="Times New Roman" pitchFamily="18" charset="0"/>
              </a:rPr>
              <a:t>4- Mise sous forme algébrique des circuits</a:t>
            </a:r>
          </a:p>
          <a:p>
            <a:r>
              <a:rPr lang="fr-FR" sz="3200" b="1" dirty="0" smtClean="0">
                <a:effectLst>
                  <a:outerShdw blurRad="38100" dist="38100" dir="2700000" algn="tl">
                    <a:srgbClr val="000000"/>
                  </a:outerShdw>
                </a:effectLst>
                <a:latin typeface="Times New Roman" pitchFamily="18" charset="0"/>
                <a:cs typeface="Times New Roman" pitchFamily="18" charset="0"/>
              </a:rPr>
              <a:t> logiques</a:t>
            </a:r>
            <a:br>
              <a:rPr lang="fr-FR" sz="3200" b="1" dirty="0" smtClean="0">
                <a:effectLst>
                  <a:outerShdw blurRad="38100" dist="38100" dir="2700000" algn="tl">
                    <a:srgbClr val="000000"/>
                  </a:outerShdw>
                </a:effectLst>
                <a:latin typeface="Times New Roman" pitchFamily="18" charset="0"/>
                <a:cs typeface="Times New Roman" pitchFamily="18" charset="0"/>
              </a:rPr>
            </a:br>
            <a:r>
              <a:rPr lang="fr-FR" sz="3200" b="1" dirty="0" smtClean="0">
                <a:effectLst>
                  <a:outerShdw blurRad="38100" dist="38100" dir="2700000" algn="tl">
                    <a:srgbClr val="000000"/>
                  </a:outerShdw>
                </a:effectLst>
                <a:latin typeface="Times New Roman" pitchFamily="18" charset="0"/>
                <a:cs typeface="Times New Roman" pitchFamily="18" charset="0"/>
              </a:rPr>
              <a:t>5- Propriétés des opérateurs logiques</a:t>
            </a:r>
          </a:p>
          <a:p>
            <a:r>
              <a:rPr lang="fr-FR" sz="3200" b="1" dirty="0" smtClean="0">
                <a:effectLst>
                  <a:outerShdw blurRad="38100" dist="38100" dir="2700000" algn="tl">
                    <a:srgbClr val="000000"/>
                  </a:outerShdw>
                </a:effectLst>
                <a:latin typeface="Times New Roman" pitchFamily="18" charset="0"/>
                <a:cs typeface="Times New Roman" pitchFamily="18" charset="0"/>
              </a:rPr>
              <a:t> : Théorèmes de Boole</a:t>
            </a:r>
            <a:br>
              <a:rPr lang="fr-FR" sz="3200" b="1" dirty="0" smtClean="0">
                <a:effectLst>
                  <a:outerShdw blurRad="38100" dist="38100" dir="2700000" algn="tl">
                    <a:srgbClr val="000000"/>
                  </a:outerShdw>
                </a:effectLst>
                <a:latin typeface="Times New Roman" pitchFamily="18" charset="0"/>
                <a:cs typeface="Times New Roman" pitchFamily="18" charset="0"/>
              </a:rPr>
            </a:br>
            <a:r>
              <a:rPr lang="fr-FR" sz="3200" b="1" dirty="0" smtClean="0">
                <a:effectLst>
                  <a:outerShdw blurRad="38100" dist="38100" dir="2700000" algn="tl">
                    <a:srgbClr val="000000"/>
                  </a:outerShdw>
                </a:effectLst>
                <a:latin typeface="Times New Roman" pitchFamily="18" charset="0"/>
                <a:cs typeface="Times New Roman" pitchFamily="18" charset="0"/>
              </a:rPr>
              <a:t>6- Théorème de Morgan</a:t>
            </a:r>
            <a:br>
              <a:rPr lang="fr-FR" sz="3200" b="1" dirty="0" smtClean="0">
                <a:effectLst>
                  <a:outerShdw blurRad="38100" dist="38100" dir="2700000" algn="tl">
                    <a:srgbClr val="000000"/>
                  </a:outerShdw>
                </a:effectLst>
                <a:latin typeface="Times New Roman" pitchFamily="18" charset="0"/>
                <a:cs typeface="Times New Roman" pitchFamily="18" charset="0"/>
              </a:rPr>
            </a:br>
            <a:r>
              <a:rPr lang="fr-FR" sz="3200" b="1" dirty="0" smtClean="0">
                <a:effectLst>
                  <a:outerShdw blurRad="38100" dist="38100" dir="2700000" algn="tl">
                    <a:srgbClr val="000000"/>
                  </a:outerShdw>
                </a:effectLst>
                <a:latin typeface="Times New Roman" pitchFamily="18" charset="0"/>
                <a:cs typeface="Times New Roman" pitchFamily="18" charset="0"/>
              </a:rPr>
              <a:t>7- Les opérateurs Universels</a:t>
            </a:r>
            <a:endParaRPr lang="fr-FR" sz="3200" b="1" dirty="0"/>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3</a:t>
            </a:fld>
            <a:endParaRPr lang="fr-BE"/>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2555776" y="332656"/>
            <a:ext cx="3527248" cy="707886"/>
          </a:xfrm>
          <a:prstGeom prst="rect">
            <a:avLst/>
          </a:prstGeom>
          <a:noFill/>
        </p:spPr>
        <p:txBody>
          <a:bodyPr wrap="none" rtlCol="0">
            <a:spAutoFit/>
          </a:bodyPr>
          <a:lstStyle/>
          <a:p>
            <a:r>
              <a:rPr lang="fr-FR" sz="4000" b="1" dirty="0" smtClean="0">
                <a:effectLst>
                  <a:outerShdw blurRad="38100" dist="38100" dir="2700000" algn="tl">
                    <a:srgbClr val="000000"/>
                  </a:outerShdw>
                </a:effectLst>
                <a:latin typeface="Times New Roman" pitchFamily="18" charset="0"/>
                <a:cs typeface="Times New Roman" pitchFamily="18" charset="0"/>
              </a:rPr>
              <a:t>1- Introduction</a:t>
            </a:r>
            <a:endParaRPr lang="fr-FR" sz="4000" b="1" dirty="0"/>
          </a:p>
        </p:txBody>
      </p:sp>
      <p:sp>
        <p:nvSpPr>
          <p:cNvPr id="4" name="Titre 3"/>
          <p:cNvSpPr>
            <a:spLocks noGrp="1"/>
          </p:cNvSpPr>
          <p:nvPr>
            <p:ph type="ctrTitle"/>
          </p:nvPr>
        </p:nvSpPr>
        <p:spPr>
          <a:xfrm>
            <a:off x="323528" y="1268760"/>
            <a:ext cx="8820472" cy="1368152"/>
          </a:xfrm>
        </p:spPr>
        <p:txBody>
          <a:bodyPr>
            <a:noAutofit/>
          </a:bodyPr>
          <a:lstStyle/>
          <a:p>
            <a:pPr lvl="0" algn="l"/>
            <a:r>
              <a:rPr lang="fr-FR" sz="3200" dirty="0" smtClean="0">
                <a:effectLst>
                  <a:outerShdw blurRad="38100" dist="38100" dir="2700000" algn="tl" rotWithShape="0">
                    <a:srgbClr val="000000">
                      <a:alpha val="43137"/>
                    </a:srgbClr>
                  </a:outerShdw>
                </a:effectLst>
              </a:rPr>
              <a:t/>
            </a:r>
            <a:br>
              <a:rPr lang="fr-FR" sz="3200" dirty="0" smtClean="0">
                <a:effectLst>
                  <a:outerShdw blurRad="38100" dist="38100" dir="2700000" algn="tl" rotWithShape="0">
                    <a:srgbClr val="000000">
                      <a:alpha val="43137"/>
                    </a:srgbClr>
                  </a:outerShdw>
                </a:effectLst>
              </a:rPr>
            </a:br>
            <a:r>
              <a:rPr lang="fr-FR" sz="3200" dirty="0" smtClean="0">
                <a:effectLst>
                  <a:outerShdw blurRad="38100" dist="38100" dir="2700000" algn="tl" rotWithShape="0">
                    <a:srgbClr val="000000">
                      <a:alpha val="43137"/>
                    </a:srgbClr>
                  </a:outerShdw>
                </a:effectLst>
              </a:rPr>
              <a:t/>
            </a:r>
            <a:br>
              <a:rPr lang="fr-FR" sz="3200" dirty="0" smtClean="0">
                <a:effectLst>
                  <a:outerShdw blurRad="38100" dist="38100" dir="2700000" algn="tl" rotWithShape="0">
                    <a:srgbClr val="000000">
                      <a:alpha val="43137"/>
                    </a:srgbClr>
                  </a:outerShdw>
                </a:effectLst>
              </a:rPr>
            </a:br>
            <a:endParaRPr lang="fr-FR" sz="6000" dirty="0">
              <a:effectLst>
                <a:outerShdw blurRad="38100" dist="38100" dir="2700000" algn="tl" rotWithShape="0">
                  <a:srgbClr val="000000">
                    <a:alpha val="43137"/>
                  </a:srgbClr>
                </a:outerShdw>
              </a:effectLst>
              <a:latin typeface="Garamond" pitchFamily="18" charset="0"/>
            </a:endParaRPr>
          </a:p>
        </p:txBody>
      </p:sp>
      <p:sp>
        <p:nvSpPr>
          <p:cNvPr id="6" name="ZoneTexte 5"/>
          <p:cNvSpPr txBox="1"/>
          <p:nvPr/>
        </p:nvSpPr>
        <p:spPr>
          <a:xfrm>
            <a:off x="0" y="1340768"/>
            <a:ext cx="18136551" cy="2739211"/>
          </a:xfrm>
          <a:prstGeom prst="rect">
            <a:avLst/>
          </a:prstGeom>
          <a:noFill/>
        </p:spPr>
        <p:txBody>
          <a:bodyPr wrap="square" rtlCol="0">
            <a:spAutoFit/>
          </a:bodyPr>
          <a:lstStyle/>
          <a:p>
            <a:r>
              <a:rPr lang="fr-FR" sz="3200" b="1" i="1" u="sng" dirty="0" smtClean="0"/>
              <a:t>Définition :</a:t>
            </a:r>
            <a:r>
              <a:rPr lang="fr-FR" sz="3200" dirty="0" smtClean="0"/>
              <a:t> </a:t>
            </a:r>
            <a:r>
              <a:rPr lang="fr-FR" sz="2000" dirty="0" smtClean="0"/>
              <a:t>L’algèbre binaire, ou l’algèbre de Boole, est une logique qui </a:t>
            </a:r>
          </a:p>
          <a:p>
            <a:r>
              <a:rPr lang="fr-FR" sz="2000" dirty="0" smtClean="0"/>
              <a:t>porte sur des variables qui ne peuvent prendre que deux étapes : « 0 » et « 1 ».</a:t>
            </a:r>
          </a:p>
          <a:p>
            <a:endParaRPr lang="fr-FR" sz="2000" dirty="0" smtClean="0"/>
          </a:p>
          <a:p>
            <a:r>
              <a:rPr lang="fr-FR" sz="2000" dirty="0" smtClean="0"/>
              <a:t>Dans le domaine de la logique numérique, on utilise d’autres expressions qui sont </a:t>
            </a:r>
          </a:p>
          <a:p>
            <a:r>
              <a:rPr lang="fr-FR" sz="2000" dirty="0" smtClean="0"/>
              <a:t>synonymes à 1 et 0. Certaines de ces expressions sont représentées au tableau </a:t>
            </a:r>
          </a:p>
          <a:p>
            <a:r>
              <a:rPr lang="fr-FR" sz="2000" dirty="0" smtClean="0"/>
              <a:t>suivant. Par ailleurs, nous utiliserons surtout </a:t>
            </a:r>
            <a:r>
              <a:rPr lang="fr-FR" sz="2000" b="1" dirty="0" smtClean="0"/>
              <a:t>1</a:t>
            </a:r>
            <a:r>
              <a:rPr lang="fr-FR" sz="2000" dirty="0" smtClean="0"/>
              <a:t>/</a:t>
            </a:r>
            <a:r>
              <a:rPr lang="fr-FR" sz="2000" b="1" dirty="0" smtClean="0"/>
              <a:t>0</a:t>
            </a:r>
            <a:r>
              <a:rPr lang="fr-FR" sz="2000" dirty="0" smtClean="0"/>
              <a:t> et niveau </a:t>
            </a:r>
            <a:r>
              <a:rPr lang="fr-FR" sz="2000" b="1" dirty="0" smtClean="0"/>
              <a:t>haut</a:t>
            </a:r>
            <a:r>
              <a:rPr lang="fr-FR" sz="2000" dirty="0" smtClean="0"/>
              <a:t>/niveau </a:t>
            </a:r>
            <a:r>
              <a:rPr lang="fr-FR" sz="2000" b="1" dirty="0" smtClean="0"/>
              <a:t>bas</a:t>
            </a:r>
            <a:r>
              <a:rPr lang="fr-FR" sz="2000" dirty="0" smtClean="0"/>
              <a:t>.</a:t>
            </a:r>
          </a:p>
          <a:p>
            <a:endParaRPr lang="fr-FR" sz="2000" dirty="0" smtClean="0"/>
          </a:p>
          <a:p>
            <a:r>
              <a:rPr lang="fr-FR" sz="2000" b="1" dirty="0" smtClean="0">
                <a:effectLst>
                  <a:outerShdw blurRad="38100" dist="38100" dir="2700000" algn="tl">
                    <a:srgbClr val="000000"/>
                  </a:outerShdw>
                </a:effectLst>
                <a:latin typeface="Times New Roman" pitchFamily="18" charset="0"/>
                <a:cs typeface="Times New Roman" pitchFamily="18" charset="0"/>
              </a:rPr>
              <a:t> </a:t>
            </a:r>
            <a:endParaRPr lang="fr-FR" sz="2000" b="1" dirty="0"/>
          </a:p>
        </p:txBody>
      </p:sp>
      <p:graphicFrame>
        <p:nvGraphicFramePr>
          <p:cNvPr id="5" name="Tableau 4"/>
          <p:cNvGraphicFramePr>
            <a:graphicFrameLocks noGrp="1"/>
          </p:cNvGraphicFramePr>
          <p:nvPr/>
        </p:nvGraphicFramePr>
        <p:xfrm>
          <a:off x="1979712" y="3871519"/>
          <a:ext cx="4968552" cy="1950720"/>
        </p:xfrm>
        <a:graphic>
          <a:graphicData uri="http://schemas.openxmlformats.org/drawingml/2006/table">
            <a:tbl>
              <a:tblPr/>
              <a:tblGrid>
                <a:gridCol w="2484276"/>
                <a:gridCol w="2484276"/>
              </a:tblGrid>
              <a:tr h="418129">
                <a:tc>
                  <a:txBody>
                    <a:bodyPr/>
                    <a:lstStyle/>
                    <a:p>
                      <a:pPr algn="ctr">
                        <a:spcAft>
                          <a:spcPts val="0"/>
                        </a:spcAft>
                      </a:pPr>
                      <a:r>
                        <a:rPr lang="fr-FR" sz="2800" b="1" dirty="0" err="1">
                          <a:solidFill>
                            <a:schemeClr val="tx1"/>
                          </a:solidFill>
                          <a:latin typeface="Garamond"/>
                          <a:ea typeface="Times New Roman"/>
                        </a:rPr>
                        <a:t>Niv</a:t>
                      </a:r>
                      <a:r>
                        <a:rPr lang="fr-FR" sz="2800" b="1" dirty="0">
                          <a:solidFill>
                            <a:schemeClr val="tx1"/>
                          </a:solidFill>
                          <a:latin typeface="Garamond"/>
                          <a:ea typeface="Times New Roman"/>
                        </a:rPr>
                        <a:t>. Logique 0</a:t>
                      </a:r>
                      <a:endParaRPr lang="fr-FR" sz="3200" dirty="0">
                        <a:solidFill>
                          <a:schemeClr val="tx1"/>
                        </a:solidFill>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pPr>
                      <a:r>
                        <a:rPr lang="fr-FR" sz="2800" b="1">
                          <a:solidFill>
                            <a:schemeClr val="tx1"/>
                          </a:solidFill>
                          <a:latin typeface="Garamond"/>
                          <a:ea typeface="Times New Roman"/>
                        </a:rPr>
                        <a:t>Niv. Logique 1</a:t>
                      </a:r>
                      <a:endParaRPr lang="fr-FR" sz="3200">
                        <a:solidFill>
                          <a:schemeClr val="tx1"/>
                        </a:solidFill>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r h="262013">
                <a:tc>
                  <a:txBody>
                    <a:bodyPr/>
                    <a:lstStyle/>
                    <a:p>
                      <a:pPr algn="ctr">
                        <a:spcAft>
                          <a:spcPts val="0"/>
                        </a:spcAft>
                      </a:pPr>
                      <a:r>
                        <a:rPr lang="fr-FR" sz="2000" b="1" dirty="0">
                          <a:solidFill>
                            <a:schemeClr val="tx1"/>
                          </a:solidFill>
                          <a:latin typeface="Garamond"/>
                          <a:ea typeface="Times New Roman"/>
                        </a:rPr>
                        <a:t>Faux</a:t>
                      </a:r>
                      <a:endParaRPr lang="fr-FR" sz="3200" b="1" dirty="0">
                        <a:solidFill>
                          <a:schemeClr val="tx1"/>
                        </a:solidFill>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000" b="1" dirty="0">
                          <a:solidFill>
                            <a:schemeClr val="tx1"/>
                          </a:solidFill>
                          <a:latin typeface="Garamond"/>
                          <a:ea typeface="Times New Roman"/>
                        </a:rPr>
                        <a:t>Vrai</a:t>
                      </a:r>
                      <a:endParaRPr lang="fr-FR" sz="3200" b="1" dirty="0">
                        <a:solidFill>
                          <a:schemeClr val="tx1"/>
                        </a:solidFill>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2013">
                <a:tc>
                  <a:txBody>
                    <a:bodyPr/>
                    <a:lstStyle/>
                    <a:p>
                      <a:pPr algn="ctr">
                        <a:spcAft>
                          <a:spcPts val="0"/>
                        </a:spcAft>
                      </a:pPr>
                      <a:r>
                        <a:rPr lang="fr-FR" sz="2000" b="1" dirty="0">
                          <a:solidFill>
                            <a:schemeClr val="tx1"/>
                          </a:solidFill>
                          <a:latin typeface="Garamond"/>
                          <a:ea typeface="Times New Roman"/>
                        </a:rPr>
                        <a:t>Arrêt</a:t>
                      </a:r>
                      <a:endParaRPr lang="fr-FR" sz="3200" b="1" dirty="0">
                        <a:solidFill>
                          <a:schemeClr val="tx1"/>
                        </a:solidFill>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000" b="1" dirty="0">
                          <a:solidFill>
                            <a:schemeClr val="tx1"/>
                          </a:solidFill>
                          <a:latin typeface="Garamond"/>
                          <a:ea typeface="Times New Roman"/>
                        </a:rPr>
                        <a:t>Marche</a:t>
                      </a:r>
                      <a:endParaRPr lang="fr-FR" sz="3200" b="1" dirty="0">
                        <a:solidFill>
                          <a:schemeClr val="tx1"/>
                        </a:solidFill>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2013">
                <a:tc>
                  <a:txBody>
                    <a:bodyPr/>
                    <a:lstStyle/>
                    <a:p>
                      <a:pPr algn="ctr">
                        <a:spcAft>
                          <a:spcPts val="0"/>
                        </a:spcAft>
                      </a:pPr>
                      <a:r>
                        <a:rPr lang="fr-FR" sz="2000" b="1" dirty="0">
                          <a:solidFill>
                            <a:schemeClr val="tx1"/>
                          </a:solidFill>
                          <a:latin typeface="Garamond"/>
                          <a:ea typeface="Times New Roman"/>
                        </a:rPr>
                        <a:t>Bas</a:t>
                      </a:r>
                      <a:endParaRPr lang="fr-FR" sz="3200" b="1" dirty="0">
                        <a:solidFill>
                          <a:schemeClr val="tx1"/>
                        </a:solidFill>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000" b="1" dirty="0">
                          <a:solidFill>
                            <a:schemeClr val="tx1"/>
                          </a:solidFill>
                          <a:latin typeface="Garamond"/>
                          <a:ea typeface="Times New Roman"/>
                        </a:rPr>
                        <a:t>Haut</a:t>
                      </a:r>
                      <a:endParaRPr lang="fr-FR" sz="3200" b="1" dirty="0">
                        <a:solidFill>
                          <a:schemeClr val="tx1"/>
                        </a:solidFill>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2013">
                <a:tc>
                  <a:txBody>
                    <a:bodyPr/>
                    <a:lstStyle/>
                    <a:p>
                      <a:pPr algn="ctr">
                        <a:spcAft>
                          <a:spcPts val="0"/>
                        </a:spcAft>
                      </a:pPr>
                      <a:r>
                        <a:rPr lang="fr-FR" sz="2000" b="1">
                          <a:solidFill>
                            <a:schemeClr val="tx1"/>
                          </a:solidFill>
                          <a:latin typeface="Garamond"/>
                          <a:ea typeface="Times New Roman"/>
                        </a:rPr>
                        <a:t>Non</a:t>
                      </a:r>
                      <a:endParaRPr lang="fr-FR" sz="3200" b="1">
                        <a:solidFill>
                          <a:schemeClr val="tx1"/>
                        </a:solidFill>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000" b="1" dirty="0">
                          <a:solidFill>
                            <a:schemeClr val="tx1"/>
                          </a:solidFill>
                          <a:latin typeface="Garamond"/>
                          <a:ea typeface="Times New Roman"/>
                        </a:rPr>
                        <a:t>Oui</a:t>
                      </a:r>
                      <a:endParaRPr lang="fr-FR" sz="3200" b="1" dirty="0">
                        <a:solidFill>
                          <a:schemeClr val="tx1"/>
                        </a:solidFill>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2013">
                <a:tc>
                  <a:txBody>
                    <a:bodyPr/>
                    <a:lstStyle/>
                    <a:p>
                      <a:pPr algn="ctr">
                        <a:spcAft>
                          <a:spcPts val="0"/>
                        </a:spcAft>
                      </a:pPr>
                      <a:r>
                        <a:rPr lang="fr-FR" sz="2000" b="1">
                          <a:solidFill>
                            <a:schemeClr val="tx1"/>
                          </a:solidFill>
                          <a:latin typeface="Garamond"/>
                          <a:ea typeface="Times New Roman"/>
                        </a:rPr>
                        <a:t>Ouvert</a:t>
                      </a:r>
                      <a:endParaRPr lang="fr-FR" sz="3200" b="1">
                        <a:solidFill>
                          <a:schemeClr val="tx1"/>
                        </a:solidFill>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pPr>
                      <a:r>
                        <a:rPr lang="fr-FR" sz="2000" b="1" dirty="0">
                          <a:solidFill>
                            <a:schemeClr val="tx1"/>
                          </a:solidFill>
                          <a:latin typeface="Garamond"/>
                          <a:ea typeface="Times New Roman"/>
                        </a:rPr>
                        <a:t>Fermé</a:t>
                      </a:r>
                      <a:endParaRPr lang="fr-FR" sz="3200" b="1" dirty="0">
                        <a:solidFill>
                          <a:schemeClr val="tx1"/>
                        </a:solidFill>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bl>
          </a:graphicData>
        </a:graphic>
      </p:graphicFrame>
      <p:sp>
        <p:nvSpPr>
          <p:cNvPr id="7" name="Espace réservé du numéro de diapositive 6"/>
          <p:cNvSpPr>
            <a:spLocks noGrp="1"/>
          </p:cNvSpPr>
          <p:nvPr>
            <p:ph type="sldNum" sz="quarter" idx="12"/>
          </p:nvPr>
        </p:nvSpPr>
        <p:spPr/>
        <p:txBody>
          <a:bodyPr/>
          <a:lstStyle/>
          <a:p>
            <a:fld id="{CF4668DC-857F-487D-BFFA-8C0CA5037977}" type="slidenum">
              <a:rPr lang="fr-BE" smtClean="0"/>
              <a:pPr/>
              <a:t>4</a:t>
            </a:fld>
            <a:endParaRPr lang="fr-BE"/>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ctrTitle"/>
          </p:nvPr>
        </p:nvSpPr>
        <p:spPr>
          <a:xfrm>
            <a:off x="323528" y="1268760"/>
            <a:ext cx="8820472" cy="1368152"/>
          </a:xfrm>
        </p:spPr>
        <p:txBody>
          <a:bodyPr>
            <a:noAutofit/>
          </a:bodyPr>
          <a:lstStyle/>
          <a:p>
            <a:pPr lvl="0" algn="l"/>
            <a:r>
              <a:rPr lang="fr-FR" sz="3200" dirty="0" smtClean="0">
                <a:effectLst>
                  <a:outerShdw blurRad="38100" dist="38100" dir="2700000" algn="tl" rotWithShape="0">
                    <a:srgbClr val="000000">
                      <a:alpha val="43137"/>
                    </a:srgbClr>
                  </a:outerShdw>
                </a:effectLst>
              </a:rPr>
              <a:t/>
            </a:r>
            <a:br>
              <a:rPr lang="fr-FR" sz="3200" dirty="0" smtClean="0">
                <a:effectLst>
                  <a:outerShdw blurRad="38100" dist="38100" dir="2700000" algn="tl" rotWithShape="0">
                    <a:srgbClr val="000000">
                      <a:alpha val="43137"/>
                    </a:srgbClr>
                  </a:outerShdw>
                </a:effectLst>
              </a:rPr>
            </a:br>
            <a:r>
              <a:rPr lang="fr-FR" sz="3200" dirty="0" smtClean="0">
                <a:effectLst>
                  <a:outerShdw blurRad="38100" dist="38100" dir="2700000" algn="tl" rotWithShape="0">
                    <a:srgbClr val="000000">
                      <a:alpha val="43137"/>
                    </a:srgbClr>
                  </a:outerShdw>
                </a:effectLst>
              </a:rPr>
              <a:t/>
            </a:r>
            <a:br>
              <a:rPr lang="fr-FR" sz="3200" dirty="0" smtClean="0">
                <a:effectLst>
                  <a:outerShdw blurRad="38100" dist="38100" dir="2700000" algn="tl" rotWithShape="0">
                    <a:srgbClr val="000000">
                      <a:alpha val="43137"/>
                    </a:srgbClr>
                  </a:outerShdw>
                </a:effectLst>
              </a:rPr>
            </a:br>
            <a:endParaRPr lang="fr-FR" sz="6000" dirty="0">
              <a:effectLst>
                <a:outerShdw blurRad="38100" dist="38100" dir="2700000" algn="tl" rotWithShape="0">
                  <a:srgbClr val="000000">
                    <a:alpha val="43137"/>
                  </a:srgbClr>
                </a:outerShdw>
              </a:effectLst>
              <a:latin typeface="Garamond" pitchFamily="18" charset="0"/>
            </a:endParaRPr>
          </a:p>
        </p:txBody>
      </p:sp>
      <p:sp>
        <p:nvSpPr>
          <p:cNvPr id="6" name="ZoneTexte 5"/>
          <p:cNvSpPr txBox="1"/>
          <p:nvPr/>
        </p:nvSpPr>
        <p:spPr>
          <a:xfrm>
            <a:off x="0" y="1196752"/>
            <a:ext cx="9144000" cy="2862322"/>
          </a:xfrm>
          <a:prstGeom prst="rect">
            <a:avLst/>
          </a:prstGeom>
          <a:noFill/>
        </p:spPr>
        <p:txBody>
          <a:bodyPr wrap="square" rtlCol="0">
            <a:spAutoFit/>
          </a:bodyPr>
          <a:lstStyle/>
          <a:p>
            <a:pPr algn="just"/>
            <a:r>
              <a:rPr lang="fr-FR" sz="2400" dirty="0" smtClean="0"/>
              <a:t>L’algèbre de Boole est l’outil mathématique qui permet d’établir </a:t>
            </a:r>
          </a:p>
          <a:p>
            <a:pPr algn="just"/>
            <a:r>
              <a:rPr lang="fr-FR" sz="2400" b="1" u="sng" dirty="0" smtClean="0"/>
              <a:t>la relation </a:t>
            </a:r>
            <a:r>
              <a:rPr lang="fr-FR" sz="2400" dirty="0" smtClean="0"/>
              <a:t>entre les sorties et les entrées d’un système logique </a:t>
            </a:r>
          </a:p>
          <a:p>
            <a:pPr algn="just"/>
            <a:r>
              <a:rPr lang="fr-FR" sz="2400" dirty="0" smtClean="0"/>
              <a:t>(synthèse du système). </a:t>
            </a:r>
          </a:p>
          <a:p>
            <a:pPr algn="just"/>
            <a:r>
              <a:rPr lang="fr-FR" sz="2400" dirty="0" smtClean="0"/>
              <a:t>Réciproquement, cet outil nous permet de déterminer les règles de </a:t>
            </a:r>
          </a:p>
          <a:p>
            <a:pPr algn="just"/>
            <a:r>
              <a:rPr lang="fr-FR" sz="2400" dirty="0" smtClean="0"/>
              <a:t>fonctionnement d’un système logique existant (analyse du système).</a:t>
            </a:r>
          </a:p>
          <a:p>
            <a:endParaRPr lang="fr-FR" sz="2000" dirty="0" smtClean="0"/>
          </a:p>
          <a:p>
            <a:endParaRPr lang="fr-FR" sz="2000" dirty="0" smtClean="0"/>
          </a:p>
          <a:p>
            <a:r>
              <a:rPr lang="fr-FR" sz="2000" b="1" dirty="0" smtClean="0">
                <a:effectLst>
                  <a:outerShdw blurRad="38100" dist="38100" dir="2700000" algn="tl">
                    <a:srgbClr val="000000"/>
                  </a:outerShdw>
                </a:effectLst>
                <a:latin typeface="Times New Roman" pitchFamily="18" charset="0"/>
                <a:cs typeface="Times New Roman" pitchFamily="18" charset="0"/>
              </a:rPr>
              <a:t> </a:t>
            </a:r>
            <a:endParaRPr lang="fr-FR" sz="2000" b="1" dirty="0"/>
          </a:p>
        </p:txBody>
      </p:sp>
      <p:grpSp>
        <p:nvGrpSpPr>
          <p:cNvPr id="21506" name="Group 2"/>
          <p:cNvGrpSpPr>
            <a:grpSpLocks/>
          </p:cNvGrpSpPr>
          <p:nvPr/>
        </p:nvGrpSpPr>
        <p:grpSpPr bwMode="auto">
          <a:xfrm>
            <a:off x="1547664" y="4293096"/>
            <a:ext cx="6408712" cy="1080120"/>
            <a:chOff x="2857" y="13477"/>
            <a:chExt cx="6440" cy="975"/>
          </a:xfrm>
        </p:grpSpPr>
        <p:sp>
          <p:nvSpPr>
            <p:cNvPr id="21507" name="Text Box 3"/>
            <p:cNvSpPr txBox="1">
              <a:spLocks noChangeArrowheads="1"/>
            </p:cNvSpPr>
            <p:nvPr/>
          </p:nvSpPr>
          <p:spPr bwMode="auto">
            <a:xfrm>
              <a:off x="5017" y="13477"/>
              <a:ext cx="2160" cy="975"/>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ts val="600"/>
                </a:spcBef>
                <a:spcAft>
                  <a:spcPts val="1000"/>
                </a:spcAft>
                <a:buClrTx/>
                <a:buSzTx/>
                <a:buFontTx/>
                <a:buNone/>
                <a:tabLst/>
              </a:pPr>
              <a:r>
                <a:rPr kumimoji="0" lang="fr-FR" sz="2000" b="1" i="0" u="none" strike="noStrike" cap="none" normalizeH="0" baseline="0" dirty="0" smtClean="0">
                  <a:ln>
                    <a:noFill/>
                  </a:ln>
                  <a:solidFill>
                    <a:schemeClr val="bg1"/>
                  </a:solidFill>
                  <a:effectLst/>
                  <a:latin typeface="Calibri" pitchFamily="34" charset="0"/>
                  <a:ea typeface="Arial" pitchFamily="34" charset="0"/>
                  <a:cs typeface="Arial" pitchFamily="34" charset="0"/>
                </a:rPr>
                <a:t>Système Logique</a:t>
              </a:r>
            </a:p>
            <a:p>
              <a:pPr marL="0" marR="0" lvl="0" indent="0" algn="ctr" defTabSz="914400" rtl="0" eaLnBrk="1" fontAlgn="base" latinLnBrk="0" hangingPunct="1">
                <a:lnSpc>
                  <a:spcPct val="100000"/>
                </a:lnSpc>
                <a:spcBef>
                  <a:spcPct val="0"/>
                </a:spcBef>
                <a:spcAft>
                  <a:spcPts val="1000"/>
                </a:spcAft>
                <a:buClrTx/>
                <a:buSzTx/>
                <a:buFontTx/>
                <a:buNone/>
                <a:tabLst/>
              </a:pPr>
              <a:r>
                <a:rPr kumimoji="0" lang="fr-FR" sz="2000" b="1" i="0" u="none" strike="noStrike" cap="none" normalizeH="0" baseline="0" dirty="0" smtClean="0">
                  <a:ln>
                    <a:noFill/>
                  </a:ln>
                  <a:solidFill>
                    <a:schemeClr val="bg1"/>
                  </a:solidFill>
                  <a:effectLst/>
                  <a:latin typeface="Calibri" pitchFamily="34" charset="0"/>
                  <a:ea typeface="Arial" pitchFamily="34" charset="0"/>
                  <a:cs typeface="Arial" pitchFamily="34" charset="0"/>
                </a:rPr>
                <a:t>Fonction</a:t>
              </a:r>
              <a:endParaRPr kumimoji="0" lang="fr-FR" sz="3600" b="1" i="0" u="none" strike="noStrike" cap="none" normalizeH="0" baseline="0" dirty="0" smtClean="0">
                <a:ln>
                  <a:noFill/>
                </a:ln>
                <a:solidFill>
                  <a:schemeClr val="bg1"/>
                </a:solidFill>
                <a:effectLst/>
                <a:latin typeface="Arial" pitchFamily="34" charset="0"/>
                <a:cs typeface="Arial" pitchFamily="34" charset="0"/>
              </a:endParaRPr>
            </a:p>
          </p:txBody>
        </p:sp>
        <p:sp>
          <p:nvSpPr>
            <p:cNvPr id="21508" name="Line 4"/>
            <p:cNvSpPr>
              <a:spLocks noChangeShapeType="1"/>
            </p:cNvSpPr>
            <p:nvPr/>
          </p:nvSpPr>
          <p:spPr bwMode="auto">
            <a:xfrm>
              <a:off x="3934" y="13657"/>
              <a:ext cx="1080" cy="0"/>
            </a:xfrm>
            <a:prstGeom prst="line">
              <a:avLst/>
            </a:prstGeom>
            <a:noFill/>
            <a:ln w="9525">
              <a:solidFill>
                <a:srgbClr val="000000"/>
              </a:solidFill>
              <a:round/>
              <a:headEnd/>
              <a:tailEnd type="triangle" w="med" len="lg"/>
            </a:ln>
          </p:spPr>
          <p:txBody>
            <a:bodyPr vert="horz" wrap="square" lIns="91440" tIns="45720" rIns="91440" bIns="45720" numCol="1" anchor="t" anchorCtr="0" compatLnSpc="1">
              <a:prstTxWarp prst="textNoShape">
                <a:avLst/>
              </a:prstTxWarp>
            </a:bodyPr>
            <a:lstStyle/>
            <a:p>
              <a:endParaRPr lang="fr-FR" sz="3600" b="1"/>
            </a:p>
          </p:txBody>
        </p:sp>
        <p:sp>
          <p:nvSpPr>
            <p:cNvPr id="21509" name="Line 5"/>
            <p:cNvSpPr>
              <a:spLocks noChangeShapeType="1"/>
            </p:cNvSpPr>
            <p:nvPr/>
          </p:nvSpPr>
          <p:spPr bwMode="auto">
            <a:xfrm>
              <a:off x="3937" y="13957"/>
              <a:ext cx="1080" cy="0"/>
            </a:xfrm>
            <a:prstGeom prst="line">
              <a:avLst/>
            </a:prstGeom>
            <a:noFill/>
            <a:ln w="9525">
              <a:solidFill>
                <a:srgbClr val="000000"/>
              </a:solidFill>
              <a:round/>
              <a:headEnd/>
              <a:tailEnd type="triangle" w="med" len="lg"/>
            </a:ln>
          </p:spPr>
          <p:txBody>
            <a:bodyPr vert="horz" wrap="square" lIns="91440" tIns="45720" rIns="91440" bIns="45720" numCol="1" anchor="t" anchorCtr="0" compatLnSpc="1">
              <a:prstTxWarp prst="textNoShape">
                <a:avLst/>
              </a:prstTxWarp>
            </a:bodyPr>
            <a:lstStyle/>
            <a:p>
              <a:endParaRPr lang="fr-FR" sz="3600" b="1"/>
            </a:p>
          </p:txBody>
        </p:sp>
        <p:sp>
          <p:nvSpPr>
            <p:cNvPr id="21510" name="Line 6"/>
            <p:cNvSpPr>
              <a:spLocks noChangeShapeType="1"/>
            </p:cNvSpPr>
            <p:nvPr/>
          </p:nvSpPr>
          <p:spPr bwMode="auto">
            <a:xfrm>
              <a:off x="3937" y="14257"/>
              <a:ext cx="1080" cy="0"/>
            </a:xfrm>
            <a:prstGeom prst="line">
              <a:avLst/>
            </a:prstGeom>
            <a:noFill/>
            <a:ln w="9525">
              <a:solidFill>
                <a:srgbClr val="000000"/>
              </a:solidFill>
              <a:round/>
              <a:headEnd/>
              <a:tailEnd type="triangle" w="med" len="lg"/>
            </a:ln>
          </p:spPr>
          <p:txBody>
            <a:bodyPr vert="horz" wrap="square" lIns="91440" tIns="45720" rIns="91440" bIns="45720" numCol="1" anchor="t" anchorCtr="0" compatLnSpc="1">
              <a:prstTxWarp prst="textNoShape">
                <a:avLst/>
              </a:prstTxWarp>
            </a:bodyPr>
            <a:lstStyle/>
            <a:p>
              <a:endParaRPr lang="fr-FR" sz="3600" b="1"/>
            </a:p>
          </p:txBody>
        </p:sp>
        <p:sp>
          <p:nvSpPr>
            <p:cNvPr id="21511" name="Line 7"/>
            <p:cNvSpPr>
              <a:spLocks noChangeShapeType="1"/>
            </p:cNvSpPr>
            <p:nvPr/>
          </p:nvSpPr>
          <p:spPr bwMode="auto">
            <a:xfrm>
              <a:off x="7177" y="14167"/>
              <a:ext cx="1080" cy="0"/>
            </a:xfrm>
            <a:prstGeom prst="line">
              <a:avLst/>
            </a:prstGeom>
            <a:noFill/>
            <a:ln w="9525">
              <a:solidFill>
                <a:srgbClr val="000000"/>
              </a:solidFill>
              <a:round/>
              <a:headEnd/>
              <a:tailEnd type="triangle" w="med" len="lg"/>
            </a:ln>
          </p:spPr>
          <p:txBody>
            <a:bodyPr vert="horz" wrap="square" lIns="91440" tIns="45720" rIns="91440" bIns="45720" numCol="1" anchor="t" anchorCtr="0" compatLnSpc="1">
              <a:prstTxWarp prst="textNoShape">
                <a:avLst/>
              </a:prstTxWarp>
            </a:bodyPr>
            <a:lstStyle/>
            <a:p>
              <a:endParaRPr lang="fr-FR" sz="3600" b="1"/>
            </a:p>
          </p:txBody>
        </p:sp>
        <p:sp>
          <p:nvSpPr>
            <p:cNvPr id="21512" name="Line 8"/>
            <p:cNvSpPr>
              <a:spLocks noChangeShapeType="1"/>
            </p:cNvSpPr>
            <p:nvPr/>
          </p:nvSpPr>
          <p:spPr bwMode="auto">
            <a:xfrm>
              <a:off x="7177" y="13787"/>
              <a:ext cx="1080" cy="0"/>
            </a:xfrm>
            <a:prstGeom prst="line">
              <a:avLst/>
            </a:prstGeom>
            <a:noFill/>
            <a:ln w="9525">
              <a:solidFill>
                <a:srgbClr val="000000"/>
              </a:solidFill>
              <a:round/>
              <a:headEnd/>
              <a:tailEnd type="triangle" w="med" len="lg"/>
            </a:ln>
          </p:spPr>
          <p:txBody>
            <a:bodyPr vert="horz" wrap="square" lIns="91440" tIns="45720" rIns="91440" bIns="45720" numCol="1" anchor="t" anchorCtr="0" compatLnSpc="1">
              <a:prstTxWarp prst="textNoShape">
                <a:avLst/>
              </a:prstTxWarp>
            </a:bodyPr>
            <a:lstStyle/>
            <a:p>
              <a:endParaRPr lang="fr-FR" sz="3600" b="1"/>
            </a:p>
          </p:txBody>
        </p:sp>
        <p:sp>
          <p:nvSpPr>
            <p:cNvPr id="21513" name="Text Box 9"/>
            <p:cNvSpPr txBox="1">
              <a:spLocks noChangeArrowheads="1"/>
            </p:cNvSpPr>
            <p:nvPr/>
          </p:nvSpPr>
          <p:spPr bwMode="auto">
            <a:xfrm>
              <a:off x="2857" y="13737"/>
              <a:ext cx="126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fr-FR" sz="2000" b="1" i="0" u="none" strike="noStrike" cap="none" normalizeH="0" baseline="0" smtClean="0">
                  <a:ln>
                    <a:noFill/>
                  </a:ln>
                  <a:solidFill>
                    <a:schemeClr val="tx1"/>
                  </a:solidFill>
                  <a:effectLst/>
                  <a:latin typeface="Calibri" pitchFamily="34" charset="0"/>
                  <a:ea typeface="Arial" pitchFamily="34" charset="0"/>
                  <a:cs typeface="Arial" pitchFamily="34" charset="0"/>
                </a:rPr>
                <a:t>Entrées</a:t>
              </a:r>
              <a:endParaRPr kumimoji="0" lang="fr-FR" sz="3600" b="1" i="0" u="none" strike="noStrike" cap="none" normalizeH="0" baseline="0" smtClean="0">
                <a:ln>
                  <a:noFill/>
                </a:ln>
                <a:solidFill>
                  <a:schemeClr val="tx1"/>
                </a:solidFill>
                <a:effectLst/>
                <a:latin typeface="Arial" pitchFamily="34" charset="0"/>
                <a:cs typeface="Arial" pitchFamily="34" charset="0"/>
              </a:endParaRPr>
            </a:p>
          </p:txBody>
        </p:sp>
        <p:sp>
          <p:nvSpPr>
            <p:cNvPr id="21514" name="Text Box 10"/>
            <p:cNvSpPr txBox="1">
              <a:spLocks noChangeArrowheads="1"/>
            </p:cNvSpPr>
            <p:nvPr/>
          </p:nvSpPr>
          <p:spPr bwMode="auto">
            <a:xfrm>
              <a:off x="8037" y="13767"/>
              <a:ext cx="126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fr-FR" sz="2000" b="1" i="0" u="none" strike="noStrike" cap="none" normalizeH="0" baseline="0" smtClean="0">
                  <a:ln>
                    <a:noFill/>
                  </a:ln>
                  <a:solidFill>
                    <a:schemeClr val="tx1"/>
                  </a:solidFill>
                  <a:effectLst/>
                  <a:latin typeface="Calibri" pitchFamily="34" charset="0"/>
                  <a:ea typeface="Arial" pitchFamily="34" charset="0"/>
                  <a:cs typeface="Arial" pitchFamily="34" charset="0"/>
                </a:rPr>
                <a:t>Sorties</a:t>
              </a:r>
              <a:endParaRPr kumimoji="0" lang="fr-FR" sz="3600" b="1" i="0" u="none" strike="noStrike" cap="none" normalizeH="0" baseline="0" smtClean="0">
                <a:ln>
                  <a:noFill/>
                </a:ln>
                <a:solidFill>
                  <a:schemeClr val="tx1"/>
                </a:solidFill>
                <a:effectLst/>
                <a:latin typeface="Arial" pitchFamily="34" charset="0"/>
                <a:cs typeface="Arial" pitchFamily="34" charset="0"/>
              </a:endParaRPr>
            </a:p>
          </p:txBody>
        </p:sp>
      </p:grpSp>
      <p:sp>
        <p:nvSpPr>
          <p:cNvPr id="15" name="Espace réservé du numéro de diapositive 14"/>
          <p:cNvSpPr>
            <a:spLocks noGrp="1"/>
          </p:cNvSpPr>
          <p:nvPr>
            <p:ph type="sldNum" sz="quarter" idx="12"/>
          </p:nvPr>
        </p:nvSpPr>
        <p:spPr/>
        <p:txBody>
          <a:bodyPr/>
          <a:lstStyle/>
          <a:p>
            <a:fld id="{CF4668DC-857F-487D-BFFA-8C0CA5037977}" type="slidenum">
              <a:rPr lang="fr-BE" smtClean="0"/>
              <a:pPr/>
              <a:t>5</a:t>
            </a:fld>
            <a:endParaRPr lang="fr-BE"/>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2555776" y="116632"/>
            <a:ext cx="3961084" cy="707886"/>
          </a:xfrm>
          <a:prstGeom prst="rect">
            <a:avLst/>
          </a:prstGeom>
          <a:noFill/>
        </p:spPr>
        <p:txBody>
          <a:bodyPr wrap="none" rtlCol="0">
            <a:spAutoFit/>
          </a:bodyPr>
          <a:lstStyle/>
          <a:p>
            <a:r>
              <a:rPr lang="fr-FR" sz="4000" b="1" dirty="0" smtClean="0">
                <a:effectLst>
                  <a:outerShdw blurRad="38100" dist="38100" dir="2700000" algn="tl">
                    <a:srgbClr val="000000"/>
                  </a:outerShdw>
                </a:effectLst>
                <a:latin typeface="Times New Roman" pitchFamily="18" charset="0"/>
                <a:cs typeface="Times New Roman" pitchFamily="18" charset="0"/>
              </a:rPr>
              <a:t>2- Table de vérité</a:t>
            </a:r>
            <a:endParaRPr lang="fr-FR" sz="4000" b="1" dirty="0"/>
          </a:p>
        </p:txBody>
      </p:sp>
      <p:sp>
        <p:nvSpPr>
          <p:cNvPr id="4" name="Titre 3"/>
          <p:cNvSpPr>
            <a:spLocks noGrp="1"/>
          </p:cNvSpPr>
          <p:nvPr>
            <p:ph type="ctrTitle"/>
          </p:nvPr>
        </p:nvSpPr>
        <p:spPr>
          <a:xfrm>
            <a:off x="323528" y="1268760"/>
            <a:ext cx="8820472" cy="1368152"/>
          </a:xfrm>
        </p:spPr>
        <p:txBody>
          <a:bodyPr>
            <a:noAutofit/>
          </a:bodyPr>
          <a:lstStyle/>
          <a:p>
            <a:pPr lvl="0" algn="l"/>
            <a:r>
              <a:rPr lang="fr-FR" sz="3200" dirty="0" smtClean="0">
                <a:effectLst>
                  <a:outerShdw blurRad="38100" dist="38100" dir="2700000" algn="tl" rotWithShape="0">
                    <a:srgbClr val="000000">
                      <a:alpha val="43137"/>
                    </a:srgbClr>
                  </a:outerShdw>
                </a:effectLst>
              </a:rPr>
              <a:t/>
            </a:r>
            <a:br>
              <a:rPr lang="fr-FR" sz="3200" dirty="0" smtClean="0">
                <a:effectLst>
                  <a:outerShdw blurRad="38100" dist="38100" dir="2700000" algn="tl" rotWithShape="0">
                    <a:srgbClr val="000000">
                      <a:alpha val="43137"/>
                    </a:srgbClr>
                  </a:outerShdw>
                </a:effectLst>
              </a:rPr>
            </a:br>
            <a:r>
              <a:rPr lang="fr-FR" sz="3200" dirty="0" smtClean="0">
                <a:effectLst>
                  <a:outerShdw blurRad="38100" dist="38100" dir="2700000" algn="tl" rotWithShape="0">
                    <a:srgbClr val="000000">
                      <a:alpha val="43137"/>
                    </a:srgbClr>
                  </a:outerShdw>
                </a:effectLst>
              </a:rPr>
              <a:t/>
            </a:r>
            <a:br>
              <a:rPr lang="fr-FR" sz="3200" dirty="0" smtClean="0">
                <a:effectLst>
                  <a:outerShdw blurRad="38100" dist="38100" dir="2700000" algn="tl" rotWithShape="0">
                    <a:srgbClr val="000000">
                      <a:alpha val="43137"/>
                    </a:srgbClr>
                  </a:outerShdw>
                </a:effectLst>
              </a:rPr>
            </a:br>
            <a:endParaRPr lang="fr-FR" sz="6000" dirty="0">
              <a:effectLst>
                <a:outerShdw blurRad="38100" dist="38100" dir="2700000" algn="tl" rotWithShape="0">
                  <a:srgbClr val="000000">
                    <a:alpha val="43137"/>
                  </a:srgbClr>
                </a:outerShdw>
              </a:effectLst>
              <a:latin typeface="Garamond" pitchFamily="18" charset="0"/>
            </a:endParaRPr>
          </a:p>
        </p:txBody>
      </p:sp>
      <p:sp>
        <p:nvSpPr>
          <p:cNvPr id="6" name="ZoneTexte 5"/>
          <p:cNvSpPr txBox="1"/>
          <p:nvPr/>
        </p:nvSpPr>
        <p:spPr>
          <a:xfrm>
            <a:off x="1" y="908720"/>
            <a:ext cx="9144000" cy="1938992"/>
          </a:xfrm>
          <a:prstGeom prst="rect">
            <a:avLst/>
          </a:prstGeom>
          <a:noFill/>
        </p:spPr>
        <p:txBody>
          <a:bodyPr wrap="square" rtlCol="0">
            <a:spAutoFit/>
          </a:bodyPr>
          <a:lstStyle/>
          <a:p>
            <a:r>
              <a:rPr lang="fr-FR" sz="2000" dirty="0" smtClean="0"/>
              <a:t>Une table de vérité représente la réaction d’un circuit logique (sa valeur de sortie) </a:t>
            </a:r>
          </a:p>
          <a:p>
            <a:r>
              <a:rPr lang="fr-FR" sz="2000" dirty="0" smtClean="0"/>
              <a:t>à diverse combinaisons de niveaux logiques appliqués aux entrées. La figure </a:t>
            </a:r>
          </a:p>
          <a:p>
            <a:r>
              <a:rPr lang="fr-FR" sz="2000" dirty="0" smtClean="0"/>
              <a:t>suivante en montre des tables de vérité à deux, trois, quatre entrées et une sortie.</a:t>
            </a:r>
          </a:p>
          <a:p>
            <a:endParaRPr lang="fr-FR" sz="2000" dirty="0" smtClean="0"/>
          </a:p>
          <a:p>
            <a:endParaRPr lang="fr-FR" sz="2000" dirty="0" smtClean="0"/>
          </a:p>
          <a:p>
            <a:r>
              <a:rPr lang="fr-FR" sz="2000" b="1" dirty="0" smtClean="0">
                <a:effectLst>
                  <a:outerShdw blurRad="38100" dist="38100" dir="2700000" algn="tl">
                    <a:srgbClr val="000000"/>
                  </a:outerShdw>
                </a:effectLst>
                <a:latin typeface="Times New Roman" pitchFamily="18" charset="0"/>
                <a:cs typeface="Times New Roman" pitchFamily="18" charset="0"/>
              </a:rPr>
              <a:t> </a:t>
            </a:r>
            <a:endParaRPr lang="fr-FR" sz="2000" b="1" dirty="0"/>
          </a:p>
        </p:txBody>
      </p:sp>
      <p:graphicFrame>
        <p:nvGraphicFramePr>
          <p:cNvPr id="7" name="Tableau 6"/>
          <p:cNvGraphicFramePr>
            <a:graphicFrameLocks noGrp="1"/>
          </p:cNvGraphicFramePr>
          <p:nvPr/>
        </p:nvGraphicFramePr>
        <p:xfrm>
          <a:off x="467544" y="3140968"/>
          <a:ext cx="1512168" cy="2255520"/>
        </p:xfrm>
        <a:graphic>
          <a:graphicData uri="http://schemas.openxmlformats.org/drawingml/2006/table">
            <a:tbl>
              <a:tblPr/>
              <a:tblGrid>
                <a:gridCol w="377577"/>
                <a:gridCol w="378507"/>
                <a:gridCol w="324036"/>
                <a:gridCol w="432048"/>
              </a:tblGrid>
              <a:tr h="331926">
                <a:tc>
                  <a:txBody>
                    <a:bodyPr/>
                    <a:lstStyle/>
                    <a:p>
                      <a:pPr algn="ctr">
                        <a:spcAft>
                          <a:spcPts val="0"/>
                        </a:spcAft>
                      </a:pPr>
                      <a:endParaRPr lang="fr-FR" sz="2800" b="1" dirty="0">
                        <a:latin typeface="Garamond"/>
                        <a:ea typeface="Times New Roman"/>
                      </a:endParaRPr>
                    </a:p>
                  </a:txBody>
                  <a:tcPr marL="68580" marR="68580" marT="0" marB="0" anchor="ctr">
                    <a:lnL>
                      <a:noFill/>
                    </a:lnL>
                    <a:lnR w="1905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fr-FR" sz="3200" b="1" dirty="0">
                          <a:latin typeface="Garamond"/>
                          <a:ea typeface="Times New Roman"/>
                        </a:rPr>
                        <a:t>A</a:t>
                      </a:r>
                      <a:endParaRPr lang="fr-FR" sz="3200" b="1" dirty="0">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3200" b="1" dirty="0">
                          <a:latin typeface="Garamond"/>
                          <a:ea typeface="Times New Roman"/>
                        </a:rPr>
                        <a:t>B</a:t>
                      </a:r>
                      <a:endParaRPr lang="fr-FR" sz="3200" b="1" dirty="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3200" b="1">
                          <a:latin typeface="Garamond"/>
                          <a:ea typeface="Times New Roman"/>
                        </a:rPr>
                        <a:t>S</a:t>
                      </a:r>
                      <a:endParaRPr lang="fr-FR" sz="3200" b="1">
                        <a:latin typeface="Times New Roman"/>
                        <a:ea typeface="Times New Roman"/>
                      </a:endParaRPr>
                    </a:p>
                  </a:txBody>
                  <a:tcPr marL="68580" marR="68580" marT="0" marB="0" anchor="ctr">
                    <a:lnL w="57150"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1926">
                <a:tc>
                  <a:txBody>
                    <a:bodyPr/>
                    <a:lstStyle/>
                    <a:p>
                      <a:pPr algn="ctr">
                        <a:spcAft>
                          <a:spcPts val="0"/>
                        </a:spcAft>
                      </a:pPr>
                      <a:endParaRPr lang="fr-FR" sz="2800" b="1">
                        <a:latin typeface="Garamond"/>
                        <a:ea typeface="Times New Roman"/>
                      </a:endParaRPr>
                    </a:p>
                  </a:txBody>
                  <a:tcPr marL="68580" marR="68580" marT="0" marB="0" anchor="ctr">
                    <a:lnL>
                      <a:noFill/>
                    </a:lnL>
                    <a:lnR w="1905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fr-FR" sz="3200" b="1">
                          <a:latin typeface="Garamond"/>
                          <a:ea typeface="Times New Roman"/>
                        </a:rPr>
                        <a:t>0</a:t>
                      </a:r>
                      <a:endParaRPr lang="fr-FR" sz="32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3200" b="1" dirty="0">
                          <a:latin typeface="Garamond"/>
                          <a:ea typeface="Times New Roman"/>
                        </a:rPr>
                        <a:t>0</a:t>
                      </a:r>
                      <a:endParaRPr lang="fr-FR" sz="3200" b="1" dirty="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3200" b="1" dirty="0">
                          <a:latin typeface="Garamond"/>
                          <a:ea typeface="Times New Roman"/>
                        </a:rPr>
                        <a:t>?</a:t>
                      </a:r>
                      <a:endParaRPr lang="fr-FR" sz="3200" b="1" dirty="0">
                        <a:latin typeface="Times New Roman"/>
                        <a:ea typeface="Times New Roman"/>
                      </a:endParaRPr>
                    </a:p>
                  </a:txBody>
                  <a:tcPr marL="68580" marR="68580" marT="0" marB="0" anchor="ctr">
                    <a:lnL w="57150"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1926">
                <a:tc>
                  <a:txBody>
                    <a:bodyPr/>
                    <a:lstStyle/>
                    <a:p>
                      <a:pPr algn="ctr">
                        <a:spcAft>
                          <a:spcPts val="0"/>
                        </a:spcAft>
                      </a:pPr>
                      <a:endParaRPr lang="fr-FR" sz="2800" b="1">
                        <a:latin typeface="Garamond"/>
                        <a:ea typeface="Times New Roman"/>
                      </a:endParaRPr>
                    </a:p>
                  </a:txBody>
                  <a:tcPr marL="68580" marR="68580" marT="0" marB="0" anchor="ctr">
                    <a:lnL>
                      <a:noFill/>
                    </a:lnL>
                    <a:lnR w="1905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fr-FR" sz="2800" b="1">
                          <a:latin typeface="Garamond"/>
                          <a:ea typeface="Times New Roman"/>
                        </a:rPr>
                        <a:t>0</a:t>
                      </a:r>
                      <a:endParaRPr lang="fr-FR" sz="28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800" b="1">
                          <a:latin typeface="Garamond"/>
                          <a:ea typeface="Times New Roman"/>
                        </a:rPr>
                        <a:t>1</a:t>
                      </a:r>
                      <a:endParaRPr lang="fr-FR" sz="28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800" b="1" dirty="0">
                          <a:latin typeface="Garamond"/>
                          <a:ea typeface="Times New Roman"/>
                        </a:rPr>
                        <a:t>?</a:t>
                      </a:r>
                      <a:endParaRPr lang="fr-FR" sz="2800" b="1" dirty="0">
                        <a:latin typeface="Times New Roman"/>
                        <a:ea typeface="Times New Roman"/>
                      </a:endParaRPr>
                    </a:p>
                  </a:txBody>
                  <a:tcPr marL="68580" marR="68580" marT="0" marB="0" anchor="ctr">
                    <a:lnL w="57150"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1926">
                <a:tc>
                  <a:txBody>
                    <a:bodyPr/>
                    <a:lstStyle/>
                    <a:p>
                      <a:pPr algn="ctr">
                        <a:spcAft>
                          <a:spcPts val="0"/>
                        </a:spcAft>
                      </a:pPr>
                      <a:endParaRPr lang="fr-FR" sz="2800" b="1">
                        <a:latin typeface="Garamond"/>
                        <a:ea typeface="Times New Roman"/>
                      </a:endParaRPr>
                    </a:p>
                  </a:txBody>
                  <a:tcPr marL="68580" marR="68580" marT="0" marB="0" anchor="ctr">
                    <a:lnL>
                      <a:noFill/>
                    </a:lnL>
                    <a:lnR w="1905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fr-FR" sz="2800" b="1">
                          <a:latin typeface="Garamond"/>
                          <a:ea typeface="Times New Roman"/>
                        </a:rPr>
                        <a:t>1</a:t>
                      </a:r>
                      <a:endParaRPr lang="fr-FR" sz="28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800" b="1">
                          <a:latin typeface="Garamond"/>
                          <a:ea typeface="Times New Roman"/>
                        </a:rPr>
                        <a:t>0</a:t>
                      </a:r>
                      <a:endParaRPr lang="fr-FR" sz="28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800" b="1" dirty="0">
                          <a:latin typeface="Garamond"/>
                          <a:ea typeface="Times New Roman"/>
                        </a:rPr>
                        <a:t>?</a:t>
                      </a:r>
                      <a:endParaRPr lang="fr-FR" sz="2800" b="1" dirty="0">
                        <a:latin typeface="Times New Roman"/>
                        <a:ea typeface="Times New Roman"/>
                      </a:endParaRPr>
                    </a:p>
                  </a:txBody>
                  <a:tcPr marL="68580" marR="68580" marT="0" marB="0" anchor="ctr">
                    <a:lnL w="57150"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1926">
                <a:tc>
                  <a:txBody>
                    <a:bodyPr/>
                    <a:lstStyle/>
                    <a:p>
                      <a:pPr algn="ctr">
                        <a:spcAft>
                          <a:spcPts val="0"/>
                        </a:spcAft>
                      </a:pPr>
                      <a:endParaRPr lang="fr-FR" sz="2800" b="1">
                        <a:latin typeface="Garamond"/>
                        <a:ea typeface="Times New Roman"/>
                      </a:endParaRPr>
                    </a:p>
                  </a:txBody>
                  <a:tcPr marL="68580" marR="68580" marT="0" marB="0" anchor="ctr">
                    <a:lnL>
                      <a:noFill/>
                    </a:lnL>
                    <a:lnR w="1905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fr-FR" sz="2800" b="1">
                          <a:latin typeface="Garamond"/>
                          <a:ea typeface="Times New Roman"/>
                        </a:rPr>
                        <a:t>1</a:t>
                      </a:r>
                      <a:endParaRPr lang="fr-FR" sz="28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pPr>
                      <a:r>
                        <a:rPr lang="fr-FR" sz="2800" b="1">
                          <a:latin typeface="Garamond"/>
                          <a:ea typeface="Times New Roman"/>
                        </a:rPr>
                        <a:t>1</a:t>
                      </a:r>
                      <a:endParaRPr lang="fr-FR" sz="28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pPr>
                      <a:r>
                        <a:rPr lang="fr-FR" sz="2800" b="1" dirty="0">
                          <a:latin typeface="Garamond"/>
                          <a:ea typeface="Times New Roman"/>
                        </a:rPr>
                        <a:t>?</a:t>
                      </a:r>
                      <a:endParaRPr lang="fr-FR" sz="2800" b="1" dirty="0">
                        <a:latin typeface="Times New Roman"/>
                        <a:ea typeface="Times New Roman"/>
                      </a:endParaRPr>
                    </a:p>
                  </a:txBody>
                  <a:tcPr marL="68580" marR="68580" marT="0" marB="0" anchor="ctr">
                    <a:lnL w="57150"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bl>
          </a:graphicData>
        </a:graphic>
      </p:graphicFrame>
      <p:sp>
        <p:nvSpPr>
          <p:cNvPr id="8" name="ZoneTexte 7"/>
          <p:cNvSpPr txBox="1"/>
          <p:nvPr/>
        </p:nvSpPr>
        <p:spPr>
          <a:xfrm>
            <a:off x="755576" y="2564904"/>
            <a:ext cx="1442511" cy="369332"/>
          </a:xfrm>
          <a:prstGeom prst="rect">
            <a:avLst/>
          </a:prstGeom>
          <a:noFill/>
        </p:spPr>
        <p:txBody>
          <a:bodyPr wrap="none" rtlCol="0">
            <a:spAutoFit/>
          </a:bodyPr>
          <a:lstStyle/>
          <a:p>
            <a:r>
              <a:rPr lang="fr-FR" b="1" dirty="0" smtClean="0"/>
              <a:t>Nb lignes 2</a:t>
            </a:r>
            <a:r>
              <a:rPr lang="fr-FR" b="1" baseline="30000" dirty="0" smtClean="0"/>
              <a:t>2</a:t>
            </a:r>
            <a:endParaRPr lang="fr-FR" b="1" dirty="0"/>
          </a:p>
        </p:txBody>
      </p:sp>
      <p:sp>
        <p:nvSpPr>
          <p:cNvPr id="9" name="ZoneTexte 8"/>
          <p:cNvSpPr txBox="1"/>
          <p:nvPr/>
        </p:nvSpPr>
        <p:spPr>
          <a:xfrm>
            <a:off x="3057481" y="2060848"/>
            <a:ext cx="1442511" cy="369332"/>
          </a:xfrm>
          <a:prstGeom prst="rect">
            <a:avLst/>
          </a:prstGeom>
          <a:noFill/>
        </p:spPr>
        <p:txBody>
          <a:bodyPr wrap="none" rtlCol="0">
            <a:spAutoFit/>
          </a:bodyPr>
          <a:lstStyle/>
          <a:p>
            <a:r>
              <a:rPr lang="fr-FR" b="1" dirty="0" smtClean="0"/>
              <a:t>Nb lignes 2</a:t>
            </a:r>
            <a:r>
              <a:rPr lang="fr-FR" b="1" baseline="30000" dirty="0" smtClean="0"/>
              <a:t>3</a:t>
            </a:r>
            <a:endParaRPr lang="fr-FR" b="1" dirty="0"/>
          </a:p>
        </p:txBody>
      </p:sp>
      <p:graphicFrame>
        <p:nvGraphicFramePr>
          <p:cNvPr id="10" name="Tableau 9"/>
          <p:cNvGraphicFramePr>
            <a:graphicFrameLocks noGrp="1"/>
          </p:cNvGraphicFramePr>
          <p:nvPr/>
        </p:nvGraphicFramePr>
        <p:xfrm>
          <a:off x="3059832" y="2564904"/>
          <a:ext cx="1465192" cy="3840480"/>
        </p:xfrm>
        <a:graphic>
          <a:graphicData uri="http://schemas.openxmlformats.org/drawingml/2006/table">
            <a:tbl>
              <a:tblPr/>
              <a:tblGrid>
                <a:gridCol w="366523"/>
                <a:gridCol w="366523"/>
                <a:gridCol w="365623"/>
                <a:gridCol w="366523"/>
              </a:tblGrid>
              <a:tr h="0">
                <a:tc>
                  <a:txBody>
                    <a:bodyPr/>
                    <a:lstStyle/>
                    <a:p>
                      <a:pPr algn="ctr">
                        <a:spcAft>
                          <a:spcPts val="0"/>
                        </a:spcAft>
                      </a:pPr>
                      <a:r>
                        <a:rPr lang="fr-FR" sz="2800" b="1" dirty="0">
                          <a:latin typeface="Garamond"/>
                          <a:ea typeface="Times New Roman"/>
                        </a:rPr>
                        <a:t>A</a:t>
                      </a:r>
                      <a:endParaRPr lang="fr-FR" sz="2800" b="1" dirty="0">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800" b="1">
                          <a:latin typeface="Garamond"/>
                          <a:ea typeface="Times New Roman"/>
                        </a:rPr>
                        <a:t>B</a:t>
                      </a:r>
                      <a:endParaRPr lang="fr-FR" sz="28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800" b="1" dirty="0">
                          <a:latin typeface="Garamond"/>
                          <a:ea typeface="Times New Roman"/>
                        </a:rPr>
                        <a:t>C</a:t>
                      </a:r>
                      <a:endParaRPr lang="fr-FR" sz="2800" b="1" dirty="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800" b="1">
                          <a:latin typeface="Garamond"/>
                          <a:ea typeface="Times New Roman"/>
                        </a:rPr>
                        <a:t>S</a:t>
                      </a:r>
                      <a:endParaRPr lang="fr-FR" sz="2800" b="1">
                        <a:latin typeface="Times New Roman"/>
                        <a:ea typeface="Times New Roman"/>
                      </a:endParaRPr>
                    </a:p>
                  </a:txBody>
                  <a:tcPr marL="68580" marR="68580" marT="0" marB="0" anchor="ctr">
                    <a:lnL w="57150"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spcAft>
                          <a:spcPts val="0"/>
                        </a:spcAft>
                      </a:pPr>
                      <a:r>
                        <a:rPr lang="fr-FR" sz="2800" b="1">
                          <a:latin typeface="Garamond"/>
                          <a:ea typeface="Times New Roman"/>
                        </a:rPr>
                        <a:t>0</a:t>
                      </a:r>
                      <a:endParaRPr lang="fr-FR" sz="28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800" b="1">
                          <a:latin typeface="Garamond"/>
                          <a:ea typeface="Times New Roman"/>
                        </a:rPr>
                        <a:t>0</a:t>
                      </a:r>
                      <a:endParaRPr lang="fr-FR" sz="28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800" b="1">
                          <a:latin typeface="Garamond"/>
                          <a:ea typeface="Times New Roman"/>
                        </a:rPr>
                        <a:t>0</a:t>
                      </a:r>
                      <a:endParaRPr lang="fr-FR" sz="28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800" b="1">
                          <a:latin typeface="Garamond"/>
                          <a:ea typeface="Times New Roman"/>
                        </a:rPr>
                        <a:t>?</a:t>
                      </a:r>
                      <a:endParaRPr lang="fr-FR" sz="2800" b="1">
                        <a:latin typeface="Times New Roman"/>
                        <a:ea typeface="Times New Roman"/>
                      </a:endParaRPr>
                    </a:p>
                  </a:txBody>
                  <a:tcPr marL="68580" marR="68580" marT="0" marB="0" anchor="ctr">
                    <a:lnL w="57150"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spcAft>
                          <a:spcPts val="0"/>
                        </a:spcAft>
                      </a:pPr>
                      <a:r>
                        <a:rPr lang="fr-FR" sz="2800" b="1">
                          <a:latin typeface="Garamond"/>
                          <a:ea typeface="Times New Roman"/>
                        </a:rPr>
                        <a:t>0</a:t>
                      </a:r>
                      <a:endParaRPr lang="fr-FR" sz="28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800" b="1">
                          <a:latin typeface="Garamond"/>
                          <a:ea typeface="Times New Roman"/>
                        </a:rPr>
                        <a:t>0</a:t>
                      </a:r>
                      <a:endParaRPr lang="fr-FR" sz="28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800" b="1">
                          <a:latin typeface="Garamond"/>
                          <a:ea typeface="Times New Roman"/>
                        </a:rPr>
                        <a:t>1</a:t>
                      </a:r>
                      <a:endParaRPr lang="fr-FR" sz="28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800" b="1">
                          <a:latin typeface="Garamond"/>
                          <a:ea typeface="Times New Roman"/>
                        </a:rPr>
                        <a:t>?</a:t>
                      </a:r>
                      <a:endParaRPr lang="fr-FR" sz="2800" b="1">
                        <a:latin typeface="Times New Roman"/>
                        <a:ea typeface="Times New Roman"/>
                      </a:endParaRPr>
                    </a:p>
                  </a:txBody>
                  <a:tcPr marL="68580" marR="68580" marT="0" marB="0" anchor="ctr">
                    <a:lnL w="57150"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spcAft>
                          <a:spcPts val="0"/>
                        </a:spcAft>
                      </a:pPr>
                      <a:r>
                        <a:rPr lang="fr-FR" sz="2800" b="1">
                          <a:latin typeface="Garamond"/>
                          <a:ea typeface="Times New Roman"/>
                        </a:rPr>
                        <a:t>0</a:t>
                      </a:r>
                      <a:endParaRPr lang="fr-FR" sz="28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800" b="1">
                          <a:latin typeface="Garamond"/>
                          <a:ea typeface="Times New Roman"/>
                        </a:rPr>
                        <a:t>1</a:t>
                      </a:r>
                      <a:endParaRPr lang="fr-FR" sz="28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800" b="1">
                          <a:latin typeface="Garamond"/>
                          <a:ea typeface="Times New Roman"/>
                        </a:rPr>
                        <a:t>0</a:t>
                      </a:r>
                      <a:endParaRPr lang="fr-FR" sz="28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800" b="1">
                          <a:latin typeface="Garamond"/>
                          <a:ea typeface="Times New Roman"/>
                        </a:rPr>
                        <a:t>?</a:t>
                      </a:r>
                      <a:endParaRPr lang="fr-FR" sz="2800" b="1">
                        <a:latin typeface="Times New Roman"/>
                        <a:ea typeface="Times New Roman"/>
                      </a:endParaRPr>
                    </a:p>
                  </a:txBody>
                  <a:tcPr marL="68580" marR="68580" marT="0" marB="0" anchor="ctr">
                    <a:lnL w="57150"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spcAft>
                          <a:spcPts val="0"/>
                        </a:spcAft>
                      </a:pPr>
                      <a:r>
                        <a:rPr lang="fr-FR" sz="2800" b="1">
                          <a:latin typeface="Garamond"/>
                          <a:ea typeface="Times New Roman"/>
                        </a:rPr>
                        <a:t>0</a:t>
                      </a:r>
                      <a:endParaRPr lang="fr-FR" sz="28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800" b="1">
                          <a:latin typeface="Garamond"/>
                          <a:ea typeface="Times New Roman"/>
                        </a:rPr>
                        <a:t>1</a:t>
                      </a:r>
                      <a:endParaRPr lang="fr-FR" sz="28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800" b="1">
                          <a:latin typeface="Garamond"/>
                          <a:ea typeface="Times New Roman"/>
                        </a:rPr>
                        <a:t>1</a:t>
                      </a:r>
                      <a:endParaRPr lang="fr-FR" sz="28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800" b="1">
                          <a:latin typeface="Garamond"/>
                          <a:ea typeface="Times New Roman"/>
                        </a:rPr>
                        <a:t>?</a:t>
                      </a:r>
                      <a:endParaRPr lang="fr-FR" sz="2800" b="1">
                        <a:latin typeface="Times New Roman"/>
                        <a:ea typeface="Times New Roman"/>
                      </a:endParaRPr>
                    </a:p>
                  </a:txBody>
                  <a:tcPr marL="68580" marR="68580" marT="0" marB="0" anchor="ctr">
                    <a:lnL w="57150"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spcAft>
                          <a:spcPts val="0"/>
                        </a:spcAft>
                      </a:pPr>
                      <a:r>
                        <a:rPr lang="fr-FR" sz="2800" b="1">
                          <a:latin typeface="Garamond"/>
                          <a:ea typeface="Times New Roman"/>
                        </a:rPr>
                        <a:t>1</a:t>
                      </a:r>
                      <a:endParaRPr lang="fr-FR" sz="28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800" b="1">
                          <a:latin typeface="Garamond"/>
                          <a:ea typeface="Times New Roman"/>
                        </a:rPr>
                        <a:t>0</a:t>
                      </a:r>
                      <a:endParaRPr lang="fr-FR" sz="28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800" b="1">
                          <a:latin typeface="Garamond"/>
                          <a:ea typeface="Times New Roman"/>
                        </a:rPr>
                        <a:t>0</a:t>
                      </a:r>
                      <a:endParaRPr lang="fr-FR" sz="28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800" b="1">
                          <a:latin typeface="Garamond"/>
                          <a:ea typeface="Times New Roman"/>
                        </a:rPr>
                        <a:t>?</a:t>
                      </a:r>
                      <a:endParaRPr lang="fr-FR" sz="2800" b="1">
                        <a:latin typeface="Times New Roman"/>
                        <a:ea typeface="Times New Roman"/>
                      </a:endParaRPr>
                    </a:p>
                  </a:txBody>
                  <a:tcPr marL="68580" marR="68580" marT="0" marB="0" anchor="ctr">
                    <a:lnL w="57150"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spcAft>
                          <a:spcPts val="0"/>
                        </a:spcAft>
                      </a:pPr>
                      <a:r>
                        <a:rPr lang="fr-FR" sz="2800" b="1">
                          <a:latin typeface="Garamond"/>
                          <a:ea typeface="Times New Roman"/>
                        </a:rPr>
                        <a:t>1</a:t>
                      </a:r>
                      <a:endParaRPr lang="fr-FR" sz="28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800" b="1">
                          <a:latin typeface="Garamond"/>
                          <a:ea typeface="Times New Roman"/>
                        </a:rPr>
                        <a:t>0</a:t>
                      </a:r>
                      <a:endParaRPr lang="fr-FR" sz="28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800" b="1">
                          <a:latin typeface="Garamond"/>
                          <a:ea typeface="Times New Roman"/>
                        </a:rPr>
                        <a:t>1</a:t>
                      </a:r>
                      <a:endParaRPr lang="fr-FR" sz="28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800" b="1">
                          <a:latin typeface="Garamond"/>
                          <a:ea typeface="Times New Roman"/>
                        </a:rPr>
                        <a:t>?</a:t>
                      </a:r>
                      <a:endParaRPr lang="fr-FR" sz="2800" b="1">
                        <a:latin typeface="Times New Roman"/>
                        <a:ea typeface="Times New Roman"/>
                      </a:endParaRPr>
                    </a:p>
                  </a:txBody>
                  <a:tcPr marL="68580" marR="68580" marT="0" marB="0" anchor="ctr">
                    <a:lnL w="57150"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spcAft>
                          <a:spcPts val="0"/>
                        </a:spcAft>
                      </a:pPr>
                      <a:r>
                        <a:rPr lang="fr-FR" sz="2800" b="1">
                          <a:latin typeface="Garamond"/>
                          <a:ea typeface="Times New Roman"/>
                        </a:rPr>
                        <a:t>1</a:t>
                      </a:r>
                      <a:endParaRPr lang="fr-FR" sz="28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800" b="1">
                          <a:latin typeface="Garamond"/>
                          <a:ea typeface="Times New Roman"/>
                        </a:rPr>
                        <a:t>1</a:t>
                      </a:r>
                      <a:endParaRPr lang="fr-FR" sz="28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800" b="1">
                          <a:latin typeface="Garamond"/>
                          <a:ea typeface="Times New Roman"/>
                        </a:rPr>
                        <a:t>0</a:t>
                      </a:r>
                      <a:endParaRPr lang="fr-FR" sz="28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800" b="1">
                          <a:latin typeface="Garamond"/>
                          <a:ea typeface="Times New Roman"/>
                        </a:rPr>
                        <a:t>?</a:t>
                      </a:r>
                      <a:endParaRPr lang="fr-FR" sz="2800" b="1">
                        <a:latin typeface="Times New Roman"/>
                        <a:ea typeface="Times New Roman"/>
                      </a:endParaRPr>
                    </a:p>
                  </a:txBody>
                  <a:tcPr marL="68580" marR="68580" marT="0" marB="0" anchor="ctr">
                    <a:lnL w="57150"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spcAft>
                          <a:spcPts val="0"/>
                        </a:spcAft>
                      </a:pPr>
                      <a:r>
                        <a:rPr lang="fr-FR" sz="2800" b="1">
                          <a:latin typeface="Garamond"/>
                          <a:ea typeface="Times New Roman"/>
                        </a:rPr>
                        <a:t>1</a:t>
                      </a:r>
                      <a:endParaRPr lang="fr-FR" sz="28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pPr>
                      <a:r>
                        <a:rPr lang="fr-FR" sz="2800" b="1">
                          <a:latin typeface="Garamond"/>
                          <a:ea typeface="Times New Roman"/>
                        </a:rPr>
                        <a:t>1</a:t>
                      </a:r>
                      <a:endParaRPr lang="fr-FR" sz="28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pPr>
                      <a:r>
                        <a:rPr lang="fr-FR" sz="2800" b="1">
                          <a:latin typeface="Garamond"/>
                          <a:ea typeface="Times New Roman"/>
                        </a:rPr>
                        <a:t>1</a:t>
                      </a:r>
                      <a:endParaRPr lang="fr-FR" sz="28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pPr>
                      <a:r>
                        <a:rPr lang="fr-FR" sz="2800" b="1" dirty="0">
                          <a:latin typeface="Garamond"/>
                          <a:ea typeface="Times New Roman"/>
                        </a:rPr>
                        <a:t>?</a:t>
                      </a:r>
                      <a:endParaRPr lang="fr-FR" sz="2800" b="1" dirty="0">
                        <a:latin typeface="Times New Roman"/>
                        <a:ea typeface="Times New Roman"/>
                      </a:endParaRPr>
                    </a:p>
                  </a:txBody>
                  <a:tcPr marL="68580" marR="68580" marT="0" marB="0" anchor="ctr">
                    <a:lnL w="57150"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bl>
          </a:graphicData>
        </a:graphic>
      </p:graphicFrame>
      <p:sp>
        <p:nvSpPr>
          <p:cNvPr id="11" name="ZoneTexte 10"/>
          <p:cNvSpPr txBox="1"/>
          <p:nvPr/>
        </p:nvSpPr>
        <p:spPr>
          <a:xfrm>
            <a:off x="4785673" y="4283804"/>
            <a:ext cx="1442511" cy="369332"/>
          </a:xfrm>
          <a:prstGeom prst="rect">
            <a:avLst/>
          </a:prstGeom>
          <a:noFill/>
        </p:spPr>
        <p:txBody>
          <a:bodyPr wrap="none" rtlCol="0">
            <a:spAutoFit/>
          </a:bodyPr>
          <a:lstStyle/>
          <a:p>
            <a:r>
              <a:rPr lang="fr-FR" b="1" dirty="0" smtClean="0"/>
              <a:t>Nb lignes 2</a:t>
            </a:r>
            <a:r>
              <a:rPr lang="fr-FR" b="1" baseline="30000" dirty="0" smtClean="0"/>
              <a:t>4</a:t>
            </a:r>
            <a:endParaRPr lang="fr-FR" b="1" dirty="0"/>
          </a:p>
        </p:txBody>
      </p:sp>
      <p:graphicFrame>
        <p:nvGraphicFramePr>
          <p:cNvPr id="12" name="Tableau 11"/>
          <p:cNvGraphicFramePr>
            <a:graphicFrameLocks noGrp="1"/>
          </p:cNvGraphicFramePr>
          <p:nvPr/>
        </p:nvGraphicFramePr>
        <p:xfrm>
          <a:off x="6372200" y="2060848"/>
          <a:ext cx="1944215" cy="4663440"/>
        </p:xfrm>
        <a:graphic>
          <a:graphicData uri="http://schemas.openxmlformats.org/drawingml/2006/table">
            <a:tbl>
              <a:tblPr/>
              <a:tblGrid>
                <a:gridCol w="388843"/>
                <a:gridCol w="388843"/>
                <a:gridCol w="388843"/>
                <a:gridCol w="388843"/>
                <a:gridCol w="388843"/>
              </a:tblGrid>
              <a:tr h="0">
                <a:tc>
                  <a:txBody>
                    <a:bodyPr/>
                    <a:lstStyle/>
                    <a:p>
                      <a:pPr algn="ctr">
                        <a:spcAft>
                          <a:spcPts val="0"/>
                        </a:spcAft>
                      </a:pPr>
                      <a:r>
                        <a:rPr lang="fr-FR" sz="1800" b="1" dirty="0">
                          <a:latin typeface="Garamond"/>
                          <a:ea typeface="Times New Roman"/>
                        </a:rPr>
                        <a:t>A</a:t>
                      </a:r>
                      <a:endParaRPr lang="fr-FR" sz="1800" b="1" dirty="0">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a:latin typeface="Garamond"/>
                          <a:ea typeface="Times New Roman"/>
                        </a:rPr>
                        <a:t>B</a:t>
                      </a:r>
                      <a:endParaRPr lang="fr-FR" sz="18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a:latin typeface="Garamond"/>
                          <a:ea typeface="Times New Roman"/>
                        </a:rPr>
                        <a:t>C</a:t>
                      </a:r>
                      <a:endParaRPr lang="fr-FR" sz="18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a:latin typeface="Garamond"/>
                          <a:ea typeface="Times New Roman"/>
                        </a:rPr>
                        <a:t>D</a:t>
                      </a:r>
                      <a:endParaRPr lang="fr-FR" sz="18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a:latin typeface="Garamond"/>
                          <a:ea typeface="Times New Roman"/>
                        </a:rPr>
                        <a:t>S</a:t>
                      </a:r>
                      <a:endParaRPr lang="fr-FR" sz="1800" b="1">
                        <a:latin typeface="Times New Roman"/>
                        <a:ea typeface="Times New Roman"/>
                      </a:endParaRPr>
                    </a:p>
                  </a:txBody>
                  <a:tcPr marL="68580" marR="68580" marT="0" marB="0" anchor="ctr">
                    <a:lnL w="57150"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spcAft>
                          <a:spcPts val="0"/>
                        </a:spcAft>
                      </a:pPr>
                      <a:r>
                        <a:rPr lang="fr-FR" sz="1800" b="1">
                          <a:latin typeface="Garamond"/>
                          <a:ea typeface="Times New Roman"/>
                        </a:rPr>
                        <a:t>0</a:t>
                      </a:r>
                      <a:endParaRPr lang="fr-FR" sz="18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a:latin typeface="Garamond"/>
                          <a:ea typeface="Times New Roman"/>
                        </a:rPr>
                        <a:t>0</a:t>
                      </a:r>
                      <a:endParaRPr lang="fr-FR" sz="18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a:latin typeface="Garamond"/>
                          <a:ea typeface="Times New Roman"/>
                        </a:rPr>
                        <a:t>0</a:t>
                      </a:r>
                      <a:endParaRPr lang="fr-FR" sz="18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a:latin typeface="Garamond"/>
                          <a:ea typeface="Times New Roman"/>
                        </a:rPr>
                        <a:t>0</a:t>
                      </a:r>
                      <a:endParaRPr lang="fr-FR" sz="18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a:latin typeface="Garamond"/>
                          <a:ea typeface="Times New Roman"/>
                        </a:rPr>
                        <a:t>?</a:t>
                      </a:r>
                      <a:endParaRPr lang="fr-FR" sz="1800" b="1">
                        <a:latin typeface="Times New Roman"/>
                        <a:ea typeface="Times New Roman"/>
                      </a:endParaRPr>
                    </a:p>
                  </a:txBody>
                  <a:tcPr marL="68580" marR="68580" marT="0" marB="0" anchor="ctr">
                    <a:lnL w="57150"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spcAft>
                          <a:spcPts val="0"/>
                        </a:spcAft>
                      </a:pPr>
                      <a:r>
                        <a:rPr lang="fr-FR" sz="1800" b="1">
                          <a:latin typeface="Garamond"/>
                          <a:ea typeface="Times New Roman"/>
                        </a:rPr>
                        <a:t>0</a:t>
                      </a:r>
                      <a:endParaRPr lang="fr-FR" sz="18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a:latin typeface="Garamond"/>
                          <a:ea typeface="Times New Roman"/>
                        </a:rPr>
                        <a:t>0</a:t>
                      </a:r>
                      <a:endParaRPr lang="fr-FR" sz="18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a:latin typeface="Garamond"/>
                          <a:ea typeface="Times New Roman"/>
                        </a:rPr>
                        <a:t>0</a:t>
                      </a:r>
                      <a:endParaRPr lang="fr-FR" sz="18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a:latin typeface="Garamond"/>
                          <a:ea typeface="Times New Roman"/>
                        </a:rPr>
                        <a:t>1</a:t>
                      </a:r>
                      <a:endParaRPr lang="fr-FR" sz="18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a:latin typeface="Garamond"/>
                          <a:ea typeface="Times New Roman"/>
                        </a:rPr>
                        <a:t>?</a:t>
                      </a:r>
                      <a:endParaRPr lang="fr-FR" sz="1800" b="1">
                        <a:latin typeface="Times New Roman"/>
                        <a:ea typeface="Times New Roman"/>
                      </a:endParaRPr>
                    </a:p>
                  </a:txBody>
                  <a:tcPr marL="68580" marR="68580" marT="0" marB="0" anchor="ctr">
                    <a:lnL w="57150"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spcAft>
                          <a:spcPts val="0"/>
                        </a:spcAft>
                      </a:pPr>
                      <a:r>
                        <a:rPr lang="fr-FR" sz="1800" b="1">
                          <a:latin typeface="Garamond"/>
                          <a:ea typeface="Times New Roman"/>
                        </a:rPr>
                        <a:t>0</a:t>
                      </a:r>
                      <a:endParaRPr lang="fr-FR" sz="18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a:latin typeface="Garamond"/>
                          <a:ea typeface="Times New Roman"/>
                        </a:rPr>
                        <a:t>0</a:t>
                      </a:r>
                      <a:endParaRPr lang="fr-FR" sz="18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a:latin typeface="Garamond"/>
                          <a:ea typeface="Times New Roman"/>
                        </a:rPr>
                        <a:t>1</a:t>
                      </a:r>
                      <a:endParaRPr lang="fr-FR" sz="18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a:latin typeface="Garamond"/>
                          <a:ea typeface="Times New Roman"/>
                        </a:rPr>
                        <a:t>0</a:t>
                      </a:r>
                      <a:endParaRPr lang="fr-FR" sz="18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a:latin typeface="Garamond"/>
                          <a:ea typeface="Times New Roman"/>
                        </a:rPr>
                        <a:t>?</a:t>
                      </a:r>
                      <a:endParaRPr lang="fr-FR" sz="1800" b="1">
                        <a:latin typeface="Times New Roman"/>
                        <a:ea typeface="Times New Roman"/>
                      </a:endParaRPr>
                    </a:p>
                  </a:txBody>
                  <a:tcPr marL="68580" marR="68580" marT="0" marB="0" anchor="ctr">
                    <a:lnL w="57150"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spcAft>
                          <a:spcPts val="0"/>
                        </a:spcAft>
                      </a:pPr>
                      <a:r>
                        <a:rPr lang="fr-FR" sz="1800" b="1">
                          <a:latin typeface="Garamond"/>
                          <a:ea typeface="Times New Roman"/>
                        </a:rPr>
                        <a:t>0</a:t>
                      </a:r>
                      <a:endParaRPr lang="fr-FR" sz="18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a:latin typeface="Garamond"/>
                          <a:ea typeface="Times New Roman"/>
                        </a:rPr>
                        <a:t>0</a:t>
                      </a:r>
                      <a:endParaRPr lang="fr-FR" sz="18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a:latin typeface="Garamond"/>
                          <a:ea typeface="Times New Roman"/>
                        </a:rPr>
                        <a:t>1</a:t>
                      </a:r>
                      <a:endParaRPr lang="fr-FR" sz="18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a:latin typeface="Garamond"/>
                          <a:ea typeface="Times New Roman"/>
                        </a:rPr>
                        <a:t>1</a:t>
                      </a:r>
                      <a:endParaRPr lang="fr-FR" sz="18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a:latin typeface="Garamond"/>
                          <a:ea typeface="Times New Roman"/>
                        </a:rPr>
                        <a:t>?</a:t>
                      </a:r>
                      <a:endParaRPr lang="fr-FR" sz="1800" b="1">
                        <a:latin typeface="Times New Roman"/>
                        <a:ea typeface="Times New Roman"/>
                      </a:endParaRPr>
                    </a:p>
                  </a:txBody>
                  <a:tcPr marL="68580" marR="68580" marT="0" marB="0" anchor="ctr">
                    <a:lnL w="57150"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spcAft>
                          <a:spcPts val="0"/>
                        </a:spcAft>
                      </a:pPr>
                      <a:r>
                        <a:rPr lang="fr-FR" sz="1800" b="1">
                          <a:latin typeface="Garamond"/>
                          <a:ea typeface="Times New Roman"/>
                        </a:rPr>
                        <a:t>0</a:t>
                      </a:r>
                      <a:endParaRPr lang="fr-FR" sz="18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a:latin typeface="Garamond"/>
                          <a:ea typeface="Times New Roman"/>
                        </a:rPr>
                        <a:t>1</a:t>
                      </a:r>
                      <a:endParaRPr lang="fr-FR" sz="18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a:latin typeface="Garamond"/>
                          <a:ea typeface="Times New Roman"/>
                        </a:rPr>
                        <a:t>0</a:t>
                      </a:r>
                      <a:endParaRPr lang="fr-FR" sz="18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a:latin typeface="Garamond"/>
                          <a:ea typeface="Times New Roman"/>
                        </a:rPr>
                        <a:t>0</a:t>
                      </a:r>
                      <a:endParaRPr lang="fr-FR" sz="18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a:latin typeface="Garamond"/>
                          <a:ea typeface="Times New Roman"/>
                        </a:rPr>
                        <a:t>?</a:t>
                      </a:r>
                      <a:endParaRPr lang="fr-FR" sz="1800" b="1">
                        <a:latin typeface="Times New Roman"/>
                        <a:ea typeface="Times New Roman"/>
                      </a:endParaRPr>
                    </a:p>
                  </a:txBody>
                  <a:tcPr marL="68580" marR="68580" marT="0" marB="0" anchor="ctr">
                    <a:lnL w="57150"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spcAft>
                          <a:spcPts val="0"/>
                        </a:spcAft>
                      </a:pPr>
                      <a:r>
                        <a:rPr lang="fr-FR" sz="1800" b="1">
                          <a:latin typeface="Garamond"/>
                          <a:ea typeface="Times New Roman"/>
                        </a:rPr>
                        <a:t>0</a:t>
                      </a:r>
                      <a:endParaRPr lang="fr-FR" sz="18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a:latin typeface="Garamond"/>
                          <a:ea typeface="Times New Roman"/>
                        </a:rPr>
                        <a:t>1</a:t>
                      </a:r>
                      <a:endParaRPr lang="fr-FR" sz="18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a:latin typeface="Garamond"/>
                          <a:ea typeface="Times New Roman"/>
                        </a:rPr>
                        <a:t>0</a:t>
                      </a:r>
                      <a:endParaRPr lang="fr-FR" sz="18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a:latin typeface="Garamond"/>
                          <a:ea typeface="Times New Roman"/>
                        </a:rPr>
                        <a:t>1</a:t>
                      </a:r>
                      <a:endParaRPr lang="fr-FR" sz="18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a:latin typeface="Garamond"/>
                          <a:ea typeface="Times New Roman"/>
                        </a:rPr>
                        <a:t>?</a:t>
                      </a:r>
                      <a:endParaRPr lang="fr-FR" sz="1800" b="1">
                        <a:latin typeface="Times New Roman"/>
                        <a:ea typeface="Times New Roman"/>
                      </a:endParaRPr>
                    </a:p>
                  </a:txBody>
                  <a:tcPr marL="68580" marR="68580" marT="0" marB="0" anchor="ctr">
                    <a:lnL w="57150"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spcAft>
                          <a:spcPts val="0"/>
                        </a:spcAft>
                      </a:pPr>
                      <a:r>
                        <a:rPr lang="fr-FR" sz="1800" b="1">
                          <a:latin typeface="Garamond"/>
                          <a:ea typeface="Times New Roman"/>
                        </a:rPr>
                        <a:t>0</a:t>
                      </a:r>
                      <a:endParaRPr lang="fr-FR" sz="18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a:latin typeface="Garamond"/>
                          <a:ea typeface="Times New Roman"/>
                        </a:rPr>
                        <a:t>1</a:t>
                      </a:r>
                      <a:endParaRPr lang="fr-FR" sz="18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a:latin typeface="Garamond"/>
                          <a:ea typeface="Times New Roman"/>
                        </a:rPr>
                        <a:t>1</a:t>
                      </a:r>
                      <a:endParaRPr lang="fr-FR" sz="18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a:latin typeface="Garamond"/>
                          <a:ea typeface="Times New Roman"/>
                        </a:rPr>
                        <a:t>0</a:t>
                      </a:r>
                      <a:endParaRPr lang="fr-FR" sz="18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a:latin typeface="Garamond"/>
                          <a:ea typeface="Times New Roman"/>
                        </a:rPr>
                        <a:t>?</a:t>
                      </a:r>
                      <a:endParaRPr lang="fr-FR" sz="1800" b="1">
                        <a:latin typeface="Times New Roman"/>
                        <a:ea typeface="Times New Roman"/>
                      </a:endParaRPr>
                    </a:p>
                  </a:txBody>
                  <a:tcPr marL="68580" marR="68580" marT="0" marB="0" anchor="ctr">
                    <a:lnL w="57150"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spcAft>
                          <a:spcPts val="0"/>
                        </a:spcAft>
                      </a:pPr>
                      <a:r>
                        <a:rPr lang="fr-FR" sz="1800" b="1">
                          <a:latin typeface="Garamond"/>
                          <a:ea typeface="Times New Roman"/>
                        </a:rPr>
                        <a:t>0</a:t>
                      </a:r>
                      <a:endParaRPr lang="fr-FR" sz="18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a:latin typeface="Garamond"/>
                          <a:ea typeface="Times New Roman"/>
                        </a:rPr>
                        <a:t>1</a:t>
                      </a:r>
                      <a:endParaRPr lang="fr-FR" sz="18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a:latin typeface="Garamond"/>
                          <a:ea typeface="Times New Roman"/>
                        </a:rPr>
                        <a:t>1</a:t>
                      </a:r>
                      <a:endParaRPr lang="fr-FR" sz="18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a:latin typeface="Garamond"/>
                          <a:ea typeface="Times New Roman"/>
                        </a:rPr>
                        <a:t>1</a:t>
                      </a:r>
                      <a:endParaRPr lang="fr-FR" sz="18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dirty="0">
                          <a:latin typeface="Garamond"/>
                          <a:ea typeface="Times New Roman"/>
                        </a:rPr>
                        <a:t>?</a:t>
                      </a:r>
                      <a:endParaRPr lang="fr-FR" sz="1800" b="1" dirty="0">
                        <a:latin typeface="Times New Roman"/>
                        <a:ea typeface="Times New Roman"/>
                      </a:endParaRPr>
                    </a:p>
                  </a:txBody>
                  <a:tcPr marL="68580" marR="68580" marT="0" marB="0" anchor="ctr">
                    <a:lnL w="57150"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spcAft>
                          <a:spcPts val="0"/>
                        </a:spcAft>
                      </a:pPr>
                      <a:r>
                        <a:rPr lang="fr-FR" sz="1800" b="1">
                          <a:latin typeface="Garamond"/>
                          <a:ea typeface="Times New Roman"/>
                        </a:rPr>
                        <a:t>1</a:t>
                      </a:r>
                      <a:endParaRPr lang="fr-FR" sz="18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a:latin typeface="Garamond"/>
                          <a:ea typeface="Times New Roman"/>
                        </a:rPr>
                        <a:t>0</a:t>
                      </a:r>
                      <a:endParaRPr lang="fr-FR" sz="18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a:latin typeface="Garamond"/>
                          <a:ea typeface="Times New Roman"/>
                        </a:rPr>
                        <a:t>0</a:t>
                      </a:r>
                      <a:endParaRPr lang="fr-FR" sz="18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a:latin typeface="Garamond"/>
                          <a:ea typeface="Times New Roman"/>
                        </a:rPr>
                        <a:t>0</a:t>
                      </a:r>
                      <a:endParaRPr lang="fr-FR" sz="18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a:latin typeface="Garamond"/>
                          <a:ea typeface="Times New Roman"/>
                        </a:rPr>
                        <a:t>?</a:t>
                      </a:r>
                      <a:endParaRPr lang="fr-FR" sz="1800" b="1">
                        <a:latin typeface="Times New Roman"/>
                        <a:ea typeface="Times New Roman"/>
                      </a:endParaRPr>
                    </a:p>
                  </a:txBody>
                  <a:tcPr marL="68580" marR="68580" marT="0" marB="0" anchor="ctr">
                    <a:lnL w="57150"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spcAft>
                          <a:spcPts val="0"/>
                        </a:spcAft>
                      </a:pPr>
                      <a:r>
                        <a:rPr lang="fr-FR" sz="1800" b="1">
                          <a:latin typeface="Garamond"/>
                          <a:ea typeface="Times New Roman"/>
                        </a:rPr>
                        <a:t>1</a:t>
                      </a:r>
                      <a:endParaRPr lang="fr-FR" sz="18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a:latin typeface="Garamond"/>
                          <a:ea typeface="Times New Roman"/>
                        </a:rPr>
                        <a:t>0</a:t>
                      </a:r>
                      <a:endParaRPr lang="fr-FR" sz="18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a:latin typeface="Garamond"/>
                          <a:ea typeface="Times New Roman"/>
                        </a:rPr>
                        <a:t>0</a:t>
                      </a:r>
                      <a:endParaRPr lang="fr-FR" sz="18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a:latin typeface="Garamond"/>
                          <a:ea typeface="Times New Roman"/>
                        </a:rPr>
                        <a:t>1</a:t>
                      </a:r>
                      <a:endParaRPr lang="fr-FR" sz="18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a:latin typeface="Garamond"/>
                          <a:ea typeface="Times New Roman"/>
                        </a:rPr>
                        <a:t>?</a:t>
                      </a:r>
                      <a:endParaRPr lang="fr-FR" sz="1800" b="1">
                        <a:latin typeface="Times New Roman"/>
                        <a:ea typeface="Times New Roman"/>
                      </a:endParaRPr>
                    </a:p>
                  </a:txBody>
                  <a:tcPr marL="68580" marR="68580" marT="0" marB="0" anchor="ctr">
                    <a:lnL w="57150"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spcAft>
                          <a:spcPts val="0"/>
                        </a:spcAft>
                      </a:pPr>
                      <a:r>
                        <a:rPr lang="fr-FR" sz="1800" b="1">
                          <a:latin typeface="Garamond"/>
                          <a:ea typeface="Times New Roman"/>
                        </a:rPr>
                        <a:t>1</a:t>
                      </a:r>
                      <a:endParaRPr lang="fr-FR" sz="18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a:latin typeface="Garamond"/>
                          <a:ea typeface="Times New Roman"/>
                        </a:rPr>
                        <a:t>0</a:t>
                      </a:r>
                      <a:endParaRPr lang="fr-FR" sz="18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a:latin typeface="Garamond"/>
                          <a:ea typeface="Times New Roman"/>
                        </a:rPr>
                        <a:t>1</a:t>
                      </a:r>
                      <a:endParaRPr lang="fr-FR" sz="18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a:latin typeface="Garamond"/>
                          <a:ea typeface="Times New Roman"/>
                        </a:rPr>
                        <a:t>0</a:t>
                      </a:r>
                      <a:endParaRPr lang="fr-FR" sz="18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a:latin typeface="Garamond"/>
                          <a:ea typeface="Times New Roman"/>
                        </a:rPr>
                        <a:t>?</a:t>
                      </a:r>
                      <a:endParaRPr lang="fr-FR" sz="1800" b="1">
                        <a:latin typeface="Times New Roman"/>
                        <a:ea typeface="Times New Roman"/>
                      </a:endParaRPr>
                    </a:p>
                  </a:txBody>
                  <a:tcPr marL="68580" marR="68580" marT="0" marB="0" anchor="ctr">
                    <a:lnL w="57150"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spcAft>
                          <a:spcPts val="0"/>
                        </a:spcAft>
                      </a:pPr>
                      <a:r>
                        <a:rPr lang="fr-FR" sz="1800" b="1">
                          <a:latin typeface="Garamond"/>
                          <a:ea typeface="Times New Roman"/>
                        </a:rPr>
                        <a:t>1</a:t>
                      </a:r>
                      <a:endParaRPr lang="fr-FR" sz="18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a:latin typeface="Garamond"/>
                          <a:ea typeface="Times New Roman"/>
                        </a:rPr>
                        <a:t>0</a:t>
                      </a:r>
                      <a:endParaRPr lang="fr-FR" sz="18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a:latin typeface="Garamond"/>
                          <a:ea typeface="Times New Roman"/>
                        </a:rPr>
                        <a:t>1</a:t>
                      </a:r>
                      <a:endParaRPr lang="fr-FR" sz="18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a:latin typeface="Garamond"/>
                          <a:ea typeface="Times New Roman"/>
                        </a:rPr>
                        <a:t>1</a:t>
                      </a:r>
                      <a:endParaRPr lang="fr-FR" sz="18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a:latin typeface="Garamond"/>
                          <a:ea typeface="Times New Roman"/>
                        </a:rPr>
                        <a:t>?</a:t>
                      </a:r>
                      <a:endParaRPr lang="fr-FR" sz="1800" b="1">
                        <a:latin typeface="Times New Roman"/>
                        <a:ea typeface="Times New Roman"/>
                      </a:endParaRPr>
                    </a:p>
                  </a:txBody>
                  <a:tcPr marL="68580" marR="68580" marT="0" marB="0" anchor="ctr">
                    <a:lnL w="57150"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spcAft>
                          <a:spcPts val="0"/>
                        </a:spcAft>
                      </a:pPr>
                      <a:r>
                        <a:rPr lang="fr-FR" sz="1800" b="1">
                          <a:latin typeface="Garamond"/>
                          <a:ea typeface="Times New Roman"/>
                        </a:rPr>
                        <a:t>1</a:t>
                      </a:r>
                      <a:endParaRPr lang="fr-FR" sz="18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a:latin typeface="Garamond"/>
                          <a:ea typeface="Times New Roman"/>
                        </a:rPr>
                        <a:t>1</a:t>
                      </a:r>
                      <a:endParaRPr lang="fr-FR" sz="18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a:latin typeface="Garamond"/>
                          <a:ea typeface="Times New Roman"/>
                        </a:rPr>
                        <a:t>0</a:t>
                      </a:r>
                      <a:endParaRPr lang="fr-FR" sz="18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a:latin typeface="Garamond"/>
                          <a:ea typeface="Times New Roman"/>
                        </a:rPr>
                        <a:t>0</a:t>
                      </a:r>
                      <a:endParaRPr lang="fr-FR" sz="18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a:latin typeface="Garamond"/>
                          <a:ea typeface="Times New Roman"/>
                        </a:rPr>
                        <a:t>?</a:t>
                      </a:r>
                      <a:endParaRPr lang="fr-FR" sz="1800" b="1">
                        <a:latin typeface="Times New Roman"/>
                        <a:ea typeface="Times New Roman"/>
                      </a:endParaRPr>
                    </a:p>
                  </a:txBody>
                  <a:tcPr marL="68580" marR="68580" marT="0" marB="0" anchor="ctr">
                    <a:lnL w="57150"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spcAft>
                          <a:spcPts val="0"/>
                        </a:spcAft>
                      </a:pPr>
                      <a:r>
                        <a:rPr lang="fr-FR" sz="1800" b="1">
                          <a:latin typeface="Garamond"/>
                          <a:ea typeface="Times New Roman"/>
                        </a:rPr>
                        <a:t>1</a:t>
                      </a:r>
                      <a:endParaRPr lang="fr-FR" sz="18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a:latin typeface="Garamond"/>
                          <a:ea typeface="Times New Roman"/>
                        </a:rPr>
                        <a:t>1</a:t>
                      </a:r>
                      <a:endParaRPr lang="fr-FR" sz="18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a:latin typeface="Garamond"/>
                          <a:ea typeface="Times New Roman"/>
                        </a:rPr>
                        <a:t>0</a:t>
                      </a:r>
                      <a:endParaRPr lang="fr-FR" sz="18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a:latin typeface="Garamond"/>
                          <a:ea typeface="Times New Roman"/>
                        </a:rPr>
                        <a:t>1</a:t>
                      </a:r>
                      <a:endParaRPr lang="fr-FR" sz="18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a:latin typeface="Garamond"/>
                          <a:ea typeface="Times New Roman"/>
                        </a:rPr>
                        <a:t>?</a:t>
                      </a:r>
                      <a:endParaRPr lang="fr-FR" sz="1800" b="1">
                        <a:latin typeface="Times New Roman"/>
                        <a:ea typeface="Times New Roman"/>
                      </a:endParaRPr>
                    </a:p>
                  </a:txBody>
                  <a:tcPr marL="68580" marR="68580" marT="0" marB="0" anchor="ctr">
                    <a:lnL w="57150"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spcAft>
                          <a:spcPts val="0"/>
                        </a:spcAft>
                      </a:pPr>
                      <a:r>
                        <a:rPr lang="fr-FR" sz="1800" b="1">
                          <a:latin typeface="Garamond"/>
                          <a:ea typeface="Times New Roman"/>
                        </a:rPr>
                        <a:t>1</a:t>
                      </a:r>
                      <a:endParaRPr lang="fr-FR" sz="18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a:latin typeface="Garamond"/>
                          <a:ea typeface="Times New Roman"/>
                        </a:rPr>
                        <a:t>1</a:t>
                      </a:r>
                      <a:endParaRPr lang="fr-FR" sz="18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a:latin typeface="Garamond"/>
                          <a:ea typeface="Times New Roman"/>
                        </a:rPr>
                        <a:t>1</a:t>
                      </a:r>
                      <a:endParaRPr lang="fr-FR" sz="18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a:latin typeface="Garamond"/>
                          <a:ea typeface="Times New Roman"/>
                        </a:rPr>
                        <a:t>0</a:t>
                      </a:r>
                      <a:endParaRPr lang="fr-FR" sz="18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a:latin typeface="Garamond"/>
                          <a:ea typeface="Times New Roman"/>
                        </a:rPr>
                        <a:t>?</a:t>
                      </a:r>
                      <a:endParaRPr lang="fr-FR" sz="1800" b="1">
                        <a:latin typeface="Times New Roman"/>
                        <a:ea typeface="Times New Roman"/>
                      </a:endParaRPr>
                    </a:p>
                  </a:txBody>
                  <a:tcPr marL="68580" marR="68580" marT="0" marB="0" anchor="ctr">
                    <a:lnL w="57150"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spcAft>
                          <a:spcPts val="0"/>
                        </a:spcAft>
                      </a:pPr>
                      <a:r>
                        <a:rPr lang="fr-FR" sz="1800" b="1">
                          <a:latin typeface="Garamond"/>
                          <a:ea typeface="Times New Roman"/>
                        </a:rPr>
                        <a:t>1</a:t>
                      </a:r>
                      <a:endParaRPr lang="fr-FR" sz="18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pPr>
                      <a:r>
                        <a:rPr lang="fr-FR" sz="1800" b="1">
                          <a:latin typeface="Garamond"/>
                          <a:ea typeface="Times New Roman"/>
                        </a:rPr>
                        <a:t>1</a:t>
                      </a:r>
                      <a:endParaRPr lang="fr-FR" sz="18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pPr>
                      <a:r>
                        <a:rPr lang="fr-FR" sz="1800" b="1">
                          <a:latin typeface="Garamond"/>
                          <a:ea typeface="Times New Roman"/>
                        </a:rPr>
                        <a:t>1</a:t>
                      </a:r>
                      <a:endParaRPr lang="fr-FR" sz="18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pPr>
                      <a:r>
                        <a:rPr lang="fr-FR" sz="1800" b="1">
                          <a:latin typeface="Garamond"/>
                          <a:ea typeface="Times New Roman"/>
                        </a:rPr>
                        <a:t>1</a:t>
                      </a:r>
                      <a:endParaRPr lang="fr-FR" sz="18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pPr>
                      <a:r>
                        <a:rPr lang="fr-FR" sz="1800" b="1" dirty="0">
                          <a:latin typeface="Garamond"/>
                          <a:ea typeface="Times New Roman"/>
                        </a:rPr>
                        <a:t>?</a:t>
                      </a:r>
                      <a:endParaRPr lang="fr-FR" sz="1800" b="1" dirty="0">
                        <a:latin typeface="Times New Roman"/>
                        <a:ea typeface="Times New Roman"/>
                      </a:endParaRPr>
                    </a:p>
                  </a:txBody>
                  <a:tcPr marL="68580" marR="68580" marT="0" marB="0" anchor="ctr">
                    <a:lnL w="57150"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bl>
          </a:graphicData>
        </a:graphic>
      </p:graphicFrame>
      <p:sp>
        <p:nvSpPr>
          <p:cNvPr id="13" name="Espace réservé du numéro de diapositive 12"/>
          <p:cNvSpPr>
            <a:spLocks noGrp="1"/>
          </p:cNvSpPr>
          <p:nvPr>
            <p:ph type="sldNum" sz="quarter" idx="12"/>
          </p:nvPr>
        </p:nvSpPr>
        <p:spPr/>
        <p:txBody>
          <a:bodyPr/>
          <a:lstStyle/>
          <a:p>
            <a:fld id="{CF4668DC-857F-487D-BFFA-8C0CA5037977}" type="slidenum">
              <a:rPr lang="fr-BE" smtClean="0"/>
              <a:pPr/>
              <a:t>6</a:t>
            </a:fld>
            <a:endParaRPr lang="fr-BE"/>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540568" y="409888"/>
            <a:ext cx="9972600" cy="1938992"/>
          </a:xfrm>
          <a:prstGeom prst="rect">
            <a:avLst/>
          </a:prstGeom>
          <a:noFill/>
        </p:spPr>
        <p:txBody>
          <a:bodyPr wrap="square" rtlCol="0">
            <a:spAutoFit/>
          </a:bodyPr>
          <a:lstStyle/>
          <a:p>
            <a:pPr lvl="0" algn="ctr"/>
            <a:r>
              <a:rPr lang="fr-FR" sz="4000" b="1" dirty="0" smtClean="0">
                <a:effectLst>
                  <a:outerShdw blurRad="38100" dist="38100" dir="2700000" algn="tl">
                    <a:srgbClr val="000000"/>
                  </a:outerShdw>
                </a:effectLst>
                <a:latin typeface="Times New Roman" pitchFamily="18" charset="0"/>
                <a:cs typeface="Times New Roman" pitchFamily="18" charset="0"/>
              </a:rPr>
              <a:t>3- </a:t>
            </a:r>
            <a:r>
              <a:rPr lang="fr-FR" sz="4000" b="1" dirty="0" smtClean="0"/>
              <a:t>Les opérateurs logiques</a:t>
            </a:r>
          </a:p>
          <a:p>
            <a:pPr lvl="0" algn="ctr"/>
            <a:r>
              <a:rPr lang="fr-FR" sz="4000" b="1" dirty="0" smtClean="0"/>
              <a:t> élémentaires</a:t>
            </a:r>
            <a:endParaRPr lang="fr-FR" sz="4000" dirty="0" smtClean="0"/>
          </a:p>
          <a:p>
            <a:endParaRPr lang="fr-FR" sz="4000" b="1" dirty="0"/>
          </a:p>
        </p:txBody>
      </p:sp>
      <p:sp>
        <p:nvSpPr>
          <p:cNvPr id="4" name="Titre 3"/>
          <p:cNvSpPr>
            <a:spLocks noGrp="1"/>
          </p:cNvSpPr>
          <p:nvPr>
            <p:ph type="ctrTitle"/>
          </p:nvPr>
        </p:nvSpPr>
        <p:spPr>
          <a:xfrm>
            <a:off x="323528" y="1268760"/>
            <a:ext cx="8820472" cy="4536504"/>
          </a:xfrm>
        </p:spPr>
        <p:txBody>
          <a:bodyPr>
            <a:noAutofit/>
          </a:bodyPr>
          <a:lstStyle/>
          <a:p>
            <a:pPr lvl="0" algn="l"/>
            <a:r>
              <a:rPr lang="fr-FR" sz="3200" dirty="0" smtClean="0">
                <a:effectLst>
                  <a:outerShdw blurRad="38100" dist="38100" dir="2700000" algn="tl" rotWithShape="0">
                    <a:srgbClr val="000000">
                      <a:alpha val="43137"/>
                    </a:srgbClr>
                  </a:outerShdw>
                </a:effectLst>
              </a:rPr>
              <a:t/>
            </a:r>
            <a:br>
              <a:rPr lang="fr-FR" sz="3200" dirty="0" smtClean="0">
                <a:effectLst>
                  <a:outerShdw blurRad="38100" dist="38100" dir="2700000" algn="tl" rotWithShape="0">
                    <a:srgbClr val="000000">
                      <a:alpha val="43137"/>
                    </a:srgbClr>
                  </a:outerShdw>
                </a:effectLst>
              </a:rPr>
            </a:br>
            <a:r>
              <a:rPr lang="fr-FR" sz="3200" dirty="0" smtClean="0">
                <a:effectLst>
                  <a:outerShdw blurRad="38100" dist="38100" dir="2700000" algn="tl" rotWithShape="0">
                    <a:srgbClr val="000000">
                      <a:alpha val="43137"/>
                    </a:srgbClr>
                  </a:outerShdw>
                </a:effectLst>
              </a:rPr>
              <a:t/>
            </a:r>
            <a:br>
              <a:rPr lang="fr-FR" sz="3200" dirty="0" smtClean="0">
                <a:effectLst>
                  <a:outerShdw blurRad="38100" dist="38100" dir="2700000" algn="tl" rotWithShape="0">
                    <a:srgbClr val="000000">
                      <a:alpha val="43137"/>
                    </a:srgbClr>
                  </a:outerShdw>
                </a:effectLst>
              </a:rPr>
            </a:br>
            <a:endParaRPr lang="fr-FR" sz="6000" dirty="0">
              <a:effectLst>
                <a:outerShdw blurRad="38100" dist="38100" dir="2700000" algn="tl" rotWithShape="0">
                  <a:srgbClr val="000000">
                    <a:alpha val="43137"/>
                  </a:srgbClr>
                </a:outerShdw>
              </a:effectLst>
              <a:latin typeface="Garamond" pitchFamily="18" charset="0"/>
            </a:endParaRPr>
          </a:p>
        </p:txBody>
      </p:sp>
      <p:sp>
        <p:nvSpPr>
          <p:cNvPr id="23554" name="Rectangle 2"/>
          <p:cNvSpPr>
            <a:spLocks noChangeArrowheads="1"/>
          </p:cNvSpPr>
          <p:nvPr/>
        </p:nvSpPr>
        <p:spPr bwMode="auto">
          <a:xfrm>
            <a:off x="0" y="2774321"/>
            <a:ext cx="9144000" cy="206210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0975" algn="justLow" defTabSz="914400" rtl="0" eaLnBrk="1" fontAlgn="base" latinLnBrk="0" hangingPunct="1">
              <a:lnSpc>
                <a:spcPct val="100000"/>
              </a:lnSpc>
              <a:spcBef>
                <a:spcPct val="0"/>
              </a:spcBef>
              <a:spcAft>
                <a:spcPct val="0"/>
              </a:spcAft>
              <a:buClrTx/>
              <a:buSzTx/>
              <a:buFontTx/>
              <a:buNone/>
              <a:tabLst/>
            </a:pPr>
            <a:r>
              <a:rPr kumimoji="0" lang="fr-FR" sz="3200" b="0" i="0" u="none" strike="noStrike" cap="none" normalizeH="0" baseline="0" dirty="0" smtClean="0">
                <a:ln>
                  <a:noFill/>
                </a:ln>
                <a:solidFill>
                  <a:schemeClr val="tx1"/>
                </a:solidFill>
                <a:effectLst/>
                <a:ea typeface="Times New Roman" pitchFamily="18" charset="0"/>
                <a:cs typeface="Arial" pitchFamily="34" charset="0"/>
              </a:rPr>
              <a:t>Les portes logiques sont des circuits électroniques dont les fonctions de transfert (relation entre les entrées et les sorties) matérialisent les opérations de base appliquées à des variables électriques.</a:t>
            </a:r>
            <a:endParaRPr kumimoji="0" lang="fr-FR" sz="3200" b="0" i="0" u="none" strike="noStrike" cap="none" normalizeH="0" baseline="0" dirty="0" smtClean="0">
              <a:ln>
                <a:noFill/>
              </a:ln>
              <a:solidFill>
                <a:schemeClr val="tx1"/>
              </a:solidFill>
              <a:effectLst/>
              <a:cs typeface="Arial" pitchFamily="34" charset="0"/>
            </a:endParaRPr>
          </a:p>
        </p:txBody>
      </p:sp>
      <p:sp>
        <p:nvSpPr>
          <p:cNvPr id="13" name="Espace réservé du numéro de diapositive 12"/>
          <p:cNvSpPr>
            <a:spLocks noGrp="1"/>
          </p:cNvSpPr>
          <p:nvPr>
            <p:ph type="sldNum" sz="quarter" idx="12"/>
          </p:nvPr>
        </p:nvSpPr>
        <p:spPr/>
        <p:txBody>
          <a:bodyPr/>
          <a:lstStyle/>
          <a:p>
            <a:fld id="{CF4668DC-857F-487D-BFFA-8C0CA5037977}" type="slidenum">
              <a:rPr lang="fr-BE" smtClean="0"/>
              <a:pPr/>
              <a:t>7</a:t>
            </a:fld>
            <a:endParaRPr lang="fr-BE"/>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p:cNvSpPr txBox="1"/>
          <p:nvPr/>
        </p:nvSpPr>
        <p:spPr>
          <a:xfrm>
            <a:off x="0" y="2492896"/>
            <a:ext cx="9144000" cy="1384995"/>
          </a:xfrm>
          <a:prstGeom prst="rect">
            <a:avLst/>
          </a:prstGeom>
          <a:noFill/>
        </p:spPr>
        <p:txBody>
          <a:bodyPr wrap="square" rtlCol="0">
            <a:spAutoFit/>
          </a:bodyPr>
          <a:lstStyle/>
          <a:p>
            <a:endParaRPr lang="fr-FR" sz="2800" dirty="0" smtClean="0"/>
          </a:p>
          <a:p>
            <a:endParaRPr lang="fr-FR" sz="2800" dirty="0" smtClean="0"/>
          </a:p>
          <a:p>
            <a:r>
              <a:rPr lang="fr-FR" sz="2800" b="1" dirty="0" smtClean="0">
                <a:effectLst>
                  <a:outerShdw blurRad="38100" dist="38100" dir="2700000" algn="tl">
                    <a:srgbClr val="000000"/>
                  </a:outerShdw>
                </a:effectLst>
                <a:latin typeface="Times New Roman" pitchFamily="18" charset="0"/>
                <a:cs typeface="Times New Roman" pitchFamily="18" charset="0"/>
              </a:rPr>
              <a:t> </a:t>
            </a:r>
            <a:endParaRPr lang="fr-FR" sz="2800" b="1" dirty="0"/>
          </a:p>
        </p:txBody>
      </p:sp>
      <p:sp>
        <p:nvSpPr>
          <p:cNvPr id="28673" name="Rectangle 1"/>
          <p:cNvSpPr>
            <a:spLocks noChangeArrowheads="1"/>
          </p:cNvSpPr>
          <p:nvPr/>
        </p:nvSpPr>
        <p:spPr bwMode="auto">
          <a:xfrm>
            <a:off x="107504" y="457508"/>
            <a:ext cx="8601626"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457200" marR="0" lvl="1" indent="0" algn="ctr" defTabSz="914400" rtl="0" eaLnBrk="1" fontAlgn="base" latinLnBrk="0" hangingPunct="1">
              <a:lnSpc>
                <a:spcPct val="100000"/>
              </a:lnSpc>
              <a:spcBef>
                <a:spcPct val="0"/>
              </a:spcBef>
              <a:spcAft>
                <a:spcPct val="0"/>
              </a:spcAft>
              <a:buClrTx/>
              <a:buSzTx/>
              <a:tabLst>
                <a:tab pos="685800" algn="l"/>
              </a:tabLst>
            </a:pPr>
            <a:r>
              <a:rPr kumimoji="0" lang="fr-FR" sz="2800" b="1" i="0" u="none" strike="noStrike" cap="none" normalizeH="0" baseline="0" dirty="0" smtClean="0">
                <a:ln>
                  <a:noFill/>
                </a:ln>
                <a:solidFill>
                  <a:schemeClr val="tx1"/>
                </a:solidFill>
                <a:effectLst/>
                <a:ea typeface="Times New Roman" pitchFamily="18" charset="0"/>
                <a:cs typeface="Arial" pitchFamily="34" charset="0"/>
              </a:rPr>
              <a:t>3.1 L</a:t>
            </a:r>
            <a:r>
              <a:rPr kumimoji="0" lang="fr-FR" sz="2800" b="1" i="0" u="none" strike="noStrike" cap="none" normalizeH="0" baseline="0" dirty="0" smtClean="0" bmk="">
                <a:ln>
                  <a:noFill/>
                </a:ln>
                <a:solidFill>
                  <a:schemeClr val="tx1"/>
                </a:solidFill>
                <a:effectLst/>
                <a:ea typeface="Times New Roman" pitchFamily="18" charset="0"/>
                <a:cs typeface="Arial" pitchFamily="34" charset="0"/>
              </a:rPr>
              <a:t>’opérateur « NON » : La complémentation</a:t>
            </a:r>
            <a:endParaRPr kumimoji="0" lang="fr-FR" sz="2800" b="0" i="0" u="none" strike="noStrike" cap="none" normalizeH="0" baseline="0" dirty="0" smtClean="0">
              <a:ln>
                <a:noFill/>
              </a:ln>
              <a:solidFill>
                <a:schemeClr val="tx1"/>
              </a:solidFill>
              <a:effectLst/>
              <a:cs typeface="Arial" pitchFamily="34" charset="0"/>
            </a:endParaRPr>
          </a:p>
        </p:txBody>
      </p:sp>
      <p:sp>
        <p:nvSpPr>
          <p:cNvPr id="7" name="Titre 6"/>
          <p:cNvSpPr>
            <a:spLocks noGrp="1"/>
          </p:cNvSpPr>
          <p:nvPr>
            <p:ph type="ctrTitle"/>
          </p:nvPr>
        </p:nvSpPr>
        <p:spPr>
          <a:xfrm>
            <a:off x="395536" y="2132856"/>
            <a:ext cx="8355704" cy="2880320"/>
          </a:xfrm>
        </p:spPr>
        <p:txBody>
          <a:bodyPr>
            <a:noAutofit/>
          </a:bodyPr>
          <a:lstStyle/>
          <a:p>
            <a:pPr algn="ctr"/>
            <a:r>
              <a:rPr lang="fr-FR" sz="3200" dirty="0" smtClean="0">
                <a:solidFill>
                  <a:schemeClr val="tx1"/>
                </a:solidFill>
              </a:rPr>
              <a:t/>
            </a:r>
            <a:br>
              <a:rPr lang="fr-FR" sz="3200" dirty="0" smtClean="0">
                <a:solidFill>
                  <a:schemeClr val="tx1"/>
                </a:solidFill>
              </a:rPr>
            </a:br>
            <a:r>
              <a:rPr lang="fr-FR" sz="3200" dirty="0" smtClean="0">
                <a:solidFill>
                  <a:schemeClr val="tx1"/>
                </a:solidFill>
              </a:rPr>
              <a:t> Si V0 représente le niveau BAS de tension (état 0) et V1 le niveau HAUT de tension (état 1), on relève en sortie du circuit les tensions données dans la table de fonctionnement </a:t>
            </a:r>
            <a:r>
              <a:rPr lang="fr-FR" sz="3200" dirty="0" err="1" smtClean="0">
                <a:solidFill>
                  <a:schemeClr val="tx1"/>
                </a:solidFill>
              </a:rPr>
              <a:t>eton</a:t>
            </a:r>
            <a:r>
              <a:rPr lang="fr-FR" sz="3200" dirty="0" smtClean="0">
                <a:solidFill>
                  <a:schemeClr val="tx1"/>
                </a:solidFill>
              </a:rPr>
              <a:t> en déduit la table de vérité.</a:t>
            </a:r>
            <a:endParaRPr lang="fr-FR" sz="3200" dirty="0">
              <a:solidFill>
                <a:schemeClr val="tx1"/>
              </a:solidFill>
            </a:endParaRPr>
          </a:p>
        </p:txBody>
      </p:sp>
      <p:pic>
        <p:nvPicPr>
          <p:cNvPr id="28674" name="Picture 2"/>
          <p:cNvPicPr>
            <a:picLocks noChangeAspect="1" noChangeArrowheads="1"/>
          </p:cNvPicPr>
          <p:nvPr/>
        </p:nvPicPr>
        <p:blipFill>
          <a:blip r:embed="rId2" cstate="print"/>
          <a:srcRect/>
          <a:stretch>
            <a:fillRect/>
          </a:stretch>
        </p:blipFill>
        <p:spPr bwMode="auto">
          <a:xfrm>
            <a:off x="731573" y="1052736"/>
            <a:ext cx="7872875" cy="1152128"/>
          </a:xfrm>
          <a:prstGeom prst="rect">
            <a:avLst/>
          </a:prstGeom>
          <a:noFill/>
          <a:ln w="9525">
            <a:noFill/>
            <a:miter lim="800000"/>
            <a:headEnd/>
            <a:tailEnd/>
          </a:ln>
        </p:spPr>
      </p:pic>
      <p:pic>
        <p:nvPicPr>
          <p:cNvPr id="28675" name="Picture 3"/>
          <p:cNvPicPr>
            <a:picLocks noChangeAspect="1" noChangeArrowheads="1"/>
          </p:cNvPicPr>
          <p:nvPr/>
        </p:nvPicPr>
        <p:blipFill>
          <a:blip r:embed="rId3" cstate="print"/>
          <a:srcRect/>
          <a:stretch>
            <a:fillRect/>
          </a:stretch>
        </p:blipFill>
        <p:spPr bwMode="auto">
          <a:xfrm>
            <a:off x="1115616" y="5157192"/>
            <a:ext cx="2088232" cy="1296144"/>
          </a:xfrm>
          <a:prstGeom prst="rect">
            <a:avLst/>
          </a:prstGeom>
          <a:noFill/>
          <a:ln w="9525">
            <a:noFill/>
            <a:miter lim="800000"/>
            <a:headEnd/>
            <a:tailEnd/>
          </a:ln>
        </p:spPr>
      </p:pic>
      <p:pic>
        <p:nvPicPr>
          <p:cNvPr id="28676" name="Picture 4"/>
          <p:cNvPicPr>
            <a:picLocks noChangeAspect="1" noChangeArrowheads="1"/>
          </p:cNvPicPr>
          <p:nvPr/>
        </p:nvPicPr>
        <p:blipFill>
          <a:blip r:embed="rId4" cstate="print"/>
          <a:srcRect/>
          <a:stretch>
            <a:fillRect/>
          </a:stretch>
        </p:blipFill>
        <p:spPr bwMode="auto">
          <a:xfrm>
            <a:off x="5652120" y="5157192"/>
            <a:ext cx="1752600" cy="1296144"/>
          </a:xfrm>
          <a:prstGeom prst="rect">
            <a:avLst/>
          </a:prstGeom>
          <a:noFill/>
          <a:ln w="9525">
            <a:noFill/>
            <a:miter lim="800000"/>
            <a:headEnd/>
            <a:tailEnd/>
          </a:ln>
        </p:spPr>
      </p:pic>
      <p:sp>
        <p:nvSpPr>
          <p:cNvPr id="12" name="Espace réservé du numéro de diapositive 11"/>
          <p:cNvSpPr>
            <a:spLocks noGrp="1"/>
          </p:cNvSpPr>
          <p:nvPr>
            <p:ph type="sldNum" sz="quarter" idx="12"/>
          </p:nvPr>
        </p:nvSpPr>
        <p:spPr/>
        <p:txBody>
          <a:bodyPr/>
          <a:lstStyle/>
          <a:p>
            <a:fld id="{CF4668DC-857F-487D-BFFA-8C0CA5037977}" type="slidenum">
              <a:rPr lang="fr-BE" smtClean="0"/>
              <a:pPr/>
              <a:t>8</a:t>
            </a:fld>
            <a:endParaRPr lang="fr-BE"/>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ctrTitle"/>
          </p:nvPr>
        </p:nvSpPr>
        <p:spPr>
          <a:xfrm>
            <a:off x="323528" y="1268760"/>
            <a:ext cx="8820472" cy="4536504"/>
          </a:xfrm>
        </p:spPr>
        <p:txBody>
          <a:bodyPr>
            <a:noAutofit/>
          </a:bodyPr>
          <a:lstStyle/>
          <a:p>
            <a:pPr lvl="0" algn="l"/>
            <a:r>
              <a:rPr lang="fr-FR" sz="3200" dirty="0" smtClean="0">
                <a:effectLst>
                  <a:outerShdw blurRad="38100" dist="38100" dir="2700000" algn="tl" rotWithShape="0">
                    <a:srgbClr val="000000">
                      <a:alpha val="43137"/>
                    </a:srgbClr>
                  </a:outerShdw>
                </a:effectLst>
              </a:rPr>
              <a:t/>
            </a:r>
            <a:br>
              <a:rPr lang="fr-FR" sz="3200" dirty="0" smtClean="0">
                <a:effectLst>
                  <a:outerShdw blurRad="38100" dist="38100" dir="2700000" algn="tl" rotWithShape="0">
                    <a:srgbClr val="000000">
                      <a:alpha val="43137"/>
                    </a:srgbClr>
                  </a:outerShdw>
                </a:effectLst>
              </a:rPr>
            </a:br>
            <a:r>
              <a:rPr lang="fr-FR" sz="3200" dirty="0" smtClean="0">
                <a:effectLst>
                  <a:outerShdw blurRad="38100" dist="38100" dir="2700000" algn="tl" rotWithShape="0">
                    <a:srgbClr val="000000">
                      <a:alpha val="43137"/>
                    </a:srgbClr>
                  </a:outerShdw>
                </a:effectLst>
              </a:rPr>
              <a:t/>
            </a:r>
            <a:br>
              <a:rPr lang="fr-FR" sz="3200" dirty="0" smtClean="0">
                <a:effectLst>
                  <a:outerShdw blurRad="38100" dist="38100" dir="2700000" algn="tl" rotWithShape="0">
                    <a:srgbClr val="000000">
                      <a:alpha val="43137"/>
                    </a:srgbClr>
                  </a:outerShdw>
                </a:effectLst>
              </a:rPr>
            </a:br>
            <a:endParaRPr lang="fr-FR" sz="6000" dirty="0">
              <a:effectLst>
                <a:outerShdw blurRad="38100" dist="38100" dir="2700000" algn="tl" rotWithShape="0">
                  <a:srgbClr val="000000">
                    <a:alpha val="43137"/>
                  </a:srgbClr>
                </a:outerShdw>
              </a:effectLst>
              <a:latin typeface="Garamond" pitchFamily="18" charset="0"/>
            </a:endParaRPr>
          </a:p>
        </p:txBody>
      </p:sp>
      <p:sp>
        <p:nvSpPr>
          <p:cNvPr id="6" name="ZoneTexte 5"/>
          <p:cNvSpPr txBox="1"/>
          <p:nvPr/>
        </p:nvSpPr>
        <p:spPr>
          <a:xfrm>
            <a:off x="1" y="908720"/>
            <a:ext cx="9144000" cy="1200329"/>
          </a:xfrm>
          <a:prstGeom prst="rect">
            <a:avLst/>
          </a:prstGeom>
          <a:noFill/>
        </p:spPr>
        <p:txBody>
          <a:bodyPr wrap="square" rtlCol="0">
            <a:spAutoFit/>
          </a:bodyPr>
          <a:lstStyle/>
          <a:p>
            <a:endParaRPr lang="fr-FR" sz="2400" dirty="0" smtClean="0"/>
          </a:p>
          <a:p>
            <a:endParaRPr lang="fr-FR" sz="2400" dirty="0" smtClean="0"/>
          </a:p>
          <a:p>
            <a:r>
              <a:rPr lang="fr-FR" sz="2400" b="1" dirty="0" smtClean="0">
                <a:effectLst>
                  <a:outerShdw blurRad="38100" dist="38100" dir="2700000" algn="tl">
                    <a:srgbClr val="000000"/>
                  </a:outerShdw>
                </a:effectLst>
                <a:latin typeface="Times New Roman" pitchFamily="18" charset="0"/>
                <a:cs typeface="Times New Roman" pitchFamily="18" charset="0"/>
              </a:rPr>
              <a:t> </a:t>
            </a:r>
            <a:endParaRPr lang="fr-FR" sz="2400" b="1" dirty="0"/>
          </a:p>
        </p:txBody>
      </p:sp>
      <p:sp>
        <p:nvSpPr>
          <p:cNvPr id="27649" name="Rectangle 1"/>
          <p:cNvSpPr>
            <a:spLocks noChangeArrowheads="1"/>
          </p:cNvSpPr>
          <p:nvPr/>
        </p:nvSpPr>
        <p:spPr bwMode="auto">
          <a:xfrm>
            <a:off x="532618" y="61556"/>
            <a:ext cx="8119339" cy="58477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457200" marR="0" lvl="1" indent="0" algn="ctr" defTabSz="914400" rtl="0" eaLnBrk="1" fontAlgn="base" latinLnBrk="0" hangingPunct="1">
              <a:lnSpc>
                <a:spcPct val="100000"/>
              </a:lnSpc>
              <a:spcBef>
                <a:spcPct val="0"/>
              </a:spcBef>
              <a:spcAft>
                <a:spcPct val="0"/>
              </a:spcAft>
              <a:buClrTx/>
              <a:buSzTx/>
              <a:tabLst>
                <a:tab pos="685800" algn="l"/>
              </a:tabLst>
            </a:pPr>
            <a:r>
              <a:rPr kumimoji="0" lang="fr-FR" sz="3200" b="1" i="0" u="none" strike="noStrike" cap="none" normalizeH="0" baseline="0" dirty="0" smtClean="0">
                <a:ln>
                  <a:noFill/>
                </a:ln>
                <a:solidFill>
                  <a:schemeClr val="tx1"/>
                </a:solidFill>
                <a:effectLst/>
                <a:ea typeface="Times New Roman" pitchFamily="18" charset="0"/>
                <a:cs typeface="Arial" pitchFamily="34" charset="0"/>
              </a:rPr>
              <a:t>3.2 L</a:t>
            </a:r>
            <a:r>
              <a:rPr kumimoji="0" lang="fr-FR" sz="3200" b="1" i="0" u="none" strike="noStrike" cap="none" normalizeH="0" baseline="0" dirty="0" smtClean="0" bmk="">
                <a:ln>
                  <a:noFill/>
                </a:ln>
                <a:solidFill>
                  <a:schemeClr val="tx1"/>
                </a:solidFill>
                <a:effectLst/>
                <a:ea typeface="Times New Roman" pitchFamily="18" charset="0"/>
                <a:cs typeface="Arial" pitchFamily="34" charset="0"/>
              </a:rPr>
              <a:t>’opérateur « ET » : Produit Logique</a:t>
            </a:r>
            <a:endParaRPr kumimoji="0" lang="fr-FR" sz="3200" b="0" i="0" u="none" strike="noStrike" cap="none" normalizeH="0" baseline="0" dirty="0" smtClean="0">
              <a:ln>
                <a:noFill/>
              </a:ln>
              <a:solidFill>
                <a:schemeClr val="tx1"/>
              </a:solidFill>
              <a:effectLst/>
              <a:cs typeface="Arial" pitchFamily="34" charset="0"/>
            </a:endParaRPr>
          </a:p>
        </p:txBody>
      </p:sp>
      <p:pic>
        <p:nvPicPr>
          <p:cNvPr id="27650" name="Picture 2"/>
          <p:cNvPicPr>
            <a:picLocks noChangeAspect="1" noChangeArrowheads="1"/>
          </p:cNvPicPr>
          <p:nvPr/>
        </p:nvPicPr>
        <p:blipFill>
          <a:blip r:embed="rId2" cstate="print"/>
          <a:srcRect/>
          <a:stretch>
            <a:fillRect/>
          </a:stretch>
        </p:blipFill>
        <p:spPr bwMode="auto">
          <a:xfrm>
            <a:off x="251520" y="1052736"/>
            <a:ext cx="8640960" cy="1224136"/>
          </a:xfrm>
          <a:prstGeom prst="rect">
            <a:avLst/>
          </a:prstGeom>
          <a:noFill/>
          <a:ln w="9525">
            <a:noFill/>
            <a:miter lim="800000"/>
            <a:headEnd/>
            <a:tailEnd/>
          </a:ln>
        </p:spPr>
      </p:pic>
      <p:graphicFrame>
        <p:nvGraphicFramePr>
          <p:cNvPr id="8" name="Tableau 7"/>
          <p:cNvGraphicFramePr>
            <a:graphicFrameLocks noGrp="1"/>
          </p:cNvGraphicFramePr>
          <p:nvPr/>
        </p:nvGraphicFramePr>
        <p:xfrm>
          <a:off x="899592" y="2964180"/>
          <a:ext cx="3305523" cy="2804160"/>
        </p:xfrm>
        <a:graphic>
          <a:graphicData uri="http://schemas.openxmlformats.org/drawingml/2006/table">
            <a:tbl>
              <a:tblPr/>
              <a:tblGrid>
                <a:gridCol w="1101841"/>
                <a:gridCol w="1101841"/>
                <a:gridCol w="1101841"/>
              </a:tblGrid>
              <a:tr h="0">
                <a:tc gridSpan="3">
                  <a:txBody>
                    <a:bodyPr/>
                    <a:lstStyle/>
                    <a:p>
                      <a:pPr algn="ctr">
                        <a:spcAft>
                          <a:spcPts val="0"/>
                        </a:spcAft>
                      </a:pPr>
                      <a:r>
                        <a:rPr lang="fr-FR" sz="3200" b="1">
                          <a:latin typeface="Garamond"/>
                          <a:ea typeface="Times New Roman"/>
                        </a:rPr>
                        <a:t>Table de fonctionnement</a:t>
                      </a:r>
                      <a:endParaRPr lang="fr-FR" sz="36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r>
              <a:tr h="0">
                <a:tc>
                  <a:txBody>
                    <a:bodyPr/>
                    <a:lstStyle/>
                    <a:p>
                      <a:pPr algn="ctr">
                        <a:spcAft>
                          <a:spcPts val="0"/>
                        </a:spcAft>
                      </a:pPr>
                      <a:r>
                        <a:rPr lang="fr-FR" sz="2400" b="1">
                          <a:latin typeface="Garamond"/>
                          <a:ea typeface="Times New Roman"/>
                        </a:rPr>
                        <a:t>VA</a:t>
                      </a:r>
                      <a:endParaRPr lang="fr-FR" sz="36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400" b="1">
                          <a:latin typeface="Garamond"/>
                          <a:ea typeface="Times New Roman"/>
                        </a:rPr>
                        <a:t>VB</a:t>
                      </a:r>
                      <a:endParaRPr lang="fr-FR" sz="36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400" b="1">
                          <a:latin typeface="Garamond"/>
                          <a:ea typeface="Times New Roman"/>
                        </a:rPr>
                        <a:t>VS</a:t>
                      </a:r>
                      <a:endParaRPr lang="fr-FR" sz="36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spcAft>
                          <a:spcPts val="0"/>
                        </a:spcAft>
                      </a:pPr>
                      <a:r>
                        <a:rPr lang="fr-FR" sz="2400" b="1">
                          <a:latin typeface="Garamond"/>
                          <a:ea typeface="Times New Roman"/>
                        </a:rPr>
                        <a:t>V0</a:t>
                      </a:r>
                      <a:endParaRPr lang="fr-FR" sz="36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400" b="1">
                          <a:latin typeface="Garamond"/>
                          <a:ea typeface="Times New Roman"/>
                        </a:rPr>
                        <a:t>V0</a:t>
                      </a:r>
                      <a:endParaRPr lang="fr-FR" sz="36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400" b="1">
                          <a:latin typeface="Garamond"/>
                          <a:ea typeface="Times New Roman"/>
                        </a:rPr>
                        <a:t>V0</a:t>
                      </a:r>
                      <a:endParaRPr lang="fr-FR" sz="36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spcAft>
                          <a:spcPts val="0"/>
                        </a:spcAft>
                      </a:pPr>
                      <a:r>
                        <a:rPr lang="fr-FR" sz="2400" b="1">
                          <a:latin typeface="Garamond"/>
                          <a:ea typeface="Times New Roman"/>
                        </a:rPr>
                        <a:t>V0</a:t>
                      </a:r>
                      <a:endParaRPr lang="fr-FR" sz="36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400" b="1">
                          <a:latin typeface="Garamond"/>
                          <a:ea typeface="Times New Roman"/>
                        </a:rPr>
                        <a:t>V1</a:t>
                      </a:r>
                      <a:endParaRPr lang="fr-FR" sz="36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400" b="1">
                          <a:latin typeface="Garamond"/>
                          <a:ea typeface="Times New Roman"/>
                        </a:rPr>
                        <a:t>V0</a:t>
                      </a:r>
                      <a:endParaRPr lang="fr-FR" sz="36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spcAft>
                          <a:spcPts val="0"/>
                        </a:spcAft>
                      </a:pPr>
                      <a:r>
                        <a:rPr lang="fr-FR" sz="2400" b="1">
                          <a:latin typeface="Garamond"/>
                          <a:ea typeface="Times New Roman"/>
                        </a:rPr>
                        <a:t>V1</a:t>
                      </a:r>
                      <a:endParaRPr lang="fr-FR" sz="36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400" b="1">
                          <a:latin typeface="Garamond"/>
                          <a:ea typeface="Times New Roman"/>
                        </a:rPr>
                        <a:t>V0</a:t>
                      </a:r>
                      <a:endParaRPr lang="fr-FR" sz="36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400" b="1">
                          <a:latin typeface="Garamond"/>
                          <a:ea typeface="Times New Roman"/>
                        </a:rPr>
                        <a:t>V0</a:t>
                      </a:r>
                      <a:endParaRPr lang="fr-FR" sz="36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spcAft>
                          <a:spcPts val="0"/>
                        </a:spcAft>
                      </a:pPr>
                      <a:r>
                        <a:rPr lang="fr-FR" sz="2400" b="1">
                          <a:latin typeface="Garamond"/>
                          <a:ea typeface="Times New Roman"/>
                        </a:rPr>
                        <a:t>V1</a:t>
                      </a:r>
                      <a:endParaRPr lang="fr-FR" sz="36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pPr>
                      <a:r>
                        <a:rPr lang="fr-FR" sz="2400" b="1">
                          <a:latin typeface="Garamond"/>
                          <a:ea typeface="Times New Roman"/>
                        </a:rPr>
                        <a:t>V1</a:t>
                      </a:r>
                      <a:endParaRPr lang="fr-FR" sz="36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pPr>
                      <a:r>
                        <a:rPr lang="fr-FR" sz="2400" b="1" dirty="0">
                          <a:latin typeface="Garamond"/>
                          <a:ea typeface="Times New Roman"/>
                        </a:rPr>
                        <a:t>V1</a:t>
                      </a:r>
                      <a:endParaRPr lang="fr-FR" sz="3600" b="1" dirty="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bl>
          </a:graphicData>
        </a:graphic>
      </p:graphicFrame>
      <p:graphicFrame>
        <p:nvGraphicFramePr>
          <p:cNvPr id="9" name="Tableau 8"/>
          <p:cNvGraphicFramePr>
            <a:graphicFrameLocks noGrp="1"/>
          </p:cNvGraphicFramePr>
          <p:nvPr/>
        </p:nvGraphicFramePr>
        <p:xfrm>
          <a:off x="5602058" y="2636912"/>
          <a:ext cx="2282309" cy="3413760"/>
        </p:xfrm>
        <a:graphic>
          <a:graphicData uri="http://schemas.openxmlformats.org/drawingml/2006/table">
            <a:tbl>
              <a:tblPr/>
              <a:tblGrid>
                <a:gridCol w="760203"/>
                <a:gridCol w="761053"/>
                <a:gridCol w="761053"/>
              </a:tblGrid>
              <a:tr h="0">
                <a:tc gridSpan="3">
                  <a:txBody>
                    <a:bodyPr/>
                    <a:lstStyle/>
                    <a:p>
                      <a:pPr algn="ctr">
                        <a:spcAft>
                          <a:spcPts val="0"/>
                        </a:spcAft>
                      </a:pPr>
                      <a:r>
                        <a:rPr lang="fr-FR" sz="3200" b="1" dirty="0">
                          <a:latin typeface="Garamond"/>
                          <a:ea typeface="Times New Roman"/>
                        </a:rPr>
                        <a:t>Table de Vérité</a:t>
                      </a:r>
                      <a:endParaRPr lang="fr-FR" sz="3200" b="1" dirty="0">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r>
              <a:tr h="0">
                <a:tc>
                  <a:txBody>
                    <a:bodyPr/>
                    <a:lstStyle/>
                    <a:p>
                      <a:pPr algn="ctr">
                        <a:spcAft>
                          <a:spcPts val="0"/>
                        </a:spcAft>
                      </a:pPr>
                      <a:r>
                        <a:rPr lang="fr-FR" sz="3200" b="1">
                          <a:latin typeface="Garamond"/>
                          <a:ea typeface="Times New Roman"/>
                        </a:rPr>
                        <a:t>A</a:t>
                      </a:r>
                      <a:endParaRPr lang="fr-FR" sz="32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3200" b="1" dirty="0">
                          <a:latin typeface="Garamond"/>
                          <a:ea typeface="Times New Roman"/>
                        </a:rPr>
                        <a:t>B</a:t>
                      </a:r>
                      <a:endParaRPr lang="fr-FR" sz="3200" b="1" dirty="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3200" b="1">
                          <a:latin typeface="Garamond"/>
                          <a:ea typeface="Times New Roman"/>
                        </a:rPr>
                        <a:t>S</a:t>
                      </a:r>
                      <a:endParaRPr lang="fr-FR" sz="32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spcAft>
                          <a:spcPts val="0"/>
                        </a:spcAft>
                      </a:pPr>
                      <a:r>
                        <a:rPr lang="fr-FR" sz="3200" b="1" dirty="0">
                          <a:latin typeface="Garamond"/>
                          <a:ea typeface="Times New Roman"/>
                        </a:rPr>
                        <a:t>0</a:t>
                      </a:r>
                      <a:endParaRPr lang="fr-FR" sz="3200" b="1" dirty="0">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3200" b="1" dirty="0">
                          <a:latin typeface="Garamond"/>
                          <a:ea typeface="Times New Roman"/>
                        </a:rPr>
                        <a:t>0</a:t>
                      </a:r>
                      <a:endParaRPr lang="fr-FR" sz="3200" b="1" dirty="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3200" b="1" dirty="0">
                          <a:latin typeface="Garamond"/>
                          <a:ea typeface="Times New Roman"/>
                        </a:rPr>
                        <a:t>0</a:t>
                      </a:r>
                      <a:endParaRPr lang="fr-FR" sz="3200" b="1" dirty="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spcAft>
                          <a:spcPts val="0"/>
                        </a:spcAft>
                      </a:pPr>
                      <a:r>
                        <a:rPr lang="fr-FR" sz="3200" b="1">
                          <a:latin typeface="Garamond"/>
                          <a:ea typeface="Times New Roman"/>
                        </a:rPr>
                        <a:t>0</a:t>
                      </a:r>
                      <a:endParaRPr lang="fr-FR" sz="32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3200" b="1">
                          <a:latin typeface="Garamond"/>
                          <a:ea typeface="Times New Roman"/>
                        </a:rPr>
                        <a:t>1</a:t>
                      </a:r>
                      <a:endParaRPr lang="fr-FR" sz="32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3200" b="1" dirty="0">
                          <a:latin typeface="Garamond"/>
                          <a:ea typeface="Times New Roman"/>
                        </a:rPr>
                        <a:t>0</a:t>
                      </a:r>
                      <a:endParaRPr lang="fr-FR" sz="3200" b="1" dirty="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spcAft>
                          <a:spcPts val="0"/>
                        </a:spcAft>
                      </a:pPr>
                      <a:r>
                        <a:rPr lang="fr-FR" sz="3200" b="1">
                          <a:latin typeface="Garamond"/>
                          <a:ea typeface="Times New Roman"/>
                        </a:rPr>
                        <a:t>1</a:t>
                      </a:r>
                      <a:endParaRPr lang="fr-FR" sz="32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3200" b="1">
                          <a:latin typeface="Garamond"/>
                          <a:ea typeface="Times New Roman"/>
                        </a:rPr>
                        <a:t>0</a:t>
                      </a:r>
                      <a:endParaRPr lang="fr-FR" sz="32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3200" b="1" dirty="0">
                          <a:latin typeface="Garamond"/>
                          <a:ea typeface="Times New Roman"/>
                        </a:rPr>
                        <a:t>0</a:t>
                      </a:r>
                      <a:endParaRPr lang="fr-FR" sz="3200" b="1" dirty="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spcAft>
                          <a:spcPts val="0"/>
                        </a:spcAft>
                      </a:pPr>
                      <a:r>
                        <a:rPr lang="fr-FR" sz="3200" b="1">
                          <a:latin typeface="Garamond"/>
                          <a:ea typeface="Times New Roman"/>
                        </a:rPr>
                        <a:t>1</a:t>
                      </a:r>
                      <a:endParaRPr lang="fr-FR" sz="32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pPr>
                      <a:r>
                        <a:rPr lang="fr-FR" sz="3200" b="1">
                          <a:latin typeface="Garamond"/>
                          <a:ea typeface="Times New Roman"/>
                        </a:rPr>
                        <a:t>1</a:t>
                      </a:r>
                      <a:endParaRPr lang="fr-FR" sz="32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pPr>
                      <a:r>
                        <a:rPr lang="fr-FR" sz="3200" b="1" dirty="0">
                          <a:latin typeface="Garamond"/>
                          <a:ea typeface="Times New Roman"/>
                        </a:rPr>
                        <a:t>1</a:t>
                      </a:r>
                      <a:endParaRPr lang="fr-FR" sz="3200" b="1" dirty="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bl>
          </a:graphicData>
        </a:graphic>
      </p:graphicFrame>
      <p:sp>
        <p:nvSpPr>
          <p:cNvPr id="10" name="Espace réservé du numéro de diapositive 9"/>
          <p:cNvSpPr>
            <a:spLocks noGrp="1"/>
          </p:cNvSpPr>
          <p:nvPr>
            <p:ph type="sldNum" sz="quarter" idx="12"/>
          </p:nvPr>
        </p:nvSpPr>
        <p:spPr/>
        <p:txBody>
          <a:bodyPr/>
          <a:lstStyle/>
          <a:p>
            <a:fld id="{CF4668DC-857F-487D-BFFA-8C0CA5037977}" type="slidenum">
              <a:rPr lang="fr-BE" smtClean="0"/>
              <a:pPr/>
              <a:t>9</a:t>
            </a:fld>
            <a:endParaRPr lang="fr-BE"/>
          </a:p>
        </p:txBody>
      </p:sp>
      <p:sp useBgFill="1">
        <p:nvSpPr>
          <p:cNvPr id="11" name="ZoneTexte 10"/>
          <p:cNvSpPr txBox="1"/>
          <p:nvPr/>
        </p:nvSpPr>
        <p:spPr>
          <a:xfrm>
            <a:off x="7308304" y="4149080"/>
            <a:ext cx="360040" cy="369332"/>
          </a:xfrm>
          <a:prstGeom prst="rect">
            <a:avLst/>
          </a:prstGeom>
        </p:spPr>
        <p:txBody>
          <a:bodyPr wrap="square" rtlCol="0">
            <a:spAutoFit/>
          </a:bodyPr>
          <a:lstStyle/>
          <a:p>
            <a:endParaRPr lang="fr-FR" dirty="0"/>
          </a:p>
        </p:txBody>
      </p:sp>
      <p:sp useBgFill="1">
        <p:nvSpPr>
          <p:cNvPr id="13" name="ZoneTexte 12"/>
          <p:cNvSpPr txBox="1"/>
          <p:nvPr/>
        </p:nvSpPr>
        <p:spPr>
          <a:xfrm>
            <a:off x="7308304" y="4653136"/>
            <a:ext cx="360040" cy="369332"/>
          </a:xfrm>
          <a:prstGeom prst="rect">
            <a:avLst/>
          </a:prstGeom>
        </p:spPr>
        <p:txBody>
          <a:bodyPr wrap="square" rtlCol="0">
            <a:spAutoFit/>
          </a:bodyPr>
          <a:lstStyle/>
          <a:p>
            <a:endParaRPr lang="fr-FR" dirty="0"/>
          </a:p>
        </p:txBody>
      </p:sp>
      <p:sp useBgFill="1">
        <p:nvSpPr>
          <p:cNvPr id="14" name="ZoneTexte 13"/>
          <p:cNvSpPr txBox="1"/>
          <p:nvPr/>
        </p:nvSpPr>
        <p:spPr>
          <a:xfrm>
            <a:off x="7308304" y="5157192"/>
            <a:ext cx="360040" cy="369332"/>
          </a:xfrm>
          <a:prstGeom prst="rect">
            <a:avLst/>
          </a:prstGeom>
        </p:spPr>
        <p:txBody>
          <a:bodyPr wrap="square" rtlCol="0">
            <a:spAutoFit/>
          </a:bodyPr>
          <a:lstStyle/>
          <a:p>
            <a:endParaRPr lang="fr-FR" dirty="0"/>
          </a:p>
        </p:txBody>
      </p:sp>
      <p:sp useBgFill="1">
        <p:nvSpPr>
          <p:cNvPr id="15" name="ZoneTexte 14"/>
          <p:cNvSpPr txBox="1"/>
          <p:nvPr/>
        </p:nvSpPr>
        <p:spPr>
          <a:xfrm>
            <a:off x="7308304" y="5589240"/>
            <a:ext cx="360040" cy="369332"/>
          </a:xfrm>
          <a:prstGeom prst="rect">
            <a:avLst/>
          </a:prstGeom>
        </p:spPr>
        <p:txBody>
          <a:bodyPr wrap="square" rtlCol="0">
            <a:spAutoFit/>
          </a:bodyPr>
          <a:lstStyle/>
          <a:p>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xit" presetSubtype="10" fill="hold" grpId="0" nodeType="clickEffect">
                                  <p:stCondLst>
                                    <p:cond delay="0"/>
                                  </p:stCondLst>
                                  <p:childTnLst>
                                    <p:animEffect transition="out" filter="checkerboard(across)">
                                      <p:cBhvr>
                                        <p:cTn id="6" dur="500"/>
                                        <p:tgtEl>
                                          <p:spTgt spid="11"/>
                                        </p:tgtEl>
                                      </p:cBhvr>
                                    </p:animEffect>
                                    <p:set>
                                      <p:cBhvr>
                                        <p:cTn id="7" dur="1" fill="hold">
                                          <p:stCondLst>
                                            <p:cond delay="499"/>
                                          </p:stCondLst>
                                        </p:cTn>
                                        <p:tgtEl>
                                          <p:spTgt spid="11"/>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5" presetClass="exit" presetSubtype="10" fill="hold" grpId="0" nodeType="clickEffect">
                                  <p:stCondLst>
                                    <p:cond delay="0"/>
                                  </p:stCondLst>
                                  <p:childTnLst>
                                    <p:animEffect transition="out" filter="checkerboard(across)">
                                      <p:cBhvr>
                                        <p:cTn id="11" dur="500"/>
                                        <p:tgtEl>
                                          <p:spTgt spid="13"/>
                                        </p:tgtEl>
                                      </p:cBhvr>
                                    </p:animEffect>
                                    <p:set>
                                      <p:cBhvr>
                                        <p:cTn id="12" dur="1" fill="hold">
                                          <p:stCondLst>
                                            <p:cond delay="499"/>
                                          </p:stCondLst>
                                        </p:cTn>
                                        <p:tgtEl>
                                          <p:spTgt spid="13"/>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5" presetClass="exit" presetSubtype="10" fill="hold" grpId="0" nodeType="clickEffect">
                                  <p:stCondLst>
                                    <p:cond delay="0"/>
                                  </p:stCondLst>
                                  <p:childTnLst>
                                    <p:animEffect transition="out" filter="checkerboard(across)">
                                      <p:cBhvr>
                                        <p:cTn id="16" dur="500"/>
                                        <p:tgtEl>
                                          <p:spTgt spid="14"/>
                                        </p:tgtEl>
                                      </p:cBhvr>
                                    </p:animEffect>
                                    <p:set>
                                      <p:cBhvr>
                                        <p:cTn id="17" dur="1" fill="hold">
                                          <p:stCondLst>
                                            <p:cond delay="499"/>
                                          </p:stCondLst>
                                        </p:cTn>
                                        <p:tgtEl>
                                          <p:spTgt spid="14"/>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5" presetClass="exit" presetSubtype="10" fill="hold" grpId="0" nodeType="clickEffect">
                                  <p:stCondLst>
                                    <p:cond delay="0"/>
                                  </p:stCondLst>
                                  <p:childTnLst>
                                    <p:animEffect transition="out" filter="checkerboard(across)">
                                      <p:cBhvr>
                                        <p:cTn id="21" dur="500"/>
                                        <p:tgtEl>
                                          <p:spTgt spid="15"/>
                                        </p:tgtEl>
                                      </p:cBhvr>
                                    </p:animEffect>
                                    <p:set>
                                      <p:cBhvr>
                                        <p:cTn id="22" dur="1" fill="hold">
                                          <p:stCondLst>
                                            <p:cond delay="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4" grpId="0" animBg="1"/>
      <p:bldP spid="1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ctrTitle"/>
          </p:nvPr>
        </p:nvSpPr>
        <p:spPr>
          <a:xfrm>
            <a:off x="323528" y="1268760"/>
            <a:ext cx="8820472" cy="4536504"/>
          </a:xfrm>
        </p:spPr>
        <p:txBody>
          <a:bodyPr>
            <a:noAutofit/>
          </a:bodyPr>
          <a:lstStyle/>
          <a:p>
            <a:pPr lvl="0" algn="l"/>
            <a:r>
              <a:rPr lang="fr-FR" sz="3200" dirty="0" smtClean="0">
                <a:effectLst>
                  <a:outerShdw blurRad="38100" dist="38100" dir="2700000" algn="tl" rotWithShape="0">
                    <a:srgbClr val="000000">
                      <a:alpha val="43137"/>
                    </a:srgbClr>
                  </a:outerShdw>
                </a:effectLst>
              </a:rPr>
              <a:t/>
            </a:r>
            <a:br>
              <a:rPr lang="fr-FR" sz="3200" dirty="0" smtClean="0">
                <a:effectLst>
                  <a:outerShdw blurRad="38100" dist="38100" dir="2700000" algn="tl" rotWithShape="0">
                    <a:srgbClr val="000000">
                      <a:alpha val="43137"/>
                    </a:srgbClr>
                  </a:outerShdw>
                </a:effectLst>
              </a:rPr>
            </a:br>
            <a:r>
              <a:rPr lang="fr-FR" sz="3200" dirty="0" smtClean="0">
                <a:effectLst>
                  <a:outerShdw blurRad="38100" dist="38100" dir="2700000" algn="tl" rotWithShape="0">
                    <a:srgbClr val="000000">
                      <a:alpha val="43137"/>
                    </a:srgbClr>
                  </a:outerShdw>
                </a:effectLst>
              </a:rPr>
              <a:t/>
            </a:r>
            <a:br>
              <a:rPr lang="fr-FR" sz="3200" dirty="0" smtClean="0">
                <a:effectLst>
                  <a:outerShdw blurRad="38100" dist="38100" dir="2700000" algn="tl" rotWithShape="0">
                    <a:srgbClr val="000000">
                      <a:alpha val="43137"/>
                    </a:srgbClr>
                  </a:outerShdw>
                </a:effectLst>
              </a:rPr>
            </a:br>
            <a:endParaRPr lang="fr-FR" sz="6000" dirty="0">
              <a:effectLst>
                <a:outerShdw blurRad="38100" dist="38100" dir="2700000" algn="tl" rotWithShape="0">
                  <a:srgbClr val="000000">
                    <a:alpha val="43137"/>
                  </a:srgbClr>
                </a:outerShdw>
              </a:effectLst>
              <a:latin typeface="Garamond" pitchFamily="18" charset="0"/>
            </a:endParaRPr>
          </a:p>
        </p:txBody>
      </p:sp>
      <p:sp>
        <p:nvSpPr>
          <p:cNvPr id="6" name="ZoneTexte 5"/>
          <p:cNvSpPr txBox="1"/>
          <p:nvPr/>
        </p:nvSpPr>
        <p:spPr>
          <a:xfrm>
            <a:off x="1" y="908720"/>
            <a:ext cx="9144000" cy="1015663"/>
          </a:xfrm>
          <a:prstGeom prst="rect">
            <a:avLst/>
          </a:prstGeom>
          <a:noFill/>
        </p:spPr>
        <p:txBody>
          <a:bodyPr wrap="square" rtlCol="0">
            <a:spAutoFit/>
          </a:bodyPr>
          <a:lstStyle/>
          <a:p>
            <a:endParaRPr lang="fr-FR" sz="2000" dirty="0" smtClean="0"/>
          </a:p>
          <a:p>
            <a:endParaRPr lang="fr-FR" sz="2000" dirty="0" smtClean="0"/>
          </a:p>
          <a:p>
            <a:r>
              <a:rPr lang="fr-FR" sz="2000" b="1" dirty="0" smtClean="0">
                <a:effectLst>
                  <a:outerShdw blurRad="38100" dist="38100" dir="2700000" algn="tl">
                    <a:srgbClr val="000000"/>
                  </a:outerShdw>
                </a:effectLst>
                <a:latin typeface="Times New Roman" pitchFamily="18" charset="0"/>
                <a:cs typeface="Times New Roman" pitchFamily="18" charset="0"/>
              </a:rPr>
              <a:t> </a:t>
            </a:r>
            <a:endParaRPr lang="fr-FR" sz="2000" b="1" dirty="0"/>
          </a:p>
        </p:txBody>
      </p:sp>
      <p:sp>
        <p:nvSpPr>
          <p:cNvPr id="5" name="Rectangle 4"/>
          <p:cNvSpPr/>
          <p:nvPr/>
        </p:nvSpPr>
        <p:spPr>
          <a:xfrm>
            <a:off x="107504" y="260648"/>
            <a:ext cx="8280920" cy="584775"/>
          </a:xfrm>
          <a:prstGeom prst="rect">
            <a:avLst/>
          </a:prstGeom>
        </p:spPr>
        <p:txBody>
          <a:bodyPr wrap="square">
            <a:spAutoFit/>
          </a:bodyPr>
          <a:lstStyle/>
          <a:p>
            <a:pPr lvl="1" algn="ctr" fontAlgn="base">
              <a:spcBef>
                <a:spcPct val="0"/>
              </a:spcBef>
              <a:spcAft>
                <a:spcPct val="0"/>
              </a:spcAft>
              <a:tabLst>
                <a:tab pos="685800" algn="l"/>
              </a:tabLst>
            </a:pPr>
            <a:r>
              <a:rPr lang="fr-FR" sz="3200" b="1" dirty="0" smtClean="0">
                <a:ea typeface="Times New Roman" pitchFamily="18" charset="0"/>
                <a:cs typeface="Arial" pitchFamily="34" charset="0"/>
              </a:rPr>
              <a:t>3.2 L</a:t>
            </a:r>
            <a:r>
              <a:rPr lang="fr-FR" sz="3200" b="1" dirty="0" smtClean="0" bmk="">
                <a:ea typeface="Times New Roman" pitchFamily="18" charset="0"/>
                <a:cs typeface="Arial" pitchFamily="34" charset="0"/>
              </a:rPr>
              <a:t>’opérateur « ET » : Produit Logique</a:t>
            </a:r>
            <a:endParaRPr lang="fr-FR" sz="3200" dirty="0" smtClean="0">
              <a:cs typeface="Arial" pitchFamily="34" charset="0"/>
            </a:endParaRPr>
          </a:p>
        </p:txBody>
      </p:sp>
      <p:sp>
        <p:nvSpPr>
          <p:cNvPr id="26626" name="Rectangle 2"/>
          <p:cNvSpPr>
            <a:spLocks noChangeArrowheads="1"/>
          </p:cNvSpPr>
          <p:nvPr/>
        </p:nvSpPr>
        <p:spPr bwMode="auto">
          <a:xfrm>
            <a:off x="1629233" y="1124744"/>
            <a:ext cx="4598951" cy="52322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180975" defTabSz="914400" rtl="0" eaLnBrk="1" fontAlgn="base" latinLnBrk="0" hangingPunct="1">
              <a:lnSpc>
                <a:spcPct val="100000"/>
              </a:lnSpc>
              <a:spcBef>
                <a:spcPct val="0"/>
              </a:spcBef>
              <a:spcAft>
                <a:spcPct val="0"/>
              </a:spcAft>
              <a:buClrTx/>
              <a:buSzTx/>
              <a:buFontTx/>
              <a:buNone/>
              <a:tabLst/>
            </a:pPr>
            <a:r>
              <a:rPr kumimoji="0" lang="fr-FR" sz="2800" b="1" i="1" u="sng" strike="noStrike" cap="none" normalizeH="0" baseline="0" dirty="0" smtClean="0">
                <a:ln>
                  <a:noFill/>
                </a:ln>
                <a:solidFill>
                  <a:schemeClr val="tx1"/>
                </a:solidFill>
                <a:effectLst/>
                <a:latin typeface="Garamond" pitchFamily="18" charset="0"/>
                <a:ea typeface="Times New Roman" pitchFamily="18" charset="0"/>
                <a:cs typeface="Arial" pitchFamily="34" charset="0"/>
              </a:rPr>
              <a:t>L’opérateur ET à 3 entrées :</a:t>
            </a:r>
            <a:endParaRPr kumimoji="0" lang="fr-FR" sz="40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7" name="Tableau 6"/>
          <p:cNvGraphicFramePr>
            <a:graphicFrameLocks noGrp="1"/>
          </p:cNvGraphicFramePr>
          <p:nvPr/>
        </p:nvGraphicFramePr>
        <p:xfrm>
          <a:off x="1259632" y="1700808"/>
          <a:ext cx="2088231" cy="4937760"/>
        </p:xfrm>
        <a:graphic>
          <a:graphicData uri="http://schemas.openxmlformats.org/drawingml/2006/table">
            <a:tbl>
              <a:tblPr/>
              <a:tblGrid>
                <a:gridCol w="521475"/>
                <a:gridCol w="522252"/>
                <a:gridCol w="522252"/>
                <a:gridCol w="522252"/>
              </a:tblGrid>
              <a:tr h="0">
                <a:tc gridSpan="4">
                  <a:txBody>
                    <a:bodyPr/>
                    <a:lstStyle/>
                    <a:p>
                      <a:pPr algn="ctr">
                        <a:spcAft>
                          <a:spcPts val="0"/>
                        </a:spcAft>
                      </a:pPr>
                      <a:r>
                        <a:rPr lang="fr-FR" sz="3600" b="1" dirty="0">
                          <a:latin typeface="Garamond"/>
                          <a:ea typeface="Times New Roman"/>
                        </a:rPr>
                        <a:t>Table de Vérité</a:t>
                      </a:r>
                      <a:endParaRPr lang="fr-FR" sz="4000" b="1" dirty="0">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hMerge="1">
                  <a:txBody>
                    <a:bodyPr/>
                    <a:lstStyle/>
                    <a:p>
                      <a:endParaRPr lang="fr-FR"/>
                    </a:p>
                  </a:txBody>
                  <a:tcPr/>
                </a:tc>
              </a:tr>
              <a:tr h="0">
                <a:tc>
                  <a:txBody>
                    <a:bodyPr/>
                    <a:lstStyle/>
                    <a:p>
                      <a:pPr algn="ctr">
                        <a:spcAft>
                          <a:spcPts val="0"/>
                        </a:spcAft>
                      </a:pPr>
                      <a:r>
                        <a:rPr lang="fr-FR" sz="2800" b="1">
                          <a:latin typeface="Garamond"/>
                          <a:ea typeface="Times New Roman"/>
                        </a:rPr>
                        <a:t>A</a:t>
                      </a:r>
                      <a:endParaRPr lang="fr-FR" sz="40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800" b="1" dirty="0">
                          <a:latin typeface="Garamond"/>
                          <a:ea typeface="Times New Roman"/>
                        </a:rPr>
                        <a:t>B</a:t>
                      </a:r>
                      <a:endParaRPr lang="fr-FR" sz="4000" b="1" dirty="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800" b="1">
                          <a:latin typeface="Garamond"/>
                          <a:ea typeface="Times New Roman"/>
                        </a:rPr>
                        <a:t>C</a:t>
                      </a:r>
                      <a:endParaRPr lang="fr-FR" sz="40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800" b="1">
                          <a:latin typeface="Garamond"/>
                          <a:ea typeface="Times New Roman"/>
                        </a:rPr>
                        <a:t>S</a:t>
                      </a:r>
                      <a:endParaRPr lang="fr-FR" sz="4000" b="1">
                        <a:latin typeface="Times New Roman"/>
                        <a:ea typeface="Times New Roman"/>
                      </a:endParaRPr>
                    </a:p>
                  </a:txBody>
                  <a:tcPr marL="68580" marR="68580" marT="0" marB="0" anchor="ctr">
                    <a:lnL w="57150"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spcAft>
                          <a:spcPts val="0"/>
                        </a:spcAft>
                      </a:pPr>
                      <a:r>
                        <a:rPr lang="fr-FR" sz="2800" b="1">
                          <a:latin typeface="Garamond"/>
                          <a:ea typeface="Times New Roman"/>
                        </a:rPr>
                        <a:t>0</a:t>
                      </a:r>
                      <a:endParaRPr lang="fr-FR" sz="40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800" b="1" dirty="0">
                          <a:latin typeface="Garamond"/>
                          <a:ea typeface="Times New Roman"/>
                        </a:rPr>
                        <a:t>0</a:t>
                      </a:r>
                      <a:endParaRPr lang="fr-FR" sz="4000" b="1" dirty="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800" b="1" dirty="0">
                          <a:latin typeface="Garamond"/>
                          <a:ea typeface="Times New Roman"/>
                        </a:rPr>
                        <a:t>0</a:t>
                      </a:r>
                      <a:endParaRPr lang="fr-FR" sz="4000" b="1" dirty="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fr-FR" sz="2800" b="1" dirty="0" smtClean="0">
                          <a:latin typeface="Garamond"/>
                        </a:rPr>
                        <a:t>0</a:t>
                      </a:r>
                      <a:r>
                        <a:rPr lang="fr-FR" sz="2800" b="1" dirty="0" smtClean="0">
                          <a:latin typeface="Times New Roman"/>
                        </a:rPr>
                        <a:t> </a:t>
                      </a:r>
                      <a:endParaRPr lang="fr-FR" sz="2800" b="1" dirty="0">
                        <a:latin typeface="Times New Roman"/>
                      </a:endParaRPr>
                    </a:p>
                  </a:txBody>
                  <a:tcPr marL="68580" marR="68580" marT="0" marB="0" anchor="ctr">
                    <a:lnL w="57150"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spcAft>
                          <a:spcPts val="0"/>
                        </a:spcAft>
                      </a:pPr>
                      <a:r>
                        <a:rPr lang="fr-FR" sz="2800" b="1">
                          <a:latin typeface="Garamond"/>
                          <a:ea typeface="Times New Roman"/>
                        </a:rPr>
                        <a:t>0</a:t>
                      </a:r>
                      <a:endParaRPr lang="fr-FR" sz="40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800" b="1">
                          <a:latin typeface="Garamond"/>
                          <a:ea typeface="Times New Roman"/>
                        </a:rPr>
                        <a:t>0</a:t>
                      </a:r>
                      <a:endParaRPr lang="fr-FR" sz="40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800" b="1" dirty="0">
                          <a:latin typeface="Garamond"/>
                          <a:ea typeface="Times New Roman"/>
                        </a:rPr>
                        <a:t>1</a:t>
                      </a:r>
                      <a:endParaRPr lang="fr-FR" sz="4000" b="1" dirty="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800" b="1" dirty="0">
                          <a:latin typeface="Garamond"/>
                          <a:ea typeface="Times New Roman"/>
                        </a:rPr>
                        <a:t>0</a:t>
                      </a:r>
                      <a:endParaRPr lang="fr-FR" sz="4000" b="1" dirty="0">
                        <a:latin typeface="Times New Roman"/>
                        <a:ea typeface="Times New Roman"/>
                      </a:endParaRPr>
                    </a:p>
                  </a:txBody>
                  <a:tcPr marL="68580" marR="68580" marT="0" marB="0" anchor="ctr">
                    <a:lnL w="57150"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spcAft>
                          <a:spcPts val="0"/>
                        </a:spcAft>
                      </a:pPr>
                      <a:r>
                        <a:rPr lang="fr-FR" sz="2800" b="1">
                          <a:latin typeface="Garamond"/>
                          <a:ea typeface="Times New Roman"/>
                        </a:rPr>
                        <a:t>0</a:t>
                      </a:r>
                      <a:endParaRPr lang="fr-FR" sz="40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800" b="1">
                          <a:latin typeface="Garamond"/>
                          <a:ea typeface="Times New Roman"/>
                        </a:rPr>
                        <a:t>1</a:t>
                      </a:r>
                      <a:endParaRPr lang="fr-FR" sz="40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800" b="1" dirty="0">
                          <a:latin typeface="Garamond"/>
                          <a:ea typeface="Times New Roman"/>
                        </a:rPr>
                        <a:t>0</a:t>
                      </a:r>
                      <a:endParaRPr lang="fr-FR" sz="4000" b="1" dirty="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800" b="1" dirty="0">
                          <a:latin typeface="Garamond"/>
                          <a:ea typeface="Times New Roman"/>
                        </a:rPr>
                        <a:t>0</a:t>
                      </a:r>
                      <a:endParaRPr lang="fr-FR" sz="4000" b="1" dirty="0">
                        <a:latin typeface="Times New Roman"/>
                        <a:ea typeface="Times New Roman"/>
                      </a:endParaRPr>
                    </a:p>
                  </a:txBody>
                  <a:tcPr marL="68580" marR="68580" marT="0" marB="0" anchor="ctr">
                    <a:lnL w="57150"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spcAft>
                          <a:spcPts val="0"/>
                        </a:spcAft>
                      </a:pPr>
                      <a:r>
                        <a:rPr lang="fr-FR" sz="2800" b="1">
                          <a:latin typeface="Garamond"/>
                          <a:ea typeface="Times New Roman"/>
                        </a:rPr>
                        <a:t>0</a:t>
                      </a:r>
                      <a:endParaRPr lang="fr-FR" sz="40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800" b="1">
                          <a:latin typeface="Garamond"/>
                          <a:ea typeface="Times New Roman"/>
                        </a:rPr>
                        <a:t>1</a:t>
                      </a:r>
                      <a:endParaRPr lang="fr-FR" sz="40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800" b="1" dirty="0">
                          <a:latin typeface="Garamond"/>
                          <a:ea typeface="Times New Roman"/>
                        </a:rPr>
                        <a:t>1</a:t>
                      </a:r>
                      <a:endParaRPr lang="fr-FR" sz="4000" b="1" dirty="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800" b="1" dirty="0">
                          <a:latin typeface="Garamond"/>
                          <a:ea typeface="Times New Roman"/>
                        </a:rPr>
                        <a:t>0</a:t>
                      </a:r>
                      <a:endParaRPr lang="fr-FR" sz="4000" b="1" dirty="0">
                        <a:latin typeface="Times New Roman"/>
                        <a:ea typeface="Times New Roman"/>
                      </a:endParaRPr>
                    </a:p>
                  </a:txBody>
                  <a:tcPr marL="68580" marR="68580" marT="0" marB="0" anchor="ctr">
                    <a:lnL w="57150"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spcAft>
                          <a:spcPts val="0"/>
                        </a:spcAft>
                      </a:pPr>
                      <a:r>
                        <a:rPr lang="fr-FR" sz="2800" b="1">
                          <a:latin typeface="Garamond"/>
                          <a:ea typeface="Times New Roman"/>
                        </a:rPr>
                        <a:t>1</a:t>
                      </a:r>
                      <a:endParaRPr lang="fr-FR" sz="40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800" b="1">
                          <a:latin typeface="Garamond"/>
                          <a:ea typeface="Times New Roman"/>
                        </a:rPr>
                        <a:t>0</a:t>
                      </a:r>
                      <a:endParaRPr lang="fr-FR" sz="40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800" b="1" dirty="0">
                          <a:latin typeface="Garamond"/>
                          <a:ea typeface="Times New Roman"/>
                        </a:rPr>
                        <a:t>0</a:t>
                      </a:r>
                      <a:endParaRPr lang="fr-FR" sz="4000" b="1" dirty="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800" b="1" dirty="0">
                          <a:latin typeface="Garamond"/>
                          <a:ea typeface="Times New Roman"/>
                        </a:rPr>
                        <a:t>0</a:t>
                      </a:r>
                      <a:endParaRPr lang="fr-FR" sz="4000" b="1" dirty="0">
                        <a:latin typeface="Times New Roman"/>
                        <a:ea typeface="Times New Roman"/>
                      </a:endParaRPr>
                    </a:p>
                  </a:txBody>
                  <a:tcPr marL="68580" marR="68580" marT="0" marB="0" anchor="ctr">
                    <a:lnL w="57150"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spcAft>
                          <a:spcPts val="0"/>
                        </a:spcAft>
                      </a:pPr>
                      <a:r>
                        <a:rPr lang="fr-FR" sz="2800" b="1">
                          <a:latin typeface="Garamond"/>
                          <a:ea typeface="Times New Roman"/>
                        </a:rPr>
                        <a:t>1</a:t>
                      </a:r>
                      <a:endParaRPr lang="fr-FR" sz="40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800" b="1">
                          <a:latin typeface="Garamond"/>
                          <a:ea typeface="Times New Roman"/>
                        </a:rPr>
                        <a:t>0</a:t>
                      </a:r>
                      <a:endParaRPr lang="fr-FR" sz="40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800" b="1" dirty="0">
                          <a:latin typeface="Garamond"/>
                          <a:ea typeface="Times New Roman"/>
                        </a:rPr>
                        <a:t>1</a:t>
                      </a:r>
                      <a:endParaRPr lang="fr-FR" sz="4000" b="1" dirty="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800" b="1" dirty="0">
                          <a:latin typeface="Garamond"/>
                          <a:ea typeface="Times New Roman"/>
                        </a:rPr>
                        <a:t>0</a:t>
                      </a:r>
                      <a:endParaRPr lang="fr-FR" sz="4000" b="1" dirty="0">
                        <a:latin typeface="Times New Roman"/>
                        <a:ea typeface="Times New Roman"/>
                      </a:endParaRPr>
                    </a:p>
                  </a:txBody>
                  <a:tcPr marL="68580" marR="68580" marT="0" marB="0" anchor="ctr">
                    <a:lnL w="57150"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spcAft>
                          <a:spcPts val="0"/>
                        </a:spcAft>
                      </a:pPr>
                      <a:r>
                        <a:rPr lang="fr-FR" sz="2800" b="1">
                          <a:latin typeface="Garamond"/>
                          <a:ea typeface="Times New Roman"/>
                        </a:rPr>
                        <a:t>1</a:t>
                      </a:r>
                      <a:endParaRPr lang="fr-FR" sz="40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800" b="1">
                          <a:latin typeface="Garamond"/>
                          <a:ea typeface="Times New Roman"/>
                        </a:rPr>
                        <a:t>1</a:t>
                      </a:r>
                      <a:endParaRPr lang="fr-FR" sz="40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800" b="1">
                          <a:latin typeface="Garamond"/>
                          <a:ea typeface="Times New Roman"/>
                        </a:rPr>
                        <a:t>0</a:t>
                      </a:r>
                      <a:endParaRPr lang="fr-FR" sz="40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800" b="1" dirty="0">
                          <a:latin typeface="Garamond"/>
                          <a:ea typeface="Times New Roman"/>
                        </a:rPr>
                        <a:t>0</a:t>
                      </a:r>
                      <a:endParaRPr lang="fr-FR" sz="4000" b="1" dirty="0">
                        <a:latin typeface="Times New Roman"/>
                        <a:ea typeface="Times New Roman"/>
                      </a:endParaRPr>
                    </a:p>
                  </a:txBody>
                  <a:tcPr marL="68580" marR="68580" marT="0" marB="0" anchor="ctr">
                    <a:lnL w="57150"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spcAft>
                          <a:spcPts val="0"/>
                        </a:spcAft>
                      </a:pPr>
                      <a:r>
                        <a:rPr lang="fr-FR" sz="2800" b="1">
                          <a:latin typeface="Garamond"/>
                          <a:ea typeface="Times New Roman"/>
                        </a:rPr>
                        <a:t>1</a:t>
                      </a:r>
                      <a:endParaRPr lang="fr-FR" sz="40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pPr>
                      <a:r>
                        <a:rPr lang="fr-FR" sz="2800" b="1">
                          <a:latin typeface="Garamond"/>
                          <a:ea typeface="Times New Roman"/>
                        </a:rPr>
                        <a:t>1</a:t>
                      </a:r>
                      <a:endParaRPr lang="fr-FR" sz="40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pPr>
                      <a:r>
                        <a:rPr lang="fr-FR" sz="2800" b="1">
                          <a:latin typeface="Garamond"/>
                          <a:ea typeface="Times New Roman"/>
                        </a:rPr>
                        <a:t>1</a:t>
                      </a:r>
                      <a:endParaRPr lang="fr-FR" sz="40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pPr>
                      <a:r>
                        <a:rPr lang="fr-FR" sz="2800" b="1" dirty="0">
                          <a:latin typeface="Garamond"/>
                          <a:ea typeface="Times New Roman"/>
                        </a:rPr>
                        <a:t>1</a:t>
                      </a:r>
                      <a:endParaRPr lang="fr-FR" sz="4000" b="1" dirty="0">
                        <a:latin typeface="Times New Roman"/>
                        <a:ea typeface="Times New Roman"/>
                      </a:endParaRPr>
                    </a:p>
                  </a:txBody>
                  <a:tcPr marL="68580" marR="68580" marT="0" marB="0" anchor="ctr">
                    <a:lnL w="57150"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bl>
          </a:graphicData>
        </a:graphic>
      </p:graphicFrame>
      <p:pic>
        <p:nvPicPr>
          <p:cNvPr id="26639" name="Picture 15"/>
          <p:cNvPicPr>
            <a:picLocks noChangeAspect="1" noChangeArrowheads="1"/>
          </p:cNvPicPr>
          <p:nvPr/>
        </p:nvPicPr>
        <p:blipFill>
          <a:blip r:embed="rId2" cstate="print"/>
          <a:srcRect/>
          <a:stretch>
            <a:fillRect/>
          </a:stretch>
        </p:blipFill>
        <p:spPr bwMode="auto">
          <a:xfrm>
            <a:off x="4499992" y="2852936"/>
            <a:ext cx="3481072" cy="1728192"/>
          </a:xfrm>
          <a:prstGeom prst="rect">
            <a:avLst/>
          </a:prstGeom>
          <a:noFill/>
          <a:ln w="9525">
            <a:noFill/>
            <a:miter lim="800000"/>
            <a:headEnd/>
            <a:tailEnd/>
          </a:ln>
        </p:spPr>
      </p:pic>
      <p:sp>
        <p:nvSpPr>
          <p:cNvPr id="19" name="Espace réservé du numéro de diapositive 18"/>
          <p:cNvSpPr>
            <a:spLocks noGrp="1"/>
          </p:cNvSpPr>
          <p:nvPr>
            <p:ph type="sldNum" sz="quarter" idx="12"/>
          </p:nvPr>
        </p:nvSpPr>
        <p:spPr/>
        <p:txBody>
          <a:bodyPr/>
          <a:lstStyle/>
          <a:p>
            <a:fld id="{CF4668DC-857F-487D-BFFA-8C0CA5037977}" type="slidenum">
              <a:rPr lang="fr-BE" smtClean="0"/>
              <a:pPr/>
              <a:t>10</a:t>
            </a:fld>
            <a:endParaRPr lang="fr-BE"/>
          </a:p>
        </p:txBody>
      </p:sp>
      <p:sp useBgFill="1">
        <p:nvSpPr>
          <p:cNvPr id="9" name="ZoneTexte 8"/>
          <p:cNvSpPr txBox="1"/>
          <p:nvPr/>
        </p:nvSpPr>
        <p:spPr>
          <a:xfrm>
            <a:off x="2987824" y="3284984"/>
            <a:ext cx="288032" cy="338554"/>
          </a:xfrm>
          <a:prstGeom prst="rect">
            <a:avLst/>
          </a:prstGeom>
        </p:spPr>
        <p:txBody>
          <a:bodyPr wrap="square" rtlCol="0">
            <a:spAutoFit/>
          </a:bodyPr>
          <a:lstStyle/>
          <a:p>
            <a:endParaRPr lang="fr-FR" sz="1600" dirty="0"/>
          </a:p>
        </p:txBody>
      </p:sp>
      <p:sp useBgFill="1">
        <p:nvSpPr>
          <p:cNvPr id="10" name="ZoneTexte 9"/>
          <p:cNvSpPr txBox="1"/>
          <p:nvPr/>
        </p:nvSpPr>
        <p:spPr>
          <a:xfrm>
            <a:off x="2915816" y="3717032"/>
            <a:ext cx="288032" cy="338554"/>
          </a:xfrm>
          <a:prstGeom prst="rect">
            <a:avLst/>
          </a:prstGeom>
        </p:spPr>
        <p:txBody>
          <a:bodyPr wrap="square" rtlCol="0">
            <a:spAutoFit/>
          </a:bodyPr>
          <a:lstStyle/>
          <a:p>
            <a:endParaRPr lang="fr-FR" sz="1600" dirty="0"/>
          </a:p>
        </p:txBody>
      </p:sp>
      <p:sp useBgFill="1">
        <p:nvSpPr>
          <p:cNvPr id="11" name="ZoneTexte 10"/>
          <p:cNvSpPr txBox="1"/>
          <p:nvPr/>
        </p:nvSpPr>
        <p:spPr>
          <a:xfrm>
            <a:off x="2987824" y="4149080"/>
            <a:ext cx="288032" cy="338554"/>
          </a:xfrm>
          <a:prstGeom prst="rect">
            <a:avLst/>
          </a:prstGeom>
        </p:spPr>
        <p:txBody>
          <a:bodyPr wrap="square" rtlCol="0">
            <a:spAutoFit/>
          </a:bodyPr>
          <a:lstStyle/>
          <a:p>
            <a:endParaRPr lang="fr-FR" sz="1600" dirty="0"/>
          </a:p>
        </p:txBody>
      </p:sp>
      <p:sp useBgFill="1">
        <p:nvSpPr>
          <p:cNvPr id="12" name="ZoneTexte 11"/>
          <p:cNvSpPr txBox="1"/>
          <p:nvPr/>
        </p:nvSpPr>
        <p:spPr>
          <a:xfrm>
            <a:off x="2987824" y="4530606"/>
            <a:ext cx="288032" cy="338554"/>
          </a:xfrm>
          <a:prstGeom prst="rect">
            <a:avLst/>
          </a:prstGeom>
        </p:spPr>
        <p:txBody>
          <a:bodyPr wrap="square" rtlCol="0">
            <a:spAutoFit/>
          </a:bodyPr>
          <a:lstStyle/>
          <a:p>
            <a:endParaRPr lang="fr-FR" sz="1600" dirty="0"/>
          </a:p>
        </p:txBody>
      </p:sp>
      <p:sp useBgFill="1">
        <p:nvSpPr>
          <p:cNvPr id="13" name="ZoneTexte 12"/>
          <p:cNvSpPr txBox="1"/>
          <p:nvPr/>
        </p:nvSpPr>
        <p:spPr>
          <a:xfrm>
            <a:off x="2987824" y="4941168"/>
            <a:ext cx="288032" cy="338554"/>
          </a:xfrm>
          <a:prstGeom prst="rect">
            <a:avLst/>
          </a:prstGeom>
        </p:spPr>
        <p:txBody>
          <a:bodyPr wrap="square" rtlCol="0">
            <a:spAutoFit/>
          </a:bodyPr>
          <a:lstStyle/>
          <a:p>
            <a:endParaRPr lang="fr-FR" sz="1600" dirty="0"/>
          </a:p>
        </p:txBody>
      </p:sp>
      <p:sp useBgFill="1">
        <p:nvSpPr>
          <p:cNvPr id="14" name="ZoneTexte 13"/>
          <p:cNvSpPr txBox="1"/>
          <p:nvPr/>
        </p:nvSpPr>
        <p:spPr>
          <a:xfrm>
            <a:off x="2987824" y="5394702"/>
            <a:ext cx="288032" cy="338554"/>
          </a:xfrm>
          <a:prstGeom prst="rect">
            <a:avLst/>
          </a:prstGeom>
        </p:spPr>
        <p:txBody>
          <a:bodyPr wrap="square" rtlCol="0">
            <a:spAutoFit/>
          </a:bodyPr>
          <a:lstStyle/>
          <a:p>
            <a:endParaRPr lang="fr-FR" sz="1600" dirty="0"/>
          </a:p>
        </p:txBody>
      </p:sp>
      <p:sp useBgFill="1">
        <p:nvSpPr>
          <p:cNvPr id="15" name="ZoneTexte 14"/>
          <p:cNvSpPr txBox="1"/>
          <p:nvPr/>
        </p:nvSpPr>
        <p:spPr>
          <a:xfrm>
            <a:off x="2987824" y="5826750"/>
            <a:ext cx="288032" cy="338554"/>
          </a:xfrm>
          <a:prstGeom prst="rect">
            <a:avLst/>
          </a:prstGeom>
        </p:spPr>
        <p:txBody>
          <a:bodyPr wrap="square" rtlCol="0">
            <a:spAutoFit/>
          </a:bodyPr>
          <a:lstStyle/>
          <a:p>
            <a:endParaRPr lang="fr-FR" sz="1600" dirty="0"/>
          </a:p>
        </p:txBody>
      </p:sp>
      <p:sp useBgFill="1">
        <p:nvSpPr>
          <p:cNvPr id="16" name="ZoneTexte 15"/>
          <p:cNvSpPr txBox="1"/>
          <p:nvPr/>
        </p:nvSpPr>
        <p:spPr>
          <a:xfrm>
            <a:off x="2915816" y="6258798"/>
            <a:ext cx="288032" cy="338554"/>
          </a:xfrm>
          <a:prstGeom prst="rect">
            <a:avLst/>
          </a:prstGeom>
        </p:spPr>
        <p:txBody>
          <a:bodyPr wrap="square" rtlCol="0">
            <a:spAutoFit/>
          </a:bodyPr>
          <a:lstStyle/>
          <a:p>
            <a:endParaRPr lang="fr-FR" sz="1600" dirty="0"/>
          </a:p>
        </p:txBody>
      </p:sp>
      <p:sp>
        <p:nvSpPr>
          <p:cNvPr id="17" name="ZoneTexte 16"/>
          <p:cNvSpPr txBox="1"/>
          <p:nvPr/>
        </p:nvSpPr>
        <p:spPr>
          <a:xfrm>
            <a:off x="5342643" y="1988840"/>
            <a:ext cx="2067810" cy="646331"/>
          </a:xfrm>
          <a:prstGeom prst="rect">
            <a:avLst/>
          </a:prstGeom>
          <a:noFill/>
        </p:spPr>
        <p:txBody>
          <a:bodyPr wrap="none" rtlCol="0">
            <a:spAutoFit/>
          </a:bodyPr>
          <a:lstStyle/>
          <a:p>
            <a:r>
              <a:rPr lang="fr-FR" sz="3600" b="1" dirty="0" smtClean="0"/>
              <a:t>S </a:t>
            </a:r>
            <a:r>
              <a:rPr lang="fr-FR" sz="3600" b="1" smtClean="0"/>
              <a:t>= A.B.C</a:t>
            </a:r>
            <a:endParaRPr lang="fr-FR" sz="3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xit" presetSubtype="10" fill="hold" grpId="0" nodeType="clickEffect">
                                  <p:stCondLst>
                                    <p:cond delay="0"/>
                                  </p:stCondLst>
                                  <p:childTnLst>
                                    <p:animEffect transition="out" filter="checkerboard(across)">
                                      <p:cBhvr>
                                        <p:cTn id="6" dur="500"/>
                                        <p:tgtEl>
                                          <p:spTgt spid="9"/>
                                        </p:tgtEl>
                                      </p:cBhvr>
                                    </p:animEffect>
                                    <p:set>
                                      <p:cBhvr>
                                        <p:cTn id="7" dur="1" fill="hold">
                                          <p:stCondLst>
                                            <p:cond delay="499"/>
                                          </p:stCondLst>
                                        </p:cTn>
                                        <p:tgtEl>
                                          <p:spTgt spid="9"/>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5" presetClass="exit" presetSubtype="10" fill="hold" grpId="0" nodeType="clickEffect">
                                  <p:stCondLst>
                                    <p:cond delay="0"/>
                                  </p:stCondLst>
                                  <p:childTnLst>
                                    <p:animEffect transition="out" filter="checkerboard(across)">
                                      <p:cBhvr>
                                        <p:cTn id="11" dur="500"/>
                                        <p:tgtEl>
                                          <p:spTgt spid="10"/>
                                        </p:tgtEl>
                                      </p:cBhvr>
                                    </p:animEffect>
                                    <p:set>
                                      <p:cBhvr>
                                        <p:cTn id="12" dur="1" fill="hold">
                                          <p:stCondLst>
                                            <p:cond delay="499"/>
                                          </p:stCondLst>
                                        </p:cTn>
                                        <p:tgtEl>
                                          <p:spTgt spid="10"/>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5" presetClass="exit" presetSubtype="10" fill="hold" grpId="0" nodeType="clickEffect">
                                  <p:stCondLst>
                                    <p:cond delay="0"/>
                                  </p:stCondLst>
                                  <p:childTnLst>
                                    <p:animEffect transition="out" filter="checkerboard(across)">
                                      <p:cBhvr>
                                        <p:cTn id="16" dur="500"/>
                                        <p:tgtEl>
                                          <p:spTgt spid="11"/>
                                        </p:tgtEl>
                                      </p:cBhvr>
                                    </p:animEffect>
                                    <p:set>
                                      <p:cBhvr>
                                        <p:cTn id="17" dur="1" fill="hold">
                                          <p:stCondLst>
                                            <p:cond delay="499"/>
                                          </p:stCondLst>
                                        </p:cTn>
                                        <p:tgtEl>
                                          <p:spTgt spid="11"/>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5" presetClass="exit" presetSubtype="10" fill="hold" grpId="0" nodeType="clickEffect">
                                  <p:stCondLst>
                                    <p:cond delay="0"/>
                                  </p:stCondLst>
                                  <p:childTnLst>
                                    <p:animEffect transition="out" filter="checkerboard(across)">
                                      <p:cBhvr>
                                        <p:cTn id="21" dur="500"/>
                                        <p:tgtEl>
                                          <p:spTgt spid="12"/>
                                        </p:tgtEl>
                                      </p:cBhvr>
                                    </p:animEffect>
                                    <p:set>
                                      <p:cBhvr>
                                        <p:cTn id="22" dur="1" fill="hold">
                                          <p:stCondLst>
                                            <p:cond delay="499"/>
                                          </p:stCondLst>
                                        </p:cTn>
                                        <p:tgtEl>
                                          <p:spTgt spid="12"/>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5" presetClass="exit" presetSubtype="10" fill="hold" grpId="0" nodeType="clickEffect">
                                  <p:stCondLst>
                                    <p:cond delay="0"/>
                                  </p:stCondLst>
                                  <p:childTnLst>
                                    <p:animEffect transition="out" filter="checkerboard(across)">
                                      <p:cBhvr>
                                        <p:cTn id="26" dur="500"/>
                                        <p:tgtEl>
                                          <p:spTgt spid="13"/>
                                        </p:tgtEl>
                                      </p:cBhvr>
                                    </p:animEffect>
                                    <p:set>
                                      <p:cBhvr>
                                        <p:cTn id="27" dur="1" fill="hold">
                                          <p:stCondLst>
                                            <p:cond delay="499"/>
                                          </p:stCondLst>
                                        </p:cTn>
                                        <p:tgtEl>
                                          <p:spTgt spid="13"/>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5" presetClass="exit" presetSubtype="10" fill="hold" grpId="0" nodeType="clickEffect">
                                  <p:stCondLst>
                                    <p:cond delay="0"/>
                                  </p:stCondLst>
                                  <p:childTnLst>
                                    <p:animEffect transition="out" filter="checkerboard(across)">
                                      <p:cBhvr>
                                        <p:cTn id="31" dur="500"/>
                                        <p:tgtEl>
                                          <p:spTgt spid="14"/>
                                        </p:tgtEl>
                                      </p:cBhvr>
                                    </p:animEffect>
                                    <p:set>
                                      <p:cBhvr>
                                        <p:cTn id="32" dur="1" fill="hold">
                                          <p:stCondLst>
                                            <p:cond delay="499"/>
                                          </p:stCondLst>
                                        </p:cTn>
                                        <p:tgtEl>
                                          <p:spTgt spid="14"/>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5" presetClass="exit" presetSubtype="10" fill="hold" grpId="0" nodeType="clickEffect">
                                  <p:stCondLst>
                                    <p:cond delay="0"/>
                                  </p:stCondLst>
                                  <p:childTnLst>
                                    <p:animEffect transition="out" filter="checkerboard(across)">
                                      <p:cBhvr>
                                        <p:cTn id="36" dur="500"/>
                                        <p:tgtEl>
                                          <p:spTgt spid="15"/>
                                        </p:tgtEl>
                                      </p:cBhvr>
                                    </p:animEffect>
                                    <p:set>
                                      <p:cBhvr>
                                        <p:cTn id="37" dur="1" fill="hold">
                                          <p:stCondLst>
                                            <p:cond delay="499"/>
                                          </p:stCondLst>
                                        </p:cTn>
                                        <p:tgtEl>
                                          <p:spTgt spid="15"/>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5" presetClass="exit" presetSubtype="10" fill="hold" grpId="0" nodeType="clickEffect">
                                  <p:stCondLst>
                                    <p:cond delay="0"/>
                                  </p:stCondLst>
                                  <p:childTnLst>
                                    <p:animEffect transition="out" filter="checkerboard(across)">
                                      <p:cBhvr>
                                        <p:cTn id="41" dur="500"/>
                                        <p:tgtEl>
                                          <p:spTgt spid="16"/>
                                        </p:tgtEl>
                                      </p:cBhvr>
                                    </p:animEffect>
                                    <p:set>
                                      <p:cBhvr>
                                        <p:cTn id="42" dur="1" fill="hold">
                                          <p:stCondLst>
                                            <p:cond delay="499"/>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15" grpId="0" animBg="1"/>
      <p:bldP spid="1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ctrTitle"/>
          </p:nvPr>
        </p:nvSpPr>
        <p:spPr>
          <a:xfrm>
            <a:off x="323528" y="1268760"/>
            <a:ext cx="8820472" cy="648072"/>
          </a:xfrm>
        </p:spPr>
        <p:txBody>
          <a:bodyPr>
            <a:noAutofit/>
          </a:bodyPr>
          <a:lstStyle/>
          <a:p>
            <a:pPr lvl="0" algn="l"/>
            <a:r>
              <a:rPr lang="fr-FR" sz="3200" dirty="0" smtClean="0">
                <a:effectLst>
                  <a:outerShdw blurRad="38100" dist="38100" dir="2700000" algn="tl" rotWithShape="0">
                    <a:srgbClr val="000000">
                      <a:alpha val="43137"/>
                    </a:srgbClr>
                  </a:outerShdw>
                </a:effectLst>
              </a:rPr>
              <a:t/>
            </a:r>
            <a:br>
              <a:rPr lang="fr-FR" sz="3200" dirty="0" smtClean="0">
                <a:effectLst>
                  <a:outerShdw blurRad="38100" dist="38100" dir="2700000" algn="tl" rotWithShape="0">
                    <a:srgbClr val="000000">
                      <a:alpha val="43137"/>
                    </a:srgbClr>
                  </a:outerShdw>
                </a:effectLst>
              </a:rPr>
            </a:br>
            <a:r>
              <a:rPr lang="fr-FR" sz="3200" dirty="0" smtClean="0">
                <a:effectLst>
                  <a:outerShdw blurRad="38100" dist="38100" dir="2700000" algn="tl" rotWithShape="0">
                    <a:srgbClr val="000000">
                      <a:alpha val="43137"/>
                    </a:srgbClr>
                  </a:outerShdw>
                </a:effectLst>
              </a:rPr>
              <a:t/>
            </a:r>
            <a:br>
              <a:rPr lang="fr-FR" sz="3200" dirty="0" smtClean="0">
                <a:effectLst>
                  <a:outerShdw blurRad="38100" dist="38100" dir="2700000" algn="tl" rotWithShape="0">
                    <a:srgbClr val="000000">
                      <a:alpha val="43137"/>
                    </a:srgbClr>
                  </a:outerShdw>
                </a:effectLst>
              </a:rPr>
            </a:br>
            <a:endParaRPr lang="fr-FR" sz="6000" dirty="0">
              <a:effectLst>
                <a:outerShdw blurRad="38100" dist="38100" dir="2700000" algn="tl" rotWithShape="0">
                  <a:srgbClr val="000000">
                    <a:alpha val="43137"/>
                  </a:srgbClr>
                </a:outerShdw>
              </a:effectLst>
              <a:latin typeface="Garamond" pitchFamily="18" charset="0"/>
            </a:endParaRPr>
          </a:p>
        </p:txBody>
      </p:sp>
      <p:sp>
        <p:nvSpPr>
          <p:cNvPr id="6" name="ZoneTexte 5"/>
          <p:cNvSpPr txBox="1"/>
          <p:nvPr/>
        </p:nvSpPr>
        <p:spPr>
          <a:xfrm>
            <a:off x="1" y="908720"/>
            <a:ext cx="9144000" cy="1015663"/>
          </a:xfrm>
          <a:prstGeom prst="rect">
            <a:avLst/>
          </a:prstGeom>
          <a:noFill/>
        </p:spPr>
        <p:txBody>
          <a:bodyPr wrap="square" rtlCol="0">
            <a:spAutoFit/>
          </a:bodyPr>
          <a:lstStyle/>
          <a:p>
            <a:endParaRPr lang="fr-FR" sz="2000" dirty="0" smtClean="0"/>
          </a:p>
          <a:p>
            <a:endParaRPr lang="fr-FR" sz="2000" dirty="0" smtClean="0"/>
          </a:p>
          <a:p>
            <a:r>
              <a:rPr lang="fr-FR" sz="2000" b="1" dirty="0" smtClean="0">
                <a:effectLst>
                  <a:outerShdw blurRad="38100" dist="38100" dir="2700000" algn="tl">
                    <a:srgbClr val="000000"/>
                  </a:outerShdw>
                </a:effectLst>
                <a:latin typeface="Times New Roman" pitchFamily="18" charset="0"/>
                <a:cs typeface="Times New Roman" pitchFamily="18" charset="0"/>
              </a:rPr>
              <a:t> </a:t>
            </a:r>
            <a:endParaRPr lang="fr-FR" sz="2000" b="1" dirty="0"/>
          </a:p>
        </p:txBody>
      </p:sp>
      <p:sp>
        <p:nvSpPr>
          <p:cNvPr id="5" name="Rectangle 4"/>
          <p:cNvSpPr/>
          <p:nvPr/>
        </p:nvSpPr>
        <p:spPr>
          <a:xfrm>
            <a:off x="107504" y="260648"/>
            <a:ext cx="8280920" cy="584775"/>
          </a:xfrm>
          <a:prstGeom prst="rect">
            <a:avLst/>
          </a:prstGeom>
        </p:spPr>
        <p:txBody>
          <a:bodyPr wrap="square">
            <a:spAutoFit/>
          </a:bodyPr>
          <a:lstStyle/>
          <a:p>
            <a:pPr lvl="1" algn="ctr" fontAlgn="base">
              <a:spcBef>
                <a:spcPct val="0"/>
              </a:spcBef>
              <a:spcAft>
                <a:spcPct val="0"/>
              </a:spcAft>
              <a:tabLst>
                <a:tab pos="685800" algn="l"/>
              </a:tabLst>
            </a:pPr>
            <a:r>
              <a:rPr lang="fr-FR" sz="3200" b="1" dirty="0" smtClean="0">
                <a:ea typeface="Times New Roman" pitchFamily="18" charset="0"/>
                <a:cs typeface="Arial" pitchFamily="34" charset="0"/>
              </a:rPr>
              <a:t>3.2 L</a:t>
            </a:r>
            <a:r>
              <a:rPr lang="fr-FR" sz="3200" b="1" dirty="0" smtClean="0" bmk="">
                <a:ea typeface="Times New Roman" pitchFamily="18" charset="0"/>
                <a:cs typeface="Arial" pitchFamily="34" charset="0"/>
              </a:rPr>
              <a:t>’opérateur « ET » : Produit Logique</a:t>
            </a:r>
            <a:endParaRPr lang="fr-FR" sz="3200" dirty="0" smtClean="0">
              <a:cs typeface="Arial" pitchFamily="34" charset="0"/>
            </a:endParaRPr>
          </a:p>
        </p:txBody>
      </p:sp>
      <p:sp>
        <p:nvSpPr>
          <p:cNvPr id="25601" name="Rectangle 1"/>
          <p:cNvSpPr>
            <a:spLocks noChangeArrowheads="1"/>
          </p:cNvSpPr>
          <p:nvPr/>
        </p:nvSpPr>
        <p:spPr bwMode="auto">
          <a:xfrm>
            <a:off x="1295371" y="908720"/>
            <a:ext cx="5724901" cy="52322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180975" algn="justLow" defTabSz="914400" rtl="0" eaLnBrk="1" fontAlgn="base" latinLnBrk="0" hangingPunct="1">
              <a:lnSpc>
                <a:spcPct val="100000"/>
              </a:lnSpc>
              <a:spcBef>
                <a:spcPct val="0"/>
              </a:spcBef>
              <a:spcAft>
                <a:spcPct val="0"/>
              </a:spcAft>
              <a:buClrTx/>
              <a:buSzTx/>
              <a:buFontTx/>
              <a:buNone/>
              <a:tabLst/>
            </a:pPr>
            <a:r>
              <a:rPr kumimoji="0" lang="fr-FR" sz="2800" b="1" i="1" strike="noStrike" cap="none" normalizeH="0" baseline="0" dirty="0" smtClean="0">
                <a:ln>
                  <a:noFill/>
                </a:ln>
                <a:solidFill>
                  <a:schemeClr val="tx1"/>
                </a:solidFill>
                <a:effectLst/>
                <a:latin typeface="Garamond" pitchFamily="18" charset="0"/>
                <a:ea typeface="Times New Roman" pitchFamily="18" charset="0"/>
                <a:cs typeface="Arial" pitchFamily="34" charset="0"/>
              </a:rPr>
              <a:t>Exemple de circuit commercialisé :</a:t>
            </a:r>
            <a:endParaRPr kumimoji="0" lang="fr-FR" sz="4000" b="0" i="0" strike="noStrike" cap="none" normalizeH="0" baseline="0" dirty="0" smtClean="0">
              <a:ln>
                <a:noFill/>
              </a:ln>
              <a:solidFill>
                <a:schemeClr val="tx1"/>
              </a:solidFill>
              <a:effectLst/>
              <a:latin typeface="Arial" pitchFamily="34" charset="0"/>
              <a:cs typeface="Arial" pitchFamily="34" charset="0"/>
            </a:endParaRPr>
          </a:p>
        </p:txBody>
      </p:sp>
      <p:sp>
        <p:nvSpPr>
          <p:cNvPr id="7" name="ZoneTexte 6"/>
          <p:cNvSpPr txBox="1"/>
          <p:nvPr/>
        </p:nvSpPr>
        <p:spPr>
          <a:xfrm>
            <a:off x="234048" y="2420888"/>
            <a:ext cx="2620076" cy="984885"/>
          </a:xfrm>
          <a:prstGeom prst="rect">
            <a:avLst/>
          </a:prstGeom>
          <a:noFill/>
        </p:spPr>
        <p:txBody>
          <a:bodyPr wrap="none" rtlCol="0">
            <a:spAutoFit/>
          </a:bodyPr>
          <a:lstStyle/>
          <a:p>
            <a:pPr lvl="0" fontAlgn="base">
              <a:spcBef>
                <a:spcPct val="0"/>
              </a:spcBef>
              <a:spcAft>
                <a:spcPct val="0"/>
              </a:spcAft>
            </a:pPr>
            <a:r>
              <a:rPr lang="fr-FR" b="1" dirty="0" smtClean="0">
                <a:latin typeface="Garamond" pitchFamily="18" charset="0"/>
                <a:ea typeface="Times New Roman" pitchFamily="18" charset="0"/>
                <a:cs typeface="Arial" pitchFamily="34" charset="0"/>
              </a:rPr>
              <a:t>Le circuit TTL 7408</a:t>
            </a:r>
          </a:p>
          <a:p>
            <a:pPr algn="just"/>
            <a:r>
              <a:rPr lang="fr-FR" dirty="0" smtClean="0"/>
              <a:t> </a:t>
            </a:r>
          </a:p>
          <a:p>
            <a:pPr algn="just"/>
            <a:r>
              <a:rPr lang="fr-FR" dirty="0" smtClean="0"/>
              <a:t>(4 portes </a:t>
            </a:r>
            <a:r>
              <a:rPr lang="fr-FR" sz="2000" dirty="0" smtClean="0"/>
              <a:t>ET</a:t>
            </a:r>
            <a:r>
              <a:rPr lang="fr-FR" dirty="0" smtClean="0"/>
              <a:t> à 2 entrées)</a:t>
            </a:r>
            <a:endParaRPr lang="fr-FR" dirty="0"/>
          </a:p>
        </p:txBody>
      </p:sp>
      <p:pic>
        <p:nvPicPr>
          <p:cNvPr id="8" name="Image 7"/>
          <p:cNvPicPr/>
          <p:nvPr/>
        </p:nvPicPr>
        <p:blipFill>
          <a:blip r:embed="rId2" cstate="print">
            <a:lum bright="-20000" contrast="40000"/>
          </a:blip>
          <a:srcRect/>
          <a:stretch>
            <a:fillRect/>
          </a:stretch>
        </p:blipFill>
        <p:spPr bwMode="auto">
          <a:xfrm>
            <a:off x="3059832" y="1916832"/>
            <a:ext cx="2160239" cy="2204571"/>
          </a:xfrm>
          <a:prstGeom prst="rect">
            <a:avLst/>
          </a:prstGeom>
          <a:noFill/>
          <a:ln w="9525">
            <a:noFill/>
            <a:miter lim="800000"/>
            <a:headEnd/>
            <a:tailEnd/>
          </a:ln>
        </p:spPr>
      </p:pic>
      <p:grpSp>
        <p:nvGrpSpPr>
          <p:cNvPr id="25602" name="Group 2"/>
          <p:cNvGrpSpPr>
            <a:grpSpLocks/>
          </p:cNvGrpSpPr>
          <p:nvPr/>
        </p:nvGrpSpPr>
        <p:grpSpPr bwMode="auto">
          <a:xfrm>
            <a:off x="5700805" y="1844824"/>
            <a:ext cx="3047659" cy="2232248"/>
            <a:chOff x="4057" y="2037"/>
            <a:chExt cx="3130" cy="1780"/>
          </a:xfrm>
        </p:grpSpPr>
        <p:sp>
          <p:nvSpPr>
            <p:cNvPr id="25603" name="Line 3"/>
            <p:cNvSpPr>
              <a:spLocks noChangeShapeType="1"/>
            </p:cNvSpPr>
            <p:nvPr/>
          </p:nvSpPr>
          <p:spPr bwMode="auto">
            <a:xfrm>
              <a:off x="4307" y="2317"/>
              <a:ext cx="0" cy="1213"/>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600" b="1"/>
            </a:p>
          </p:txBody>
        </p:sp>
        <p:sp>
          <p:nvSpPr>
            <p:cNvPr id="25604" name="Line 4"/>
            <p:cNvSpPr>
              <a:spLocks noChangeShapeType="1"/>
            </p:cNvSpPr>
            <p:nvPr/>
          </p:nvSpPr>
          <p:spPr bwMode="auto">
            <a:xfrm>
              <a:off x="4627" y="2317"/>
              <a:ext cx="0" cy="1213"/>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600" b="1"/>
            </a:p>
          </p:txBody>
        </p:sp>
        <p:sp>
          <p:nvSpPr>
            <p:cNvPr id="25605" name="Line 5"/>
            <p:cNvSpPr>
              <a:spLocks noChangeShapeType="1"/>
            </p:cNvSpPr>
            <p:nvPr/>
          </p:nvSpPr>
          <p:spPr bwMode="auto">
            <a:xfrm>
              <a:off x="4947" y="2317"/>
              <a:ext cx="0" cy="1213"/>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600" b="1"/>
            </a:p>
          </p:txBody>
        </p:sp>
        <p:sp>
          <p:nvSpPr>
            <p:cNvPr id="25606" name="Line 6"/>
            <p:cNvSpPr>
              <a:spLocks noChangeShapeType="1"/>
            </p:cNvSpPr>
            <p:nvPr/>
          </p:nvSpPr>
          <p:spPr bwMode="auto">
            <a:xfrm>
              <a:off x="5267" y="2317"/>
              <a:ext cx="0" cy="1213"/>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600" b="1"/>
            </a:p>
          </p:txBody>
        </p:sp>
        <p:sp>
          <p:nvSpPr>
            <p:cNvPr id="25607" name="Line 7"/>
            <p:cNvSpPr>
              <a:spLocks noChangeShapeType="1"/>
            </p:cNvSpPr>
            <p:nvPr/>
          </p:nvSpPr>
          <p:spPr bwMode="auto">
            <a:xfrm>
              <a:off x="5587" y="2317"/>
              <a:ext cx="0" cy="1213"/>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600" b="1"/>
            </a:p>
          </p:txBody>
        </p:sp>
        <p:sp>
          <p:nvSpPr>
            <p:cNvPr id="25608" name="Line 8"/>
            <p:cNvSpPr>
              <a:spLocks noChangeShapeType="1"/>
            </p:cNvSpPr>
            <p:nvPr/>
          </p:nvSpPr>
          <p:spPr bwMode="auto">
            <a:xfrm>
              <a:off x="5907" y="2317"/>
              <a:ext cx="0" cy="1213"/>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600" b="1"/>
            </a:p>
          </p:txBody>
        </p:sp>
        <p:sp>
          <p:nvSpPr>
            <p:cNvPr id="25609" name="Line 9"/>
            <p:cNvSpPr>
              <a:spLocks noChangeShapeType="1"/>
            </p:cNvSpPr>
            <p:nvPr/>
          </p:nvSpPr>
          <p:spPr bwMode="auto">
            <a:xfrm>
              <a:off x="6223" y="2317"/>
              <a:ext cx="0" cy="1213"/>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600" b="1"/>
            </a:p>
          </p:txBody>
        </p:sp>
        <p:sp>
          <p:nvSpPr>
            <p:cNvPr id="25610" name="Rectangle 10"/>
            <p:cNvSpPr>
              <a:spLocks noChangeArrowheads="1"/>
            </p:cNvSpPr>
            <p:nvPr/>
          </p:nvSpPr>
          <p:spPr bwMode="auto">
            <a:xfrm>
              <a:off x="4087" y="2387"/>
              <a:ext cx="2340" cy="1080"/>
            </a:xfrm>
            <a:prstGeom prst="rect">
              <a:avLst/>
            </a:prstGeom>
            <a:solidFill>
              <a:srgbClr val="FFFFFF"/>
            </a:solidFill>
            <a:ln w="1270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fr-FR" sz="3600" b="1"/>
            </a:p>
          </p:txBody>
        </p:sp>
        <p:sp>
          <p:nvSpPr>
            <p:cNvPr id="25611" name="AutoShape 11"/>
            <p:cNvSpPr>
              <a:spLocks noChangeArrowheads="1"/>
            </p:cNvSpPr>
            <p:nvPr/>
          </p:nvSpPr>
          <p:spPr bwMode="auto">
            <a:xfrm>
              <a:off x="5970" y="2607"/>
              <a:ext cx="180" cy="180"/>
            </a:xfrm>
            <a:prstGeom prst="flowChartDelay">
              <a:avLst/>
            </a:prstGeom>
            <a:solidFill>
              <a:srgbClr val="FFFFFF"/>
            </a:solidFill>
            <a:ln w="1270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fr-FR" sz="3600" b="1"/>
            </a:p>
          </p:txBody>
        </p:sp>
        <p:sp>
          <p:nvSpPr>
            <p:cNvPr id="25612" name="AutoShape 12"/>
            <p:cNvSpPr>
              <a:spLocks noChangeArrowheads="1"/>
            </p:cNvSpPr>
            <p:nvPr/>
          </p:nvSpPr>
          <p:spPr bwMode="auto">
            <a:xfrm>
              <a:off x="4697" y="3060"/>
              <a:ext cx="180" cy="180"/>
            </a:xfrm>
            <a:prstGeom prst="flowChartDelay">
              <a:avLst/>
            </a:prstGeom>
            <a:solidFill>
              <a:srgbClr val="FFFFFF"/>
            </a:solidFill>
            <a:ln w="1270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fr-FR" sz="3600" b="1"/>
            </a:p>
          </p:txBody>
        </p:sp>
        <p:sp>
          <p:nvSpPr>
            <p:cNvPr id="25613" name="AutoShape 13"/>
            <p:cNvSpPr>
              <a:spLocks noChangeArrowheads="1"/>
            </p:cNvSpPr>
            <p:nvPr/>
          </p:nvSpPr>
          <p:spPr bwMode="auto">
            <a:xfrm>
              <a:off x="5653" y="3063"/>
              <a:ext cx="180" cy="180"/>
            </a:xfrm>
            <a:prstGeom prst="flowChartDelay">
              <a:avLst/>
            </a:prstGeom>
            <a:solidFill>
              <a:srgbClr val="FFFFFF"/>
            </a:solidFill>
            <a:ln w="1270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fr-FR" sz="3600" b="1"/>
            </a:p>
          </p:txBody>
        </p:sp>
        <p:sp>
          <p:nvSpPr>
            <p:cNvPr id="25614" name="AutoShape 14"/>
            <p:cNvSpPr>
              <a:spLocks noChangeArrowheads="1"/>
            </p:cNvSpPr>
            <p:nvPr/>
          </p:nvSpPr>
          <p:spPr bwMode="auto">
            <a:xfrm>
              <a:off x="5017" y="2607"/>
              <a:ext cx="180" cy="180"/>
            </a:xfrm>
            <a:prstGeom prst="flowChartDelay">
              <a:avLst/>
            </a:prstGeom>
            <a:solidFill>
              <a:srgbClr val="FFFFFF"/>
            </a:solidFill>
            <a:ln w="1270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fr-FR" sz="3600" b="1"/>
            </a:p>
          </p:txBody>
        </p:sp>
        <p:sp>
          <p:nvSpPr>
            <p:cNvPr id="25615" name="Line 15"/>
            <p:cNvSpPr>
              <a:spLocks noChangeShapeType="1"/>
            </p:cNvSpPr>
            <p:nvPr/>
          </p:nvSpPr>
          <p:spPr bwMode="auto">
            <a:xfrm>
              <a:off x="4627" y="2767"/>
              <a:ext cx="391"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600" b="1"/>
            </a:p>
          </p:txBody>
        </p:sp>
        <p:sp>
          <p:nvSpPr>
            <p:cNvPr id="25616" name="Line 16"/>
            <p:cNvSpPr>
              <a:spLocks noChangeShapeType="1"/>
            </p:cNvSpPr>
            <p:nvPr/>
          </p:nvSpPr>
          <p:spPr bwMode="auto">
            <a:xfrm>
              <a:off x="4948" y="2635"/>
              <a:ext cx="68"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600" b="1"/>
            </a:p>
          </p:txBody>
        </p:sp>
        <p:sp>
          <p:nvSpPr>
            <p:cNvPr id="25617" name="Line 17"/>
            <p:cNvSpPr>
              <a:spLocks noChangeShapeType="1"/>
            </p:cNvSpPr>
            <p:nvPr/>
          </p:nvSpPr>
          <p:spPr bwMode="auto">
            <a:xfrm>
              <a:off x="4627" y="2389"/>
              <a:ext cx="0" cy="374"/>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600" b="1"/>
            </a:p>
          </p:txBody>
        </p:sp>
        <p:sp>
          <p:nvSpPr>
            <p:cNvPr id="25618" name="Line 18"/>
            <p:cNvSpPr>
              <a:spLocks noChangeShapeType="1"/>
            </p:cNvSpPr>
            <p:nvPr/>
          </p:nvSpPr>
          <p:spPr bwMode="auto">
            <a:xfrm>
              <a:off x="4948" y="2383"/>
              <a:ext cx="0" cy="249"/>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600" b="1"/>
            </a:p>
          </p:txBody>
        </p:sp>
        <p:sp>
          <p:nvSpPr>
            <p:cNvPr id="25619" name="Line 19"/>
            <p:cNvSpPr>
              <a:spLocks noChangeShapeType="1"/>
            </p:cNvSpPr>
            <p:nvPr/>
          </p:nvSpPr>
          <p:spPr bwMode="auto">
            <a:xfrm>
              <a:off x="5194" y="2698"/>
              <a:ext cx="68"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600" b="1"/>
            </a:p>
          </p:txBody>
        </p:sp>
        <p:sp>
          <p:nvSpPr>
            <p:cNvPr id="25620" name="Line 20"/>
            <p:cNvSpPr>
              <a:spLocks noChangeShapeType="1"/>
            </p:cNvSpPr>
            <p:nvPr/>
          </p:nvSpPr>
          <p:spPr bwMode="auto">
            <a:xfrm>
              <a:off x="5266" y="2386"/>
              <a:ext cx="0" cy="3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600" b="1"/>
            </a:p>
          </p:txBody>
        </p:sp>
        <p:sp>
          <p:nvSpPr>
            <p:cNvPr id="25621" name="Line 21"/>
            <p:cNvSpPr>
              <a:spLocks noChangeShapeType="1"/>
            </p:cNvSpPr>
            <p:nvPr/>
          </p:nvSpPr>
          <p:spPr bwMode="auto">
            <a:xfrm>
              <a:off x="5584" y="2770"/>
              <a:ext cx="391"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600" b="1"/>
            </a:p>
          </p:txBody>
        </p:sp>
        <p:sp>
          <p:nvSpPr>
            <p:cNvPr id="25622" name="Line 22"/>
            <p:cNvSpPr>
              <a:spLocks noChangeShapeType="1"/>
            </p:cNvSpPr>
            <p:nvPr/>
          </p:nvSpPr>
          <p:spPr bwMode="auto">
            <a:xfrm>
              <a:off x="5905" y="2638"/>
              <a:ext cx="68"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600" b="1"/>
            </a:p>
          </p:txBody>
        </p:sp>
        <p:sp>
          <p:nvSpPr>
            <p:cNvPr id="25623" name="Line 23"/>
            <p:cNvSpPr>
              <a:spLocks noChangeShapeType="1"/>
            </p:cNvSpPr>
            <p:nvPr/>
          </p:nvSpPr>
          <p:spPr bwMode="auto">
            <a:xfrm>
              <a:off x="5584" y="2392"/>
              <a:ext cx="0" cy="374"/>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600" b="1"/>
            </a:p>
          </p:txBody>
        </p:sp>
        <p:sp>
          <p:nvSpPr>
            <p:cNvPr id="25624" name="Line 24"/>
            <p:cNvSpPr>
              <a:spLocks noChangeShapeType="1"/>
            </p:cNvSpPr>
            <p:nvPr/>
          </p:nvSpPr>
          <p:spPr bwMode="auto">
            <a:xfrm>
              <a:off x="5905" y="2386"/>
              <a:ext cx="0" cy="249"/>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600" b="1"/>
            </a:p>
          </p:txBody>
        </p:sp>
        <p:sp>
          <p:nvSpPr>
            <p:cNvPr id="25625" name="Line 25"/>
            <p:cNvSpPr>
              <a:spLocks noChangeShapeType="1"/>
            </p:cNvSpPr>
            <p:nvPr/>
          </p:nvSpPr>
          <p:spPr bwMode="auto">
            <a:xfrm>
              <a:off x="6151" y="2701"/>
              <a:ext cx="68"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600" b="1"/>
            </a:p>
          </p:txBody>
        </p:sp>
        <p:sp>
          <p:nvSpPr>
            <p:cNvPr id="25626" name="Line 26"/>
            <p:cNvSpPr>
              <a:spLocks noChangeShapeType="1"/>
            </p:cNvSpPr>
            <p:nvPr/>
          </p:nvSpPr>
          <p:spPr bwMode="auto">
            <a:xfrm>
              <a:off x="6223" y="2389"/>
              <a:ext cx="0" cy="3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600" b="1"/>
            </a:p>
          </p:txBody>
        </p:sp>
        <p:sp>
          <p:nvSpPr>
            <p:cNvPr id="25627" name="Line 27"/>
            <p:cNvSpPr>
              <a:spLocks noChangeShapeType="1"/>
            </p:cNvSpPr>
            <p:nvPr/>
          </p:nvSpPr>
          <p:spPr bwMode="auto">
            <a:xfrm>
              <a:off x="4306" y="3085"/>
              <a:ext cx="391"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600" b="1"/>
            </a:p>
          </p:txBody>
        </p:sp>
        <p:sp>
          <p:nvSpPr>
            <p:cNvPr id="25628" name="Line 28"/>
            <p:cNvSpPr>
              <a:spLocks noChangeShapeType="1"/>
            </p:cNvSpPr>
            <p:nvPr/>
          </p:nvSpPr>
          <p:spPr bwMode="auto">
            <a:xfrm>
              <a:off x="4627" y="3217"/>
              <a:ext cx="68"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600" b="1"/>
            </a:p>
          </p:txBody>
        </p:sp>
        <p:sp>
          <p:nvSpPr>
            <p:cNvPr id="25629" name="Line 29"/>
            <p:cNvSpPr>
              <a:spLocks noChangeShapeType="1"/>
            </p:cNvSpPr>
            <p:nvPr/>
          </p:nvSpPr>
          <p:spPr bwMode="auto">
            <a:xfrm>
              <a:off x="4306" y="3091"/>
              <a:ext cx="0" cy="374"/>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600" b="1"/>
            </a:p>
          </p:txBody>
        </p:sp>
        <p:sp>
          <p:nvSpPr>
            <p:cNvPr id="25630" name="Line 30"/>
            <p:cNvSpPr>
              <a:spLocks noChangeShapeType="1"/>
            </p:cNvSpPr>
            <p:nvPr/>
          </p:nvSpPr>
          <p:spPr bwMode="auto">
            <a:xfrm>
              <a:off x="4627" y="3217"/>
              <a:ext cx="0" cy="249"/>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600" b="1"/>
            </a:p>
          </p:txBody>
        </p:sp>
        <p:sp>
          <p:nvSpPr>
            <p:cNvPr id="25631" name="Line 31"/>
            <p:cNvSpPr>
              <a:spLocks noChangeShapeType="1"/>
            </p:cNvSpPr>
            <p:nvPr/>
          </p:nvSpPr>
          <p:spPr bwMode="auto">
            <a:xfrm>
              <a:off x="4879" y="3148"/>
              <a:ext cx="68"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600" b="1"/>
            </a:p>
          </p:txBody>
        </p:sp>
        <p:sp>
          <p:nvSpPr>
            <p:cNvPr id="25632" name="Line 32"/>
            <p:cNvSpPr>
              <a:spLocks noChangeShapeType="1"/>
            </p:cNvSpPr>
            <p:nvPr/>
          </p:nvSpPr>
          <p:spPr bwMode="auto">
            <a:xfrm>
              <a:off x="4948" y="3151"/>
              <a:ext cx="0" cy="3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600" b="1"/>
            </a:p>
          </p:txBody>
        </p:sp>
        <p:sp>
          <p:nvSpPr>
            <p:cNvPr id="25633" name="Line 33"/>
            <p:cNvSpPr>
              <a:spLocks noChangeShapeType="1"/>
            </p:cNvSpPr>
            <p:nvPr/>
          </p:nvSpPr>
          <p:spPr bwMode="auto">
            <a:xfrm>
              <a:off x="5266" y="3088"/>
              <a:ext cx="391"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600" b="1"/>
            </a:p>
          </p:txBody>
        </p:sp>
        <p:sp>
          <p:nvSpPr>
            <p:cNvPr id="25634" name="Line 34"/>
            <p:cNvSpPr>
              <a:spLocks noChangeShapeType="1"/>
            </p:cNvSpPr>
            <p:nvPr/>
          </p:nvSpPr>
          <p:spPr bwMode="auto">
            <a:xfrm>
              <a:off x="5587" y="3220"/>
              <a:ext cx="68"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600" b="1"/>
            </a:p>
          </p:txBody>
        </p:sp>
        <p:sp>
          <p:nvSpPr>
            <p:cNvPr id="25635" name="Line 35"/>
            <p:cNvSpPr>
              <a:spLocks noChangeShapeType="1"/>
            </p:cNvSpPr>
            <p:nvPr/>
          </p:nvSpPr>
          <p:spPr bwMode="auto">
            <a:xfrm>
              <a:off x="5266" y="3094"/>
              <a:ext cx="0" cy="374"/>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600" b="1"/>
            </a:p>
          </p:txBody>
        </p:sp>
        <p:sp>
          <p:nvSpPr>
            <p:cNvPr id="25636" name="Line 36"/>
            <p:cNvSpPr>
              <a:spLocks noChangeShapeType="1"/>
            </p:cNvSpPr>
            <p:nvPr/>
          </p:nvSpPr>
          <p:spPr bwMode="auto">
            <a:xfrm>
              <a:off x="5587" y="3220"/>
              <a:ext cx="0" cy="249"/>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600" b="1"/>
            </a:p>
          </p:txBody>
        </p:sp>
        <p:sp>
          <p:nvSpPr>
            <p:cNvPr id="25637" name="Line 37"/>
            <p:cNvSpPr>
              <a:spLocks noChangeShapeType="1"/>
            </p:cNvSpPr>
            <p:nvPr/>
          </p:nvSpPr>
          <p:spPr bwMode="auto">
            <a:xfrm>
              <a:off x="5839" y="3151"/>
              <a:ext cx="68"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600" b="1"/>
            </a:p>
          </p:txBody>
        </p:sp>
        <p:sp>
          <p:nvSpPr>
            <p:cNvPr id="25638" name="Line 38"/>
            <p:cNvSpPr>
              <a:spLocks noChangeShapeType="1"/>
            </p:cNvSpPr>
            <p:nvPr/>
          </p:nvSpPr>
          <p:spPr bwMode="auto">
            <a:xfrm>
              <a:off x="5908" y="3154"/>
              <a:ext cx="0" cy="3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600" b="1"/>
            </a:p>
          </p:txBody>
        </p:sp>
        <p:sp>
          <p:nvSpPr>
            <p:cNvPr id="25639" name="Text Box 39"/>
            <p:cNvSpPr txBox="1">
              <a:spLocks noChangeArrowheads="1"/>
            </p:cNvSpPr>
            <p:nvPr/>
          </p:nvSpPr>
          <p:spPr bwMode="auto">
            <a:xfrm>
              <a:off x="4057" y="2037"/>
              <a:ext cx="306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fr-FR" sz="1600" b="1" i="0" u="none" strike="noStrike" cap="none" normalizeH="0" baseline="0" dirty="0" smtClean="0">
                  <a:ln>
                    <a:noFill/>
                  </a:ln>
                  <a:solidFill>
                    <a:schemeClr val="tx1"/>
                  </a:solidFill>
                  <a:effectLst/>
                  <a:latin typeface="Calibri" pitchFamily="34" charset="0"/>
                  <a:ea typeface="Arial" pitchFamily="34" charset="0"/>
                  <a:cs typeface="Arial" pitchFamily="34" charset="0"/>
                </a:rPr>
                <a:t> 14   13  12</a:t>
              </a:r>
              <a:r>
                <a:rPr kumimoji="0" lang="fr-FR" sz="1200" b="1" i="0" u="none" strike="noStrike" cap="none" normalizeH="0" baseline="0" dirty="0" smtClean="0">
                  <a:ln>
                    <a:noFill/>
                  </a:ln>
                  <a:solidFill>
                    <a:schemeClr val="tx1"/>
                  </a:solidFill>
                  <a:effectLst/>
                  <a:latin typeface="Calibri" pitchFamily="34" charset="0"/>
                  <a:ea typeface="Arial" pitchFamily="34" charset="0"/>
                  <a:cs typeface="Arial" pitchFamily="34" charset="0"/>
                </a:rPr>
                <a:t>  </a:t>
              </a:r>
              <a:r>
                <a:rPr kumimoji="0" lang="fr-FR" sz="1600" b="1" i="0" u="none" strike="noStrike" cap="none" normalizeH="0" baseline="0" dirty="0" smtClean="0">
                  <a:ln>
                    <a:noFill/>
                  </a:ln>
                  <a:solidFill>
                    <a:schemeClr val="tx1"/>
                  </a:solidFill>
                  <a:effectLst/>
                  <a:latin typeface="Calibri" pitchFamily="34" charset="0"/>
                  <a:ea typeface="Arial" pitchFamily="34" charset="0"/>
                  <a:cs typeface="Arial" pitchFamily="34" charset="0"/>
                </a:rPr>
                <a:t> 11  10    9    8</a:t>
              </a:r>
              <a:endParaRPr kumimoji="0" lang="fr-FR" sz="3600" b="1" i="0" u="none" strike="noStrike" cap="none" normalizeH="0" baseline="0" dirty="0" smtClean="0">
                <a:ln>
                  <a:noFill/>
                </a:ln>
                <a:solidFill>
                  <a:schemeClr val="tx1"/>
                </a:solidFill>
                <a:effectLst/>
                <a:latin typeface="Arial" pitchFamily="34" charset="0"/>
                <a:cs typeface="Arial" pitchFamily="34" charset="0"/>
              </a:endParaRPr>
            </a:p>
          </p:txBody>
        </p:sp>
        <p:sp>
          <p:nvSpPr>
            <p:cNvPr id="25640" name="Text Box 40"/>
            <p:cNvSpPr txBox="1">
              <a:spLocks noChangeArrowheads="1"/>
            </p:cNvSpPr>
            <p:nvPr/>
          </p:nvSpPr>
          <p:spPr bwMode="auto">
            <a:xfrm>
              <a:off x="4127" y="3457"/>
              <a:ext cx="306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fr-FR" sz="1600" b="1" i="0" u="none" strike="noStrike" cap="none" normalizeH="0" baseline="0" dirty="0" smtClean="0">
                  <a:ln>
                    <a:noFill/>
                  </a:ln>
                  <a:solidFill>
                    <a:schemeClr val="tx1"/>
                  </a:solidFill>
                  <a:effectLst/>
                  <a:latin typeface="Calibri" pitchFamily="34" charset="0"/>
                  <a:ea typeface="Arial" pitchFamily="34" charset="0"/>
                  <a:cs typeface="Arial" pitchFamily="34" charset="0"/>
                </a:rPr>
                <a:t>  1  </a:t>
              </a:r>
              <a:r>
                <a:rPr kumimoji="0" lang="fr-FR" sz="1200" b="1" i="0" u="none" strike="noStrike" cap="none" normalizeH="0" baseline="0" dirty="0" smtClean="0">
                  <a:ln>
                    <a:noFill/>
                  </a:ln>
                  <a:solidFill>
                    <a:schemeClr val="tx1"/>
                  </a:solidFill>
                  <a:effectLst/>
                  <a:latin typeface="Calibri" pitchFamily="34" charset="0"/>
                  <a:ea typeface="Arial" pitchFamily="34" charset="0"/>
                  <a:cs typeface="Arial" pitchFamily="34" charset="0"/>
                </a:rPr>
                <a:t>   </a:t>
              </a:r>
              <a:r>
                <a:rPr kumimoji="0" lang="fr-FR" sz="1600" b="1" i="0" u="none" strike="noStrike" cap="none" normalizeH="0" baseline="0" dirty="0" smtClean="0">
                  <a:ln>
                    <a:noFill/>
                  </a:ln>
                  <a:solidFill>
                    <a:schemeClr val="tx1"/>
                  </a:solidFill>
                  <a:effectLst/>
                  <a:latin typeface="Calibri" pitchFamily="34" charset="0"/>
                  <a:ea typeface="Arial" pitchFamily="34" charset="0"/>
                  <a:cs typeface="Arial" pitchFamily="34" charset="0"/>
                </a:rPr>
                <a:t>2  </a:t>
              </a:r>
              <a:r>
                <a:rPr kumimoji="0" lang="fr-FR" sz="1200" b="1" i="0" u="none" strike="noStrike" cap="none" normalizeH="0" baseline="0" dirty="0" smtClean="0">
                  <a:ln>
                    <a:noFill/>
                  </a:ln>
                  <a:solidFill>
                    <a:schemeClr val="tx1"/>
                  </a:solidFill>
                  <a:effectLst/>
                  <a:latin typeface="Calibri" pitchFamily="34" charset="0"/>
                  <a:ea typeface="Arial" pitchFamily="34" charset="0"/>
                  <a:cs typeface="Arial" pitchFamily="34" charset="0"/>
                </a:rPr>
                <a:t>   </a:t>
              </a:r>
              <a:r>
                <a:rPr kumimoji="0" lang="fr-FR" sz="1600" b="1" i="0" u="none" strike="noStrike" cap="none" normalizeH="0" baseline="0" dirty="0" smtClean="0">
                  <a:ln>
                    <a:noFill/>
                  </a:ln>
                  <a:solidFill>
                    <a:schemeClr val="tx1"/>
                  </a:solidFill>
                  <a:effectLst/>
                  <a:latin typeface="Calibri" pitchFamily="34" charset="0"/>
                  <a:ea typeface="Arial" pitchFamily="34" charset="0"/>
                  <a:cs typeface="Arial" pitchFamily="34" charset="0"/>
                </a:rPr>
                <a:t>3    4 </a:t>
              </a:r>
              <a:r>
                <a:rPr kumimoji="0" lang="fr-FR" sz="1200" b="1" i="0" u="none" strike="noStrike" cap="none" normalizeH="0" baseline="0" dirty="0" smtClean="0">
                  <a:ln>
                    <a:noFill/>
                  </a:ln>
                  <a:solidFill>
                    <a:schemeClr val="tx1"/>
                  </a:solidFill>
                  <a:effectLst/>
                  <a:latin typeface="Calibri" pitchFamily="34" charset="0"/>
                  <a:ea typeface="Arial" pitchFamily="34" charset="0"/>
                  <a:cs typeface="Arial" pitchFamily="34" charset="0"/>
                </a:rPr>
                <a:t>  </a:t>
              </a:r>
              <a:r>
                <a:rPr kumimoji="0" lang="fr-FR" sz="1600" b="1" i="0" u="none" strike="noStrike" cap="none" normalizeH="0" baseline="0" dirty="0" smtClean="0">
                  <a:ln>
                    <a:noFill/>
                  </a:ln>
                  <a:solidFill>
                    <a:schemeClr val="tx1"/>
                  </a:solidFill>
                  <a:effectLst/>
                  <a:latin typeface="Calibri" pitchFamily="34" charset="0"/>
                  <a:ea typeface="Arial" pitchFamily="34" charset="0"/>
                  <a:cs typeface="Arial" pitchFamily="34" charset="0"/>
                </a:rPr>
                <a:t>  5 </a:t>
              </a:r>
              <a:r>
                <a:rPr kumimoji="0" lang="fr-FR" sz="1200" b="1" i="0" u="none" strike="noStrike" cap="none" normalizeH="0" baseline="0" dirty="0" smtClean="0">
                  <a:ln>
                    <a:noFill/>
                  </a:ln>
                  <a:solidFill>
                    <a:schemeClr val="tx1"/>
                  </a:solidFill>
                  <a:effectLst/>
                  <a:latin typeface="Calibri" pitchFamily="34" charset="0"/>
                  <a:ea typeface="Arial" pitchFamily="34" charset="0"/>
                  <a:cs typeface="Arial" pitchFamily="34" charset="0"/>
                </a:rPr>
                <a:t>   </a:t>
              </a:r>
              <a:r>
                <a:rPr kumimoji="0" lang="fr-FR" sz="1600" b="1" i="0" u="none" strike="noStrike" cap="none" normalizeH="0" baseline="0" dirty="0" smtClean="0">
                  <a:ln>
                    <a:noFill/>
                  </a:ln>
                  <a:solidFill>
                    <a:schemeClr val="tx1"/>
                  </a:solidFill>
                  <a:effectLst/>
                  <a:latin typeface="Calibri" pitchFamily="34" charset="0"/>
                  <a:ea typeface="Arial" pitchFamily="34" charset="0"/>
                  <a:cs typeface="Arial" pitchFamily="34" charset="0"/>
                </a:rPr>
                <a:t> 6 </a:t>
              </a:r>
              <a:r>
                <a:rPr kumimoji="0" lang="fr-FR" sz="1200" b="1" i="0" u="none" strike="noStrike" cap="none" normalizeH="0" baseline="0" dirty="0" smtClean="0">
                  <a:ln>
                    <a:noFill/>
                  </a:ln>
                  <a:solidFill>
                    <a:schemeClr val="tx1"/>
                  </a:solidFill>
                  <a:effectLst/>
                  <a:latin typeface="Calibri" pitchFamily="34" charset="0"/>
                  <a:ea typeface="Arial" pitchFamily="34" charset="0"/>
                  <a:cs typeface="Arial" pitchFamily="34" charset="0"/>
                </a:rPr>
                <a:t>  </a:t>
              </a:r>
              <a:r>
                <a:rPr kumimoji="0" lang="fr-FR" sz="1600" b="1" i="0" u="none" strike="noStrike" cap="none" normalizeH="0" baseline="0" dirty="0" smtClean="0">
                  <a:ln>
                    <a:noFill/>
                  </a:ln>
                  <a:solidFill>
                    <a:schemeClr val="tx1"/>
                  </a:solidFill>
                  <a:effectLst/>
                  <a:latin typeface="Calibri" pitchFamily="34" charset="0"/>
                  <a:ea typeface="Arial" pitchFamily="34" charset="0"/>
                  <a:cs typeface="Arial" pitchFamily="34" charset="0"/>
                </a:rPr>
                <a:t>  7</a:t>
              </a:r>
              <a:endParaRPr kumimoji="0" lang="fr-FR" sz="3600" b="1" i="0" u="none" strike="noStrike" cap="none" normalizeH="0" baseline="0" dirty="0" smtClean="0">
                <a:ln>
                  <a:noFill/>
                </a:ln>
                <a:solidFill>
                  <a:schemeClr val="tx1"/>
                </a:solidFill>
                <a:effectLst/>
                <a:latin typeface="Arial" pitchFamily="34" charset="0"/>
                <a:cs typeface="Arial" pitchFamily="34" charset="0"/>
              </a:endParaRPr>
            </a:p>
          </p:txBody>
        </p:sp>
        <p:sp>
          <p:nvSpPr>
            <p:cNvPr id="25641" name="Text Box 41"/>
            <p:cNvSpPr txBox="1">
              <a:spLocks noChangeArrowheads="1"/>
            </p:cNvSpPr>
            <p:nvPr/>
          </p:nvSpPr>
          <p:spPr bwMode="auto">
            <a:xfrm>
              <a:off x="5867" y="3197"/>
              <a:ext cx="72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fr-FR" sz="1200" b="1" i="0" u="none" strike="noStrike" cap="none" normalizeH="0" baseline="0" dirty="0" smtClean="0">
                  <a:ln>
                    <a:noFill/>
                  </a:ln>
                  <a:solidFill>
                    <a:schemeClr val="bg1"/>
                  </a:solidFill>
                  <a:effectLst/>
                  <a:latin typeface="Calibri" pitchFamily="34" charset="0"/>
                  <a:ea typeface="Arial" pitchFamily="34" charset="0"/>
                  <a:cs typeface="Arial" pitchFamily="34" charset="0"/>
                </a:rPr>
                <a:t>Masse</a:t>
              </a:r>
              <a:endParaRPr kumimoji="0" lang="fr-FR" sz="4000" b="1" i="0" u="none" strike="noStrike" cap="none" normalizeH="0" baseline="0" dirty="0" smtClean="0">
                <a:ln>
                  <a:noFill/>
                </a:ln>
                <a:solidFill>
                  <a:schemeClr val="bg1"/>
                </a:solidFill>
                <a:effectLst/>
                <a:latin typeface="Arial" pitchFamily="34" charset="0"/>
                <a:cs typeface="Arial" pitchFamily="34" charset="0"/>
              </a:endParaRPr>
            </a:p>
          </p:txBody>
        </p:sp>
        <p:sp>
          <p:nvSpPr>
            <p:cNvPr id="25642" name="Text Box 42"/>
            <p:cNvSpPr txBox="1">
              <a:spLocks noChangeArrowheads="1"/>
            </p:cNvSpPr>
            <p:nvPr/>
          </p:nvSpPr>
          <p:spPr bwMode="auto">
            <a:xfrm>
              <a:off x="4100" y="2367"/>
              <a:ext cx="72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fr-FR" sz="1200" b="1" i="0" u="none" strike="noStrike" cap="none" normalizeH="0" baseline="0" dirty="0" smtClean="0">
                  <a:ln>
                    <a:noFill/>
                  </a:ln>
                  <a:solidFill>
                    <a:schemeClr val="bg1"/>
                  </a:solidFill>
                  <a:effectLst/>
                  <a:latin typeface="Calibri" pitchFamily="34" charset="0"/>
                  <a:ea typeface="Arial" pitchFamily="34" charset="0"/>
                  <a:cs typeface="Arial" pitchFamily="34" charset="0"/>
                </a:rPr>
                <a:t>+ V</a:t>
              </a:r>
              <a:r>
                <a:rPr kumimoji="0" lang="fr-FR" sz="1200" b="1" i="0" u="none" strike="noStrike" cap="none" normalizeH="0" baseline="-25000" dirty="0" smtClean="0">
                  <a:ln>
                    <a:noFill/>
                  </a:ln>
                  <a:solidFill>
                    <a:schemeClr val="bg1"/>
                  </a:solidFill>
                  <a:effectLst/>
                  <a:latin typeface="Calibri" pitchFamily="34" charset="0"/>
                  <a:ea typeface="Arial" pitchFamily="34" charset="0"/>
                  <a:cs typeface="Arial" pitchFamily="34" charset="0"/>
                </a:rPr>
                <a:t>CC</a:t>
              </a:r>
              <a:endParaRPr kumimoji="0" lang="fr-FR" sz="4000" b="1" i="0" u="none" strike="noStrike" cap="none" normalizeH="0" baseline="0" dirty="0" smtClean="0">
                <a:ln>
                  <a:noFill/>
                </a:ln>
                <a:solidFill>
                  <a:schemeClr val="bg1"/>
                </a:solidFill>
                <a:effectLst/>
                <a:latin typeface="Arial" pitchFamily="34" charset="0"/>
                <a:cs typeface="Arial" pitchFamily="34" charset="0"/>
              </a:endParaRPr>
            </a:p>
          </p:txBody>
        </p:sp>
      </p:grpSp>
      <p:sp>
        <p:nvSpPr>
          <p:cNvPr id="25643" name="Rectangle 43"/>
          <p:cNvSpPr>
            <a:spLocks noChangeArrowheads="1"/>
          </p:cNvSpPr>
          <p:nvPr/>
        </p:nvSpPr>
        <p:spPr bwMode="auto">
          <a:xfrm>
            <a:off x="215718" y="4797152"/>
            <a:ext cx="2700098" cy="877163"/>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2000" b="1" i="0" u="none" strike="noStrike" cap="none" normalizeH="0" baseline="0" dirty="0" smtClean="0">
                <a:ln>
                  <a:noFill/>
                </a:ln>
                <a:solidFill>
                  <a:schemeClr val="tx1"/>
                </a:solidFill>
                <a:effectLst/>
                <a:latin typeface="Garamond" pitchFamily="18" charset="0"/>
                <a:ea typeface="Times New Roman" pitchFamily="18" charset="0"/>
                <a:cs typeface="Arial" pitchFamily="34" charset="0"/>
              </a:rPr>
              <a:t>Le circuit TTL 7411</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dirty="0" smtClean="0">
                <a:ln>
                  <a:noFill/>
                </a:ln>
                <a:solidFill>
                  <a:schemeClr val="tx1"/>
                </a:solidFill>
                <a:effectLst/>
                <a:latin typeface="Garamond" pitchFamily="18" charset="0"/>
                <a:ea typeface="Times New Roman" pitchFamily="18" charset="0"/>
                <a:cs typeface="Times New Roman" pitchFamily="18" charset="0"/>
              </a:rPr>
              <a:t>(3 portes ET à 3 entrées)</a:t>
            </a:r>
            <a:r>
              <a:rPr kumimoji="0" lang="fr-FR" sz="1100" b="0" i="0" u="none" strike="noStrike" cap="none" normalizeH="0" baseline="0" dirty="0" smtClean="0">
                <a:ln>
                  <a:noFill/>
                </a:ln>
                <a:solidFill>
                  <a:schemeClr val="tx1"/>
                </a:solidFill>
                <a:effectLst/>
                <a:latin typeface="Arial" pitchFamily="34" charset="0"/>
                <a:cs typeface="Arial" pitchFamily="34" charset="0"/>
              </a:rPr>
              <a:t> </a:t>
            </a:r>
            <a:endParaRPr kumimoji="0" lang="fr-FR" sz="3200" b="0" i="0" u="none" strike="noStrike" cap="none" normalizeH="0" baseline="0" dirty="0" smtClean="0">
              <a:ln>
                <a:noFill/>
              </a:ln>
              <a:solidFill>
                <a:schemeClr val="tx1"/>
              </a:solidFill>
              <a:effectLst/>
              <a:latin typeface="Arial" pitchFamily="34" charset="0"/>
              <a:cs typeface="Arial" pitchFamily="34" charset="0"/>
            </a:endParaRPr>
          </a:p>
        </p:txBody>
      </p:sp>
      <p:pic>
        <p:nvPicPr>
          <p:cNvPr id="50" name="Image 49"/>
          <p:cNvPicPr/>
          <p:nvPr/>
        </p:nvPicPr>
        <p:blipFill>
          <a:blip r:embed="rId3" cstate="print">
            <a:lum bright="-20000" contrast="40000"/>
          </a:blip>
          <a:srcRect/>
          <a:stretch>
            <a:fillRect/>
          </a:stretch>
        </p:blipFill>
        <p:spPr bwMode="auto">
          <a:xfrm>
            <a:off x="3059832" y="4221088"/>
            <a:ext cx="2160240" cy="2420888"/>
          </a:xfrm>
          <a:prstGeom prst="rect">
            <a:avLst/>
          </a:prstGeom>
          <a:noFill/>
          <a:ln w="9525">
            <a:noFill/>
            <a:miter lim="800000"/>
            <a:headEnd/>
            <a:tailEnd/>
          </a:ln>
        </p:spPr>
      </p:pic>
      <p:sp>
        <p:nvSpPr>
          <p:cNvPr id="51" name="Espace réservé du numéro de diapositive 50"/>
          <p:cNvSpPr>
            <a:spLocks noGrp="1"/>
          </p:cNvSpPr>
          <p:nvPr>
            <p:ph type="sldNum" sz="quarter" idx="12"/>
          </p:nvPr>
        </p:nvSpPr>
        <p:spPr/>
        <p:txBody>
          <a:bodyPr/>
          <a:lstStyle/>
          <a:p>
            <a:fld id="{CF4668DC-857F-487D-BFFA-8C0CA5037977}" type="slidenum">
              <a:rPr lang="fr-BE" smtClean="0"/>
              <a:pPr/>
              <a:t>11</a:t>
            </a:fld>
            <a:endParaRPr lang="fr-BE"/>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ctrTitle"/>
          </p:nvPr>
        </p:nvSpPr>
        <p:spPr>
          <a:xfrm>
            <a:off x="323528" y="1268760"/>
            <a:ext cx="8820472" cy="648072"/>
          </a:xfrm>
        </p:spPr>
        <p:txBody>
          <a:bodyPr>
            <a:noAutofit/>
          </a:bodyPr>
          <a:lstStyle/>
          <a:p>
            <a:pPr lvl="0" algn="l"/>
            <a:r>
              <a:rPr lang="fr-FR" sz="3200" dirty="0" smtClean="0">
                <a:effectLst>
                  <a:outerShdw blurRad="38100" dist="38100" dir="2700000" algn="tl" rotWithShape="0">
                    <a:srgbClr val="000000">
                      <a:alpha val="43137"/>
                    </a:srgbClr>
                  </a:outerShdw>
                </a:effectLst>
              </a:rPr>
              <a:t/>
            </a:r>
            <a:br>
              <a:rPr lang="fr-FR" sz="3200" dirty="0" smtClean="0">
                <a:effectLst>
                  <a:outerShdw blurRad="38100" dist="38100" dir="2700000" algn="tl" rotWithShape="0">
                    <a:srgbClr val="000000">
                      <a:alpha val="43137"/>
                    </a:srgbClr>
                  </a:outerShdw>
                </a:effectLst>
              </a:rPr>
            </a:br>
            <a:r>
              <a:rPr lang="fr-FR" sz="3200" dirty="0" smtClean="0">
                <a:effectLst>
                  <a:outerShdw blurRad="38100" dist="38100" dir="2700000" algn="tl" rotWithShape="0">
                    <a:srgbClr val="000000">
                      <a:alpha val="43137"/>
                    </a:srgbClr>
                  </a:outerShdw>
                </a:effectLst>
              </a:rPr>
              <a:t/>
            </a:r>
            <a:br>
              <a:rPr lang="fr-FR" sz="3200" dirty="0" smtClean="0">
                <a:effectLst>
                  <a:outerShdw blurRad="38100" dist="38100" dir="2700000" algn="tl" rotWithShape="0">
                    <a:srgbClr val="000000">
                      <a:alpha val="43137"/>
                    </a:srgbClr>
                  </a:outerShdw>
                </a:effectLst>
              </a:rPr>
            </a:br>
            <a:endParaRPr lang="fr-FR" sz="6000" dirty="0">
              <a:effectLst>
                <a:outerShdw blurRad="38100" dist="38100" dir="2700000" algn="tl" rotWithShape="0">
                  <a:srgbClr val="000000">
                    <a:alpha val="43137"/>
                  </a:srgbClr>
                </a:outerShdw>
              </a:effectLst>
              <a:latin typeface="Garamond" pitchFamily="18" charset="0"/>
            </a:endParaRPr>
          </a:p>
        </p:txBody>
      </p:sp>
      <p:sp>
        <p:nvSpPr>
          <p:cNvPr id="5" name="Rectangle 4"/>
          <p:cNvSpPr/>
          <p:nvPr/>
        </p:nvSpPr>
        <p:spPr>
          <a:xfrm>
            <a:off x="-108520" y="260648"/>
            <a:ext cx="8640960" cy="584775"/>
          </a:xfrm>
          <a:prstGeom prst="rect">
            <a:avLst/>
          </a:prstGeom>
        </p:spPr>
        <p:txBody>
          <a:bodyPr wrap="square">
            <a:spAutoFit/>
          </a:bodyPr>
          <a:lstStyle/>
          <a:p>
            <a:pPr lvl="1" algn="ctr" fontAlgn="base">
              <a:spcBef>
                <a:spcPct val="0"/>
              </a:spcBef>
              <a:spcAft>
                <a:spcPct val="0"/>
              </a:spcAft>
              <a:tabLst>
                <a:tab pos="685800" algn="l"/>
              </a:tabLst>
            </a:pPr>
            <a:r>
              <a:rPr lang="fr-FR" sz="3200" b="1" dirty="0" smtClean="0">
                <a:ea typeface="Times New Roman" pitchFamily="18" charset="0"/>
                <a:cs typeface="Arial" pitchFamily="34" charset="0"/>
              </a:rPr>
              <a:t>3.3 L</a:t>
            </a:r>
            <a:r>
              <a:rPr lang="fr-FR" sz="3200" b="1" dirty="0" smtClean="0" bmk="">
                <a:ea typeface="Times New Roman" pitchFamily="18" charset="0"/>
                <a:cs typeface="Arial" pitchFamily="34" charset="0"/>
              </a:rPr>
              <a:t>’opérateur « OU » : Addition Logique</a:t>
            </a:r>
            <a:endParaRPr lang="fr-FR" sz="3200" dirty="0" smtClean="0">
              <a:cs typeface="Arial" pitchFamily="34" charset="0"/>
            </a:endParaRPr>
          </a:p>
        </p:txBody>
      </p:sp>
      <p:pic>
        <p:nvPicPr>
          <p:cNvPr id="31753" name="Picture 9"/>
          <p:cNvPicPr>
            <a:picLocks noChangeAspect="1" noChangeArrowheads="1"/>
          </p:cNvPicPr>
          <p:nvPr/>
        </p:nvPicPr>
        <p:blipFill>
          <a:blip r:embed="rId2" cstate="print"/>
          <a:srcRect/>
          <a:stretch>
            <a:fillRect/>
          </a:stretch>
        </p:blipFill>
        <p:spPr bwMode="auto">
          <a:xfrm>
            <a:off x="35496" y="1052736"/>
            <a:ext cx="9073008" cy="1368152"/>
          </a:xfrm>
          <a:prstGeom prst="rect">
            <a:avLst/>
          </a:prstGeom>
          <a:noFill/>
          <a:ln w="9525">
            <a:noFill/>
            <a:miter lim="800000"/>
            <a:headEnd/>
            <a:tailEnd/>
          </a:ln>
        </p:spPr>
      </p:pic>
      <p:graphicFrame>
        <p:nvGraphicFramePr>
          <p:cNvPr id="60" name="Tableau 59"/>
          <p:cNvGraphicFramePr>
            <a:graphicFrameLocks noGrp="1"/>
          </p:cNvGraphicFramePr>
          <p:nvPr/>
        </p:nvGraphicFramePr>
        <p:xfrm>
          <a:off x="6084168" y="2708921"/>
          <a:ext cx="2304256" cy="3259237"/>
        </p:xfrm>
        <a:graphic>
          <a:graphicData uri="http://schemas.openxmlformats.org/drawingml/2006/table">
            <a:tbl>
              <a:tblPr/>
              <a:tblGrid>
                <a:gridCol w="767514"/>
                <a:gridCol w="768371"/>
                <a:gridCol w="768371"/>
              </a:tblGrid>
              <a:tr h="1125637">
                <a:tc gridSpan="3">
                  <a:txBody>
                    <a:bodyPr/>
                    <a:lstStyle/>
                    <a:p>
                      <a:pPr algn="ctr">
                        <a:spcAft>
                          <a:spcPts val="0"/>
                        </a:spcAft>
                      </a:pPr>
                      <a:r>
                        <a:rPr lang="fr-FR" sz="3600" b="1" dirty="0">
                          <a:latin typeface="Garamond"/>
                          <a:ea typeface="Times New Roman"/>
                        </a:rPr>
                        <a:t>Table de Vérité</a:t>
                      </a:r>
                      <a:endParaRPr lang="fr-FR" sz="4000" b="1" dirty="0">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r>
              <a:tr h="422114">
                <a:tc>
                  <a:txBody>
                    <a:bodyPr/>
                    <a:lstStyle/>
                    <a:p>
                      <a:pPr algn="ctr">
                        <a:spcAft>
                          <a:spcPts val="0"/>
                        </a:spcAft>
                      </a:pPr>
                      <a:r>
                        <a:rPr lang="fr-FR" sz="2800" b="1">
                          <a:latin typeface="Garamond"/>
                          <a:ea typeface="Times New Roman"/>
                        </a:rPr>
                        <a:t>A</a:t>
                      </a:r>
                      <a:endParaRPr lang="fr-FR" sz="40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800" b="1" dirty="0">
                          <a:latin typeface="Garamond"/>
                          <a:ea typeface="Times New Roman"/>
                        </a:rPr>
                        <a:t>B</a:t>
                      </a:r>
                      <a:endParaRPr lang="fr-FR" sz="4000" b="1" dirty="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800" b="1" dirty="0">
                          <a:latin typeface="Garamond"/>
                          <a:ea typeface="Times New Roman"/>
                        </a:rPr>
                        <a:t>S</a:t>
                      </a:r>
                      <a:endParaRPr lang="fr-FR" sz="4000" b="1" dirty="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2114">
                <a:tc>
                  <a:txBody>
                    <a:bodyPr/>
                    <a:lstStyle/>
                    <a:p>
                      <a:pPr algn="ctr">
                        <a:spcAft>
                          <a:spcPts val="0"/>
                        </a:spcAft>
                      </a:pPr>
                      <a:r>
                        <a:rPr lang="fr-FR" sz="2800" b="1" dirty="0">
                          <a:latin typeface="Garamond"/>
                          <a:ea typeface="Times New Roman"/>
                        </a:rPr>
                        <a:t>0</a:t>
                      </a:r>
                      <a:endParaRPr lang="fr-FR" sz="4000" b="1" dirty="0">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800" b="1">
                          <a:latin typeface="Garamond"/>
                          <a:ea typeface="Times New Roman"/>
                        </a:rPr>
                        <a:t>0</a:t>
                      </a:r>
                      <a:endParaRPr lang="fr-FR" sz="40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800" b="1" dirty="0">
                          <a:latin typeface="Garamond"/>
                          <a:ea typeface="Times New Roman"/>
                        </a:rPr>
                        <a:t>0</a:t>
                      </a:r>
                      <a:endParaRPr lang="fr-FR" sz="4000" b="1" dirty="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2114">
                <a:tc>
                  <a:txBody>
                    <a:bodyPr/>
                    <a:lstStyle/>
                    <a:p>
                      <a:pPr algn="ctr">
                        <a:spcAft>
                          <a:spcPts val="0"/>
                        </a:spcAft>
                      </a:pPr>
                      <a:r>
                        <a:rPr lang="fr-FR" sz="2800" b="1">
                          <a:latin typeface="Garamond"/>
                          <a:ea typeface="Times New Roman"/>
                        </a:rPr>
                        <a:t>0</a:t>
                      </a:r>
                      <a:endParaRPr lang="fr-FR" sz="40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800" b="1">
                          <a:latin typeface="Garamond"/>
                          <a:ea typeface="Times New Roman"/>
                        </a:rPr>
                        <a:t>1</a:t>
                      </a:r>
                      <a:endParaRPr lang="fr-FR" sz="40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800" b="1" dirty="0">
                          <a:latin typeface="Garamond"/>
                          <a:ea typeface="Times New Roman"/>
                        </a:rPr>
                        <a:t>1</a:t>
                      </a:r>
                      <a:endParaRPr lang="fr-FR" sz="4000" b="1" dirty="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2114">
                <a:tc>
                  <a:txBody>
                    <a:bodyPr/>
                    <a:lstStyle/>
                    <a:p>
                      <a:pPr algn="ctr">
                        <a:spcAft>
                          <a:spcPts val="0"/>
                        </a:spcAft>
                      </a:pPr>
                      <a:r>
                        <a:rPr lang="fr-FR" sz="2800" b="1">
                          <a:latin typeface="Garamond"/>
                          <a:ea typeface="Times New Roman"/>
                        </a:rPr>
                        <a:t>1</a:t>
                      </a:r>
                      <a:endParaRPr lang="fr-FR" sz="40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800" b="1">
                          <a:latin typeface="Garamond"/>
                          <a:ea typeface="Times New Roman"/>
                        </a:rPr>
                        <a:t>0</a:t>
                      </a:r>
                      <a:endParaRPr lang="fr-FR" sz="40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800" b="1" dirty="0">
                          <a:latin typeface="Garamond"/>
                          <a:ea typeface="Times New Roman"/>
                        </a:rPr>
                        <a:t>1</a:t>
                      </a:r>
                      <a:endParaRPr lang="fr-FR" sz="4000" b="1" dirty="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2114">
                <a:tc>
                  <a:txBody>
                    <a:bodyPr/>
                    <a:lstStyle/>
                    <a:p>
                      <a:pPr algn="ctr">
                        <a:spcAft>
                          <a:spcPts val="0"/>
                        </a:spcAft>
                      </a:pPr>
                      <a:r>
                        <a:rPr lang="fr-FR" sz="2800" b="1">
                          <a:latin typeface="Garamond"/>
                          <a:ea typeface="Times New Roman"/>
                        </a:rPr>
                        <a:t>1</a:t>
                      </a:r>
                      <a:endParaRPr lang="fr-FR" sz="40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pPr>
                      <a:r>
                        <a:rPr lang="fr-FR" sz="2800" b="1">
                          <a:latin typeface="Garamond"/>
                          <a:ea typeface="Times New Roman"/>
                        </a:rPr>
                        <a:t>1</a:t>
                      </a:r>
                      <a:endParaRPr lang="fr-FR" sz="40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pPr>
                      <a:r>
                        <a:rPr lang="fr-FR" sz="2800" b="1" dirty="0">
                          <a:latin typeface="Garamond"/>
                          <a:ea typeface="Times New Roman"/>
                        </a:rPr>
                        <a:t>1</a:t>
                      </a:r>
                      <a:endParaRPr lang="fr-FR" sz="4000" b="1" dirty="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bl>
          </a:graphicData>
        </a:graphic>
      </p:graphicFrame>
      <p:graphicFrame>
        <p:nvGraphicFramePr>
          <p:cNvPr id="61" name="Tableau 60"/>
          <p:cNvGraphicFramePr>
            <a:graphicFrameLocks noGrp="1"/>
          </p:cNvGraphicFramePr>
          <p:nvPr/>
        </p:nvGraphicFramePr>
        <p:xfrm>
          <a:off x="1043605" y="2852936"/>
          <a:ext cx="3600402" cy="3168350"/>
        </p:xfrm>
        <a:graphic>
          <a:graphicData uri="http://schemas.openxmlformats.org/drawingml/2006/table">
            <a:tbl>
              <a:tblPr/>
              <a:tblGrid>
                <a:gridCol w="1200134"/>
                <a:gridCol w="1200134"/>
                <a:gridCol w="1200134"/>
              </a:tblGrid>
              <a:tr h="1102035">
                <a:tc gridSpan="3">
                  <a:txBody>
                    <a:bodyPr/>
                    <a:lstStyle/>
                    <a:p>
                      <a:pPr algn="ctr">
                        <a:spcAft>
                          <a:spcPts val="0"/>
                        </a:spcAft>
                      </a:pPr>
                      <a:r>
                        <a:rPr lang="fr-FR" sz="3200" b="1" dirty="0">
                          <a:latin typeface="Garamond"/>
                          <a:ea typeface="Times New Roman"/>
                        </a:rPr>
                        <a:t>Table de fonctionnement</a:t>
                      </a:r>
                      <a:endParaRPr lang="fr-FR" sz="3600" b="1" dirty="0">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r>
              <a:tr h="413263">
                <a:tc>
                  <a:txBody>
                    <a:bodyPr/>
                    <a:lstStyle/>
                    <a:p>
                      <a:pPr algn="ctr">
                        <a:spcAft>
                          <a:spcPts val="0"/>
                        </a:spcAft>
                      </a:pPr>
                      <a:r>
                        <a:rPr lang="fr-FR" sz="2400" b="1">
                          <a:latin typeface="Garamond"/>
                          <a:ea typeface="Times New Roman"/>
                        </a:rPr>
                        <a:t>VA</a:t>
                      </a:r>
                      <a:endParaRPr lang="fr-FR" sz="36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400" b="1">
                          <a:latin typeface="Garamond"/>
                          <a:ea typeface="Times New Roman"/>
                        </a:rPr>
                        <a:t>VB</a:t>
                      </a:r>
                      <a:endParaRPr lang="fr-FR" sz="36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400" b="1">
                          <a:latin typeface="Garamond"/>
                          <a:ea typeface="Times New Roman"/>
                        </a:rPr>
                        <a:t>VS</a:t>
                      </a:r>
                      <a:endParaRPr lang="fr-FR" sz="36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3263">
                <a:tc>
                  <a:txBody>
                    <a:bodyPr/>
                    <a:lstStyle/>
                    <a:p>
                      <a:pPr algn="ctr">
                        <a:spcAft>
                          <a:spcPts val="0"/>
                        </a:spcAft>
                      </a:pPr>
                      <a:r>
                        <a:rPr lang="fr-FR" sz="2400" b="1">
                          <a:latin typeface="Garamond"/>
                          <a:ea typeface="Times New Roman"/>
                        </a:rPr>
                        <a:t>V0</a:t>
                      </a:r>
                      <a:endParaRPr lang="fr-FR" sz="36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400" b="1">
                          <a:latin typeface="Garamond"/>
                          <a:ea typeface="Times New Roman"/>
                        </a:rPr>
                        <a:t>V0</a:t>
                      </a:r>
                      <a:endParaRPr lang="fr-FR" sz="36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400" b="1">
                          <a:latin typeface="Garamond"/>
                          <a:ea typeface="Times New Roman"/>
                        </a:rPr>
                        <a:t>V0</a:t>
                      </a:r>
                      <a:endParaRPr lang="fr-FR" sz="36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3263">
                <a:tc>
                  <a:txBody>
                    <a:bodyPr/>
                    <a:lstStyle/>
                    <a:p>
                      <a:pPr algn="ctr">
                        <a:spcAft>
                          <a:spcPts val="0"/>
                        </a:spcAft>
                      </a:pPr>
                      <a:r>
                        <a:rPr lang="fr-FR" sz="2400" b="1">
                          <a:latin typeface="Garamond"/>
                          <a:ea typeface="Times New Roman"/>
                        </a:rPr>
                        <a:t>V0</a:t>
                      </a:r>
                      <a:endParaRPr lang="fr-FR" sz="36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400" b="1">
                          <a:latin typeface="Garamond"/>
                          <a:ea typeface="Times New Roman"/>
                        </a:rPr>
                        <a:t>V1</a:t>
                      </a:r>
                      <a:endParaRPr lang="fr-FR" sz="36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400" b="1">
                          <a:latin typeface="Garamond"/>
                          <a:ea typeface="Times New Roman"/>
                        </a:rPr>
                        <a:t>V1</a:t>
                      </a:r>
                      <a:endParaRPr lang="fr-FR" sz="36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3263">
                <a:tc>
                  <a:txBody>
                    <a:bodyPr/>
                    <a:lstStyle/>
                    <a:p>
                      <a:pPr algn="ctr">
                        <a:spcAft>
                          <a:spcPts val="0"/>
                        </a:spcAft>
                      </a:pPr>
                      <a:r>
                        <a:rPr lang="fr-FR" sz="2400" b="1">
                          <a:latin typeface="Garamond"/>
                          <a:ea typeface="Times New Roman"/>
                        </a:rPr>
                        <a:t>V1</a:t>
                      </a:r>
                      <a:endParaRPr lang="fr-FR" sz="36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400" b="1" dirty="0">
                          <a:latin typeface="Garamond"/>
                          <a:ea typeface="Times New Roman"/>
                        </a:rPr>
                        <a:t>V0</a:t>
                      </a:r>
                      <a:endParaRPr lang="fr-FR" sz="3600" b="1" dirty="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400" b="1">
                          <a:latin typeface="Garamond"/>
                          <a:ea typeface="Times New Roman"/>
                        </a:rPr>
                        <a:t>V1</a:t>
                      </a:r>
                      <a:endParaRPr lang="fr-FR" sz="36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3263">
                <a:tc>
                  <a:txBody>
                    <a:bodyPr/>
                    <a:lstStyle/>
                    <a:p>
                      <a:pPr algn="ctr">
                        <a:spcAft>
                          <a:spcPts val="0"/>
                        </a:spcAft>
                      </a:pPr>
                      <a:r>
                        <a:rPr lang="fr-FR" sz="2400" b="1">
                          <a:latin typeface="Garamond"/>
                          <a:ea typeface="Times New Roman"/>
                        </a:rPr>
                        <a:t>V1</a:t>
                      </a:r>
                      <a:endParaRPr lang="fr-FR" sz="36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pPr>
                      <a:r>
                        <a:rPr lang="fr-FR" sz="2400" b="1">
                          <a:latin typeface="Garamond"/>
                          <a:ea typeface="Times New Roman"/>
                        </a:rPr>
                        <a:t>V1</a:t>
                      </a:r>
                      <a:endParaRPr lang="fr-FR" sz="36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pPr>
                      <a:r>
                        <a:rPr lang="fr-FR" sz="2400" b="1" dirty="0">
                          <a:latin typeface="Garamond"/>
                          <a:ea typeface="Times New Roman"/>
                        </a:rPr>
                        <a:t>V1</a:t>
                      </a:r>
                      <a:endParaRPr lang="fr-FR" sz="3600" b="1" dirty="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bl>
          </a:graphicData>
        </a:graphic>
      </p:graphicFrame>
      <p:sp>
        <p:nvSpPr>
          <p:cNvPr id="62" name="Espace réservé du numéro de diapositive 61"/>
          <p:cNvSpPr>
            <a:spLocks noGrp="1"/>
          </p:cNvSpPr>
          <p:nvPr>
            <p:ph type="sldNum" sz="quarter" idx="12"/>
          </p:nvPr>
        </p:nvSpPr>
        <p:spPr/>
        <p:txBody>
          <a:bodyPr/>
          <a:lstStyle/>
          <a:p>
            <a:fld id="{CF4668DC-857F-487D-BFFA-8C0CA5037977}" type="slidenum">
              <a:rPr lang="fr-BE" smtClean="0"/>
              <a:pPr/>
              <a:t>12</a:t>
            </a:fld>
            <a:endParaRPr lang="fr-BE"/>
          </a:p>
        </p:txBody>
      </p:sp>
      <p:sp useBgFill="1">
        <p:nvSpPr>
          <p:cNvPr id="8" name="ZoneTexte 7"/>
          <p:cNvSpPr txBox="1"/>
          <p:nvPr/>
        </p:nvSpPr>
        <p:spPr>
          <a:xfrm>
            <a:off x="7884368" y="4293096"/>
            <a:ext cx="288032" cy="338554"/>
          </a:xfrm>
          <a:prstGeom prst="rect">
            <a:avLst/>
          </a:prstGeom>
        </p:spPr>
        <p:txBody>
          <a:bodyPr wrap="square" rtlCol="0">
            <a:spAutoFit/>
          </a:bodyPr>
          <a:lstStyle/>
          <a:p>
            <a:endParaRPr lang="fr-FR" sz="1600" dirty="0"/>
          </a:p>
        </p:txBody>
      </p:sp>
      <p:sp useBgFill="1">
        <p:nvSpPr>
          <p:cNvPr id="9" name="ZoneTexte 8"/>
          <p:cNvSpPr txBox="1"/>
          <p:nvPr/>
        </p:nvSpPr>
        <p:spPr>
          <a:xfrm>
            <a:off x="7884368" y="4746630"/>
            <a:ext cx="288032" cy="338554"/>
          </a:xfrm>
          <a:prstGeom prst="rect">
            <a:avLst/>
          </a:prstGeom>
        </p:spPr>
        <p:txBody>
          <a:bodyPr wrap="square" rtlCol="0">
            <a:spAutoFit/>
          </a:bodyPr>
          <a:lstStyle/>
          <a:p>
            <a:endParaRPr lang="fr-FR" sz="1600" dirty="0"/>
          </a:p>
        </p:txBody>
      </p:sp>
      <p:sp useBgFill="1">
        <p:nvSpPr>
          <p:cNvPr id="10" name="ZoneTexte 9"/>
          <p:cNvSpPr txBox="1"/>
          <p:nvPr/>
        </p:nvSpPr>
        <p:spPr>
          <a:xfrm>
            <a:off x="7884368" y="5178678"/>
            <a:ext cx="288032" cy="338554"/>
          </a:xfrm>
          <a:prstGeom prst="rect">
            <a:avLst/>
          </a:prstGeom>
        </p:spPr>
        <p:txBody>
          <a:bodyPr wrap="square" rtlCol="0">
            <a:spAutoFit/>
          </a:bodyPr>
          <a:lstStyle/>
          <a:p>
            <a:endParaRPr lang="fr-FR" sz="1600" dirty="0"/>
          </a:p>
        </p:txBody>
      </p:sp>
      <p:sp useBgFill="1">
        <p:nvSpPr>
          <p:cNvPr id="11" name="ZoneTexte 10"/>
          <p:cNvSpPr txBox="1"/>
          <p:nvPr/>
        </p:nvSpPr>
        <p:spPr>
          <a:xfrm>
            <a:off x="7884368" y="5610726"/>
            <a:ext cx="288032" cy="338554"/>
          </a:xfrm>
          <a:prstGeom prst="rect">
            <a:avLst/>
          </a:prstGeom>
        </p:spPr>
        <p:txBody>
          <a:bodyPr wrap="square" rtlCol="0">
            <a:spAutoFit/>
          </a:bodyPr>
          <a:lstStyle/>
          <a:p>
            <a:endParaRPr lang="fr-FR" sz="1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xit" presetSubtype="10" fill="hold" grpId="0" nodeType="clickEffect">
                                  <p:stCondLst>
                                    <p:cond delay="0"/>
                                  </p:stCondLst>
                                  <p:childTnLst>
                                    <p:animEffect transition="out" filter="checkerboard(across)">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5" presetClass="exit" presetSubtype="10" fill="hold" grpId="0" nodeType="clickEffect">
                                  <p:stCondLst>
                                    <p:cond delay="0"/>
                                  </p:stCondLst>
                                  <p:childTnLst>
                                    <p:animEffect transition="out" filter="checkerboard(across)">
                                      <p:cBhvr>
                                        <p:cTn id="11" dur="500"/>
                                        <p:tgtEl>
                                          <p:spTgt spid="9"/>
                                        </p:tgtEl>
                                      </p:cBhvr>
                                    </p:animEffect>
                                    <p:set>
                                      <p:cBhvr>
                                        <p:cTn id="12" dur="1" fill="hold">
                                          <p:stCondLst>
                                            <p:cond delay="499"/>
                                          </p:stCondLst>
                                        </p:cTn>
                                        <p:tgtEl>
                                          <p:spTgt spid="9"/>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5" presetClass="exit" presetSubtype="10" fill="hold" grpId="0" nodeType="clickEffect">
                                  <p:stCondLst>
                                    <p:cond delay="0"/>
                                  </p:stCondLst>
                                  <p:childTnLst>
                                    <p:animEffect transition="out" filter="checkerboard(across)">
                                      <p:cBhvr>
                                        <p:cTn id="16" dur="500"/>
                                        <p:tgtEl>
                                          <p:spTgt spid="10"/>
                                        </p:tgtEl>
                                      </p:cBhvr>
                                    </p:animEffect>
                                    <p:set>
                                      <p:cBhvr>
                                        <p:cTn id="17" dur="1" fill="hold">
                                          <p:stCondLst>
                                            <p:cond delay="499"/>
                                          </p:stCondLst>
                                        </p:cTn>
                                        <p:tgtEl>
                                          <p:spTgt spid="10"/>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5" presetClass="exit" presetSubtype="10" fill="hold" grpId="0" nodeType="clickEffect">
                                  <p:stCondLst>
                                    <p:cond delay="0"/>
                                  </p:stCondLst>
                                  <p:childTnLst>
                                    <p:animEffect transition="out" filter="checkerboard(across)">
                                      <p:cBhvr>
                                        <p:cTn id="21" dur="500"/>
                                        <p:tgtEl>
                                          <p:spTgt spid="11"/>
                                        </p:tgtEl>
                                      </p:cBhvr>
                                    </p:animEffect>
                                    <p:set>
                                      <p:cBhvr>
                                        <p:cTn id="22"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ctrTitle"/>
          </p:nvPr>
        </p:nvSpPr>
        <p:spPr>
          <a:xfrm>
            <a:off x="323528" y="1268760"/>
            <a:ext cx="8820472" cy="648072"/>
          </a:xfrm>
        </p:spPr>
        <p:txBody>
          <a:bodyPr>
            <a:noAutofit/>
          </a:bodyPr>
          <a:lstStyle/>
          <a:p>
            <a:pPr lvl="0" algn="l"/>
            <a:r>
              <a:rPr lang="fr-FR" sz="3200" dirty="0" smtClean="0">
                <a:effectLst>
                  <a:outerShdw blurRad="38100" dist="38100" dir="2700000" algn="tl" rotWithShape="0">
                    <a:srgbClr val="000000">
                      <a:alpha val="43137"/>
                    </a:srgbClr>
                  </a:outerShdw>
                </a:effectLst>
              </a:rPr>
              <a:t/>
            </a:r>
            <a:br>
              <a:rPr lang="fr-FR" sz="3200" dirty="0" smtClean="0">
                <a:effectLst>
                  <a:outerShdw blurRad="38100" dist="38100" dir="2700000" algn="tl" rotWithShape="0">
                    <a:srgbClr val="000000">
                      <a:alpha val="43137"/>
                    </a:srgbClr>
                  </a:outerShdw>
                </a:effectLst>
              </a:rPr>
            </a:br>
            <a:r>
              <a:rPr lang="fr-FR" sz="3200" dirty="0" smtClean="0">
                <a:effectLst>
                  <a:outerShdw blurRad="38100" dist="38100" dir="2700000" algn="tl" rotWithShape="0">
                    <a:srgbClr val="000000">
                      <a:alpha val="43137"/>
                    </a:srgbClr>
                  </a:outerShdw>
                </a:effectLst>
              </a:rPr>
              <a:t/>
            </a:r>
            <a:br>
              <a:rPr lang="fr-FR" sz="3200" dirty="0" smtClean="0">
                <a:effectLst>
                  <a:outerShdw blurRad="38100" dist="38100" dir="2700000" algn="tl" rotWithShape="0">
                    <a:srgbClr val="000000">
                      <a:alpha val="43137"/>
                    </a:srgbClr>
                  </a:outerShdw>
                </a:effectLst>
              </a:rPr>
            </a:br>
            <a:endParaRPr lang="fr-FR" sz="6000" dirty="0">
              <a:effectLst>
                <a:outerShdw blurRad="38100" dist="38100" dir="2700000" algn="tl" rotWithShape="0">
                  <a:srgbClr val="000000">
                    <a:alpha val="43137"/>
                  </a:srgbClr>
                </a:outerShdw>
              </a:effectLst>
              <a:latin typeface="Garamond" pitchFamily="18" charset="0"/>
            </a:endParaRPr>
          </a:p>
        </p:txBody>
      </p:sp>
      <p:sp>
        <p:nvSpPr>
          <p:cNvPr id="5" name="Rectangle 4"/>
          <p:cNvSpPr/>
          <p:nvPr/>
        </p:nvSpPr>
        <p:spPr>
          <a:xfrm>
            <a:off x="-108520" y="260648"/>
            <a:ext cx="8640960" cy="584775"/>
          </a:xfrm>
          <a:prstGeom prst="rect">
            <a:avLst/>
          </a:prstGeom>
        </p:spPr>
        <p:txBody>
          <a:bodyPr wrap="square">
            <a:spAutoFit/>
          </a:bodyPr>
          <a:lstStyle/>
          <a:p>
            <a:pPr lvl="1" algn="ctr" fontAlgn="base">
              <a:spcBef>
                <a:spcPct val="0"/>
              </a:spcBef>
              <a:spcAft>
                <a:spcPct val="0"/>
              </a:spcAft>
              <a:tabLst>
                <a:tab pos="685800" algn="l"/>
              </a:tabLst>
            </a:pPr>
            <a:r>
              <a:rPr lang="fr-FR" sz="3200" b="1" dirty="0" smtClean="0">
                <a:ea typeface="Times New Roman" pitchFamily="18" charset="0"/>
                <a:cs typeface="Arial" pitchFamily="34" charset="0"/>
              </a:rPr>
              <a:t>3.3 L</a:t>
            </a:r>
            <a:r>
              <a:rPr lang="fr-FR" sz="3200" b="1" dirty="0" smtClean="0" bmk="">
                <a:ea typeface="Times New Roman" pitchFamily="18" charset="0"/>
                <a:cs typeface="Arial" pitchFamily="34" charset="0"/>
              </a:rPr>
              <a:t>’opérateur « OU » : Addition Logique</a:t>
            </a:r>
            <a:endParaRPr lang="fr-FR" sz="3200" dirty="0" smtClean="0">
              <a:cs typeface="Arial" pitchFamily="34" charset="0"/>
            </a:endParaRPr>
          </a:p>
        </p:txBody>
      </p:sp>
      <p:sp>
        <p:nvSpPr>
          <p:cNvPr id="7" name="ZoneTexte 6"/>
          <p:cNvSpPr txBox="1"/>
          <p:nvPr/>
        </p:nvSpPr>
        <p:spPr>
          <a:xfrm>
            <a:off x="1763688" y="1052736"/>
            <a:ext cx="5616624" cy="584775"/>
          </a:xfrm>
          <a:prstGeom prst="rect">
            <a:avLst/>
          </a:prstGeom>
          <a:noFill/>
        </p:spPr>
        <p:txBody>
          <a:bodyPr wrap="square" rtlCol="0">
            <a:spAutoFit/>
          </a:bodyPr>
          <a:lstStyle/>
          <a:p>
            <a:r>
              <a:rPr lang="fr-FR" sz="3200" b="1" i="1" u="sng" dirty="0" smtClean="0"/>
              <a:t>L’opérateur OU à 3 entrées :</a:t>
            </a:r>
            <a:endParaRPr lang="fr-FR" sz="3200" dirty="0" smtClean="0"/>
          </a:p>
        </p:txBody>
      </p:sp>
      <p:graphicFrame>
        <p:nvGraphicFramePr>
          <p:cNvPr id="8" name="Tableau 7"/>
          <p:cNvGraphicFramePr>
            <a:graphicFrameLocks noGrp="1"/>
          </p:cNvGraphicFramePr>
          <p:nvPr/>
        </p:nvGraphicFramePr>
        <p:xfrm>
          <a:off x="539552" y="1844824"/>
          <a:ext cx="3805453" cy="4389120"/>
        </p:xfrm>
        <a:graphic>
          <a:graphicData uri="http://schemas.openxmlformats.org/drawingml/2006/table">
            <a:tbl>
              <a:tblPr/>
              <a:tblGrid>
                <a:gridCol w="950302"/>
                <a:gridCol w="951717"/>
                <a:gridCol w="951717"/>
                <a:gridCol w="951717"/>
              </a:tblGrid>
              <a:tr h="0">
                <a:tc gridSpan="4">
                  <a:txBody>
                    <a:bodyPr/>
                    <a:lstStyle/>
                    <a:p>
                      <a:pPr algn="ctr">
                        <a:spcAft>
                          <a:spcPts val="0"/>
                        </a:spcAft>
                      </a:pPr>
                      <a:r>
                        <a:rPr lang="fr-FR" sz="3600" b="1" dirty="0">
                          <a:latin typeface="Garamond"/>
                          <a:ea typeface="Times New Roman"/>
                        </a:rPr>
                        <a:t>Table de Vérité</a:t>
                      </a:r>
                      <a:endParaRPr lang="fr-FR" sz="4000" b="1" dirty="0">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hMerge="1">
                  <a:txBody>
                    <a:bodyPr/>
                    <a:lstStyle/>
                    <a:p>
                      <a:endParaRPr lang="fr-FR"/>
                    </a:p>
                  </a:txBody>
                  <a:tcPr/>
                </a:tc>
              </a:tr>
              <a:tr h="0">
                <a:tc>
                  <a:txBody>
                    <a:bodyPr/>
                    <a:lstStyle/>
                    <a:p>
                      <a:pPr algn="ctr">
                        <a:spcAft>
                          <a:spcPts val="0"/>
                        </a:spcAft>
                      </a:pPr>
                      <a:r>
                        <a:rPr lang="fr-FR" sz="2800" b="1">
                          <a:latin typeface="Garamond"/>
                          <a:ea typeface="Times New Roman"/>
                        </a:rPr>
                        <a:t>A</a:t>
                      </a:r>
                      <a:endParaRPr lang="fr-FR" sz="40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800" b="1" dirty="0">
                          <a:latin typeface="Garamond"/>
                          <a:ea typeface="Times New Roman"/>
                        </a:rPr>
                        <a:t>B</a:t>
                      </a:r>
                      <a:endParaRPr lang="fr-FR" sz="4000" b="1" dirty="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800" b="1">
                          <a:latin typeface="Garamond"/>
                          <a:ea typeface="Times New Roman"/>
                        </a:rPr>
                        <a:t>C</a:t>
                      </a:r>
                      <a:endParaRPr lang="fr-FR" sz="40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800" b="1">
                          <a:latin typeface="Garamond"/>
                          <a:ea typeface="Times New Roman"/>
                        </a:rPr>
                        <a:t>S</a:t>
                      </a:r>
                      <a:endParaRPr lang="fr-FR" sz="4000" b="1">
                        <a:latin typeface="Times New Roman"/>
                        <a:ea typeface="Times New Roman"/>
                      </a:endParaRPr>
                    </a:p>
                  </a:txBody>
                  <a:tcPr marL="68580" marR="68580" marT="0" marB="0" anchor="ctr">
                    <a:lnL w="57150"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spcAft>
                          <a:spcPts val="0"/>
                        </a:spcAft>
                      </a:pPr>
                      <a:r>
                        <a:rPr lang="fr-FR" sz="2800" b="1">
                          <a:latin typeface="Garamond"/>
                          <a:ea typeface="Times New Roman"/>
                        </a:rPr>
                        <a:t>0</a:t>
                      </a:r>
                      <a:endParaRPr lang="fr-FR" sz="40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800" b="1" dirty="0">
                          <a:latin typeface="Garamond"/>
                          <a:ea typeface="Times New Roman"/>
                        </a:rPr>
                        <a:t>0</a:t>
                      </a:r>
                      <a:endParaRPr lang="fr-FR" sz="4000" b="1" dirty="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800" b="1">
                          <a:latin typeface="Garamond"/>
                          <a:ea typeface="Times New Roman"/>
                        </a:rPr>
                        <a:t>0</a:t>
                      </a:r>
                      <a:endParaRPr lang="fr-FR" sz="40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800" b="1">
                          <a:latin typeface="Garamond"/>
                          <a:ea typeface="Times New Roman"/>
                        </a:rPr>
                        <a:t>0</a:t>
                      </a:r>
                      <a:endParaRPr lang="fr-FR" sz="4000" b="1">
                        <a:latin typeface="Times New Roman"/>
                        <a:ea typeface="Times New Roman"/>
                      </a:endParaRPr>
                    </a:p>
                  </a:txBody>
                  <a:tcPr marL="68580" marR="68580" marT="0" marB="0" anchor="ctr">
                    <a:lnL w="57150"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spcAft>
                          <a:spcPts val="0"/>
                        </a:spcAft>
                      </a:pPr>
                      <a:r>
                        <a:rPr lang="fr-FR" sz="2800" b="1">
                          <a:latin typeface="Garamond"/>
                          <a:ea typeface="Times New Roman"/>
                        </a:rPr>
                        <a:t>0</a:t>
                      </a:r>
                      <a:endParaRPr lang="fr-FR" sz="40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800" b="1">
                          <a:latin typeface="Garamond"/>
                          <a:ea typeface="Times New Roman"/>
                        </a:rPr>
                        <a:t>0</a:t>
                      </a:r>
                      <a:endParaRPr lang="fr-FR" sz="40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800" b="1" dirty="0">
                          <a:latin typeface="Garamond"/>
                          <a:ea typeface="Times New Roman"/>
                        </a:rPr>
                        <a:t>1</a:t>
                      </a:r>
                      <a:endParaRPr lang="fr-FR" sz="4000" b="1" dirty="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fr-FR" sz="2800" b="1" dirty="0" smtClean="0">
                          <a:latin typeface="Garamond"/>
                        </a:rPr>
                        <a:t>1</a:t>
                      </a:r>
                      <a:r>
                        <a:rPr lang="fr-FR" sz="2800" b="1" dirty="0" smtClean="0">
                          <a:latin typeface="Times New Roman"/>
                        </a:rPr>
                        <a:t> </a:t>
                      </a:r>
                      <a:endParaRPr lang="fr-FR" sz="2800" b="1" dirty="0">
                        <a:latin typeface="Times New Roman"/>
                      </a:endParaRPr>
                    </a:p>
                  </a:txBody>
                  <a:tcPr marL="68580" marR="68580" marT="0" marB="0" anchor="ctr">
                    <a:lnL w="57150"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spcAft>
                          <a:spcPts val="0"/>
                        </a:spcAft>
                      </a:pPr>
                      <a:r>
                        <a:rPr lang="fr-FR" sz="2800" b="1">
                          <a:latin typeface="Garamond"/>
                          <a:ea typeface="Times New Roman"/>
                        </a:rPr>
                        <a:t>0</a:t>
                      </a:r>
                      <a:endParaRPr lang="fr-FR" sz="40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800" b="1">
                          <a:latin typeface="Garamond"/>
                          <a:ea typeface="Times New Roman"/>
                        </a:rPr>
                        <a:t>1</a:t>
                      </a:r>
                      <a:endParaRPr lang="fr-FR" sz="40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800" b="1" dirty="0">
                          <a:latin typeface="Garamond"/>
                          <a:ea typeface="Times New Roman"/>
                        </a:rPr>
                        <a:t>0</a:t>
                      </a:r>
                      <a:endParaRPr lang="fr-FR" sz="4000" b="1" dirty="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800" b="1">
                          <a:latin typeface="Garamond"/>
                          <a:ea typeface="Times New Roman"/>
                        </a:rPr>
                        <a:t>1</a:t>
                      </a:r>
                      <a:endParaRPr lang="fr-FR" sz="4000" b="1">
                        <a:latin typeface="Times New Roman"/>
                        <a:ea typeface="Times New Roman"/>
                      </a:endParaRPr>
                    </a:p>
                  </a:txBody>
                  <a:tcPr marL="68580" marR="68580" marT="0" marB="0" anchor="ctr">
                    <a:lnL w="57150"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spcAft>
                          <a:spcPts val="0"/>
                        </a:spcAft>
                      </a:pPr>
                      <a:r>
                        <a:rPr lang="fr-FR" sz="2800" b="1">
                          <a:latin typeface="Garamond"/>
                          <a:ea typeface="Times New Roman"/>
                        </a:rPr>
                        <a:t>0</a:t>
                      </a:r>
                      <a:endParaRPr lang="fr-FR" sz="40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800" b="1">
                          <a:latin typeface="Garamond"/>
                          <a:ea typeface="Times New Roman"/>
                        </a:rPr>
                        <a:t>1</a:t>
                      </a:r>
                      <a:endParaRPr lang="fr-FR" sz="40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800" b="1" dirty="0">
                          <a:latin typeface="Garamond"/>
                          <a:ea typeface="Times New Roman"/>
                        </a:rPr>
                        <a:t>1</a:t>
                      </a:r>
                      <a:endParaRPr lang="fr-FR" sz="4000" b="1" dirty="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800" b="1">
                          <a:latin typeface="Garamond"/>
                          <a:ea typeface="Times New Roman"/>
                        </a:rPr>
                        <a:t>1</a:t>
                      </a:r>
                      <a:endParaRPr lang="fr-FR" sz="4000" b="1">
                        <a:latin typeface="Times New Roman"/>
                        <a:ea typeface="Times New Roman"/>
                      </a:endParaRPr>
                    </a:p>
                  </a:txBody>
                  <a:tcPr marL="68580" marR="68580" marT="0" marB="0" anchor="ctr">
                    <a:lnL w="57150"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spcAft>
                          <a:spcPts val="0"/>
                        </a:spcAft>
                      </a:pPr>
                      <a:r>
                        <a:rPr lang="fr-FR" sz="2800" b="1">
                          <a:latin typeface="Garamond"/>
                          <a:ea typeface="Times New Roman"/>
                        </a:rPr>
                        <a:t>1</a:t>
                      </a:r>
                      <a:endParaRPr lang="fr-FR" sz="40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800" b="1">
                          <a:latin typeface="Garamond"/>
                          <a:ea typeface="Times New Roman"/>
                        </a:rPr>
                        <a:t>0</a:t>
                      </a:r>
                      <a:endParaRPr lang="fr-FR" sz="40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800" b="1" dirty="0">
                          <a:latin typeface="Garamond"/>
                          <a:ea typeface="Times New Roman"/>
                        </a:rPr>
                        <a:t>0</a:t>
                      </a:r>
                      <a:endParaRPr lang="fr-FR" sz="4000" b="1" dirty="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800" b="1">
                          <a:latin typeface="Garamond"/>
                          <a:ea typeface="Times New Roman"/>
                        </a:rPr>
                        <a:t>1</a:t>
                      </a:r>
                      <a:endParaRPr lang="fr-FR" sz="4000" b="1">
                        <a:latin typeface="Times New Roman"/>
                        <a:ea typeface="Times New Roman"/>
                      </a:endParaRPr>
                    </a:p>
                  </a:txBody>
                  <a:tcPr marL="68580" marR="68580" marT="0" marB="0" anchor="ctr">
                    <a:lnL w="57150"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spcAft>
                          <a:spcPts val="0"/>
                        </a:spcAft>
                      </a:pPr>
                      <a:r>
                        <a:rPr lang="fr-FR" sz="2800" b="1">
                          <a:latin typeface="Garamond"/>
                          <a:ea typeface="Times New Roman"/>
                        </a:rPr>
                        <a:t>1</a:t>
                      </a:r>
                      <a:endParaRPr lang="fr-FR" sz="40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800" b="1">
                          <a:latin typeface="Garamond"/>
                          <a:ea typeface="Times New Roman"/>
                        </a:rPr>
                        <a:t>0</a:t>
                      </a:r>
                      <a:endParaRPr lang="fr-FR" sz="40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800" b="1" dirty="0">
                          <a:latin typeface="Garamond"/>
                          <a:ea typeface="Times New Roman"/>
                        </a:rPr>
                        <a:t>1</a:t>
                      </a:r>
                      <a:endParaRPr lang="fr-FR" sz="4000" b="1" dirty="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800" b="1">
                          <a:latin typeface="Garamond"/>
                          <a:ea typeface="Times New Roman"/>
                        </a:rPr>
                        <a:t>1</a:t>
                      </a:r>
                      <a:endParaRPr lang="fr-FR" sz="4000" b="1">
                        <a:latin typeface="Times New Roman"/>
                        <a:ea typeface="Times New Roman"/>
                      </a:endParaRPr>
                    </a:p>
                  </a:txBody>
                  <a:tcPr marL="68580" marR="68580" marT="0" marB="0" anchor="ctr">
                    <a:lnL w="57150"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spcAft>
                          <a:spcPts val="0"/>
                        </a:spcAft>
                      </a:pPr>
                      <a:r>
                        <a:rPr lang="fr-FR" sz="2800" b="1">
                          <a:latin typeface="Garamond"/>
                          <a:ea typeface="Times New Roman"/>
                        </a:rPr>
                        <a:t>1</a:t>
                      </a:r>
                      <a:endParaRPr lang="fr-FR" sz="40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800" b="1">
                          <a:latin typeface="Garamond"/>
                          <a:ea typeface="Times New Roman"/>
                        </a:rPr>
                        <a:t>1</a:t>
                      </a:r>
                      <a:endParaRPr lang="fr-FR" sz="40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800" b="1" dirty="0">
                          <a:latin typeface="Garamond"/>
                          <a:ea typeface="Times New Roman"/>
                        </a:rPr>
                        <a:t>0</a:t>
                      </a:r>
                      <a:endParaRPr lang="fr-FR" sz="4000" b="1" dirty="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800" b="1" dirty="0">
                          <a:latin typeface="Garamond"/>
                          <a:ea typeface="Times New Roman"/>
                        </a:rPr>
                        <a:t>1</a:t>
                      </a:r>
                      <a:endParaRPr lang="fr-FR" sz="4000" b="1" dirty="0">
                        <a:latin typeface="Times New Roman"/>
                        <a:ea typeface="Times New Roman"/>
                      </a:endParaRPr>
                    </a:p>
                  </a:txBody>
                  <a:tcPr marL="68580" marR="68580" marT="0" marB="0" anchor="ctr">
                    <a:lnL w="57150"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spcAft>
                          <a:spcPts val="0"/>
                        </a:spcAft>
                      </a:pPr>
                      <a:r>
                        <a:rPr lang="fr-FR" sz="2800" b="1">
                          <a:latin typeface="Garamond"/>
                          <a:ea typeface="Times New Roman"/>
                        </a:rPr>
                        <a:t>1</a:t>
                      </a:r>
                      <a:endParaRPr lang="fr-FR" sz="40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pPr>
                      <a:r>
                        <a:rPr lang="fr-FR" sz="2800" b="1">
                          <a:latin typeface="Garamond"/>
                          <a:ea typeface="Times New Roman"/>
                        </a:rPr>
                        <a:t>1</a:t>
                      </a:r>
                      <a:endParaRPr lang="fr-FR" sz="40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pPr>
                      <a:r>
                        <a:rPr lang="fr-FR" sz="2800" b="1">
                          <a:latin typeface="Garamond"/>
                          <a:ea typeface="Times New Roman"/>
                        </a:rPr>
                        <a:t>1</a:t>
                      </a:r>
                      <a:endParaRPr lang="fr-FR" sz="40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pPr>
                      <a:r>
                        <a:rPr lang="fr-FR" sz="2800" b="1" dirty="0">
                          <a:latin typeface="Garamond"/>
                          <a:ea typeface="Times New Roman"/>
                        </a:rPr>
                        <a:t>1</a:t>
                      </a:r>
                      <a:endParaRPr lang="fr-FR" sz="4000" b="1" dirty="0">
                        <a:latin typeface="Times New Roman"/>
                        <a:ea typeface="Times New Roman"/>
                      </a:endParaRPr>
                    </a:p>
                  </a:txBody>
                  <a:tcPr marL="68580" marR="68580" marT="0" marB="0" anchor="ctr">
                    <a:lnL w="57150"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bl>
          </a:graphicData>
        </a:graphic>
      </p:graphicFrame>
      <p:sp>
        <p:nvSpPr>
          <p:cNvPr id="20" name="Espace réservé du numéro de diapositive 19"/>
          <p:cNvSpPr>
            <a:spLocks noGrp="1"/>
          </p:cNvSpPr>
          <p:nvPr>
            <p:ph type="sldNum" sz="quarter" idx="12"/>
          </p:nvPr>
        </p:nvSpPr>
        <p:spPr/>
        <p:txBody>
          <a:bodyPr/>
          <a:lstStyle/>
          <a:p>
            <a:fld id="{CF4668DC-857F-487D-BFFA-8C0CA5037977}" type="slidenum">
              <a:rPr lang="fr-BE" smtClean="0"/>
              <a:pPr/>
              <a:t>13</a:t>
            </a:fld>
            <a:endParaRPr lang="fr-BE"/>
          </a:p>
        </p:txBody>
      </p:sp>
      <p:pic>
        <p:nvPicPr>
          <p:cNvPr id="32782" name="Picture 14"/>
          <p:cNvPicPr>
            <a:picLocks noChangeAspect="1" noChangeArrowheads="1"/>
          </p:cNvPicPr>
          <p:nvPr/>
        </p:nvPicPr>
        <p:blipFill>
          <a:blip r:embed="rId2" cstate="print"/>
          <a:srcRect/>
          <a:stretch>
            <a:fillRect/>
          </a:stretch>
        </p:blipFill>
        <p:spPr bwMode="auto">
          <a:xfrm>
            <a:off x="4932040" y="2996952"/>
            <a:ext cx="3091050" cy="1512168"/>
          </a:xfrm>
          <a:prstGeom prst="rect">
            <a:avLst/>
          </a:prstGeom>
          <a:noFill/>
          <a:ln w="9525">
            <a:noFill/>
            <a:miter lim="800000"/>
            <a:headEnd/>
            <a:tailEnd/>
          </a:ln>
        </p:spPr>
      </p:pic>
      <p:sp useBgFill="1">
        <p:nvSpPr>
          <p:cNvPr id="9" name="ZoneTexte 8"/>
          <p:cNvSpPr txBox="1"/>
          <p:nvPr/>
        </p:nvSpPr>
        <p:spPr>
          <a:xfrm>
            <a:off x="3707904" y="2852936"/>
            <a:ext cx="288032" cy="338554"/>
          </a:xfrm>
          <a:prstGeom prst="rect">
            <a:avLst/>
          </a:prstGeom>
        </p:spPr>
        <p:txBody>
          <a:bodyPr wrap="square" rtlCol="0">
            <a:spAutoFit/>
          </a:bodyPr>
          <a:lstStyle/>
          <a:p>
            <a:endParaRPr lang="fr-FR" sz="1600" dirty="0"/>
          </a:p>
        </p:txBody>
      </p:sp>
      <p:sp useBgFill="1">
        <p:nvSpPr>
          <p:cNvPr id="10" name="ZoneTexte 9"/>
          <p:cNvSpPr txBox="1"/>
          <p:nvPr/>
        </p:nvSpPr>
        <p:spPr>
          <a:xfrm>
            <a:off x="3707904" y="3306470"/>
            <a:ext cx="288032" cy="338554"/>
          </a:xfrm>
          <a:prstGeom prst="rect">
            <a:avLst/>
          </a:prstGeom>
        </p:spPr>
        <p:txBody>
          <a:bodyPr wrap="square" rtlCol="0">
            <a:spAutoFit/>
          </a:bodyPr>
          <a:lstStyle/>
          <a:p>
            <a:endParaRPr lang="fr-FR" sz="1600" dirty="0"/>
          </a:p>
        </p:txBody>
      </p:sp>
      <p:sp useBgFill="1">
        <p:nvSpPr>
          <p:cNvPr id="11" name="ZoneTexte 10"/>
          <p:cNvSpPr txBox="1"/>
          <p:nvPr/>
        </p:nvSpPr>
        <p:spPr>
          <a:xfrm>
            <a:off x="3707904" y="3738518"/>
            <a:ext cx="288032" cy="338554"/>
          </a:xfrm>
          <a:prstGeom prst="rect">
            <a:avLst/>
          </a:prstGeom>
        </p:spPr>
        <p:txBody>
          <a:bodyPr wrap="square" rtlCol="0">
            <a:spAutoFit/>
          </a:bodyPr>
          <a:lstStyle/>
          <a:p>
            <a:endParaRPr lang="fr-FR" sz="1600" dirty="0"/>
          </a:p>
        </p:txBody>
      </p:sp>
      <p:sp useBgFill="1">
        <p:nvSpPr>
          <p:cNvPr id="12" name="ZoneTexte 11"/>
          <p:cNvSpPr txBox="1"/>
          <p:nvPr/>
        </p:nvSpPr>
        <p:spPr>
          <a:xfrm>
            <a:off x="3707904" y="4170566"/>
            <a:ext cx="288032" cy="338554"/>
          </a:xfrm>
          <a:prstGeom prst="rect">
            <a:avLst/>
          </a:prstGeom>
        </p:spPr>
        <p:txBody>
          <a:bodyPr wrap="square" rtlCol="0">
            <a:spAutoFit/>
          </a:bodyPr>
          <a:lstStyle/>
          <a:p>
            <a:endParaRPr lang="fr-FR" sz="1600" dirty="0"/>
          </a:p>
        </p:txBody>
      </p:sp>
      <p:sp useBgFill="1">
        <p:nvSpPr>
          <p:cNvPr id="13" name="ZoneTexte 12"/>
          <p:cNvSpPr txBox="1"/>
          <p:nvPr/>
        </p:nvSpPr>
        <p:spPr>
          <a:xfrm>
            <a:off x="3707904" y="4581128"/>
            <a:ext cx="288032" cy="338554"/>
          </a:xfrm>
          <a:prstGeom prst="rect">
            <a:avLst/>
          </a:prstGeom>
        </p:spPr>
        <p:txBody>
          <a:bodyPr wrap="square" rtlCol="0">
            <a:spAutoFit/>
          </a:bodyPr>
          <a:lstStyle/>
          <a:p>
            <a:endParaRPr lang="fr-FR" sz="1600" dirty="0"/>
          </a:p>
        </p:txBody>
      </p:sp>
      <p:sp useBgFill="1">
        <p:nvSpPr>
          <p:cNvPr id="15" name="ZoneTexte 14"/>
          <p:cNvSpPr txBox="1"/>
          <p:nvPr/>
        </p:nvSpPr>
        <p:spPr>
          <a:xfrm>
            <a:off x="3707904" y="5034662"/>
            <a:ext cx="288032" cy="338554"/>
          </a:xfrm>
          <a:prstGeom prst="rect">
            <a:avLst/>
          </a:prstGeom>
        </p:spPr>
        <p:txBody>
          <a:bodyPr wrap="square" rtlCol="0">
            <a:spAutoFit/>
          </a:bodyPr>
          <a:lstStyle/>
          <a:p>
            <a:endParaRPr lang="fr-FR" sz="1600" dirty="0"/>
          </a:p>
        </p:txBody>
      </p:sp>
      <p:sp useBgFill="1">
        <p:nvSpPr>
          <p:cNvPr id="16" name="ZoneTexte 15"/>
          <p:cNvSpPr txBox="1"/>
          <p:nvPr/>
        </p:nvSpPr>
        <p:spPr>
          <a:xfrm>
            <a:off x="3707904" y="5466710"/>
            <a:ext cx="288032" cy="338554"/>
          </a:xfrm>
          <a:prstGeom prst="rect">
            <a:avLst/>
          </a:prstGeom>
        </p:spPr>
        <p:txBody>
          <a:bodyPr wrap="square" rtlCol="0">
            <a:spAutoFit/>
          </a:bodyPr>
          <a:lstStyle/>
          <a:p>
            <a:endParaRPr lang="fr-FR" sz="1600" dirty="0"/>
          </a:p>
        </p:txBody>
      </p:sp>
      <p:sp useBgFill="1">
        <p:nvSpPr>
          <p:cNvPr id="17" name="ZoneTexte 16"/>
          <p:cNvSpPr txBox="1"/>
          <p:nvPr/>
        </p:nvSpPr>
        <p:spPr>
          <a:xfrm>
            <a:off x="3707904" y="5877272"/>
            <a:ext cx="288032" cy="338554"/>
          </a:xfrm>
          <a:prstGeom prst="rect">
            <a:avLst/>
          </a:prstGeom>
        </p:spPr>
        <p:txBody>
          <a:bodyPr wrap="square" rtlCol="0">
            <a:spAutoFit/>
          </a:bodyPr>
          <a:lstStyle/>
          <a:p>
            <a:endParaRPr lang="fr-FR" sz="1600" dirty="0"/>
          </a:p>
        </p:txBody>
      </p:sp>
      <p:sp>
        <p:nvSpPr>
          <p:cNvPr id="18" name="ZoneTexte 17"/>
          <p:cNvSpPr txBox="1"/>
          <p:nvPr/>
        </p:nvSpPr>
        <p:spPr>
          <a:xfrm>
            <a:off x="5342643" y="1988840"/>
            <a:ext cx="2325701" cy="646331"/>
          </a:xfrm>
          <a:prstGeom prst="rect">
            <a:avLst/>
          </a:prstGeom>
          <a:noFill/>
        </p:spPr>
        <p:txBody>
          <a:bodyPr wrap="none" rtlCol="0">
            <a:spAutoFit/>
          </a:bodyPr>
          <a:lstStyle/>
          <a:p>
            <a:r>
              <a:rPr lang="fr-FR" sz="3600" b="1" dirty="0" smtClean="0"/>
              <a:t>S = A+B+C</a:t>
            </a:r>
            <a:endParaRPr lang="fr-FR" sz="3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xit" presetSubtype="10" fill="hold" grpId="0" nodeType="clickEffect">
                                  <p:stCondLst>
                                    <p:cond delay="0"/>
                                  </p:stCondLst>
                                  <p:childTnLst>
                                    <p:animEffect transition="out" filter="checkerboard(across)">
                                      <p:cBhvr>
                                        <p:cTn id="6" dur="500"/>
                                        <p:tgtEl>
                                          <p:spTgt spid="9"/>
                                        </p:tgtEl>
                                      </p:cBhvr>
                                    </p:animEffect>
                                    <p:set>
                                      <p:cBhvr>
                                        <p:cTn id="7" dur="1" fill="hold">
                                          <p:stCondLst>
                                            <p:cond delay="499"/>
                                          </p:stCondLst>
                                        </p:cTn>
                                        <p:tgtEl>
                                          <p:spTgt spid="9"/>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5" presetClass="exit" presetSubtype="10" fill="hold" grpId="0" nodeType="clickEffect">
                                  <p:stCondLst>
                                    <p:cond delay="0"/>
                                  </p:stCondLst>
                                  <p:childTnLst>
                                    <p:animEffect transition="out" filter="checkerboard(across)">
                                      <p:cBhvr>
                                        <p:cTn id="11" dur="500"/>
                                        <p:tgtEl>
                                          <p:spTgt spid="10"/>
                                        </p:tgtEl>
                                      </p:cBhvr>
                                    </p:animEffect>
                                    <p:set>
                                      <p:cBhvr>
                                        <p:cTn id="12" dur="1" fill="hold">
                                          <p:stCondLst>
                                            <p:cond delay="499"/>
                                          </p:stCondLst>
                                        </p:cTn>
                                        <p:tgtEl>
                                          <p:spTgt spid="10"/>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5" presetClass="exit" presetSubtype="10" fill="hold" grpId="0" nodeType="clickEffect">
                                  <p:stCondLst>
                                    <p:cond delay="0"/>
                                  </p:stCondLst>
                                  <p:childTnLst>
                                    <p:animEffect transition="out" filter="checkerboard(across)">
                                      <p:cBhvr>
                                        <p:cTn id="16" dur="500"/>
                                        <p:tgtEl>
                                          <p:spTgt spid="11"/>
                                        </p:tgtEl>
                                      </p:cBhvr>
                                    </p:animEffect>
                                    <p:set>
                                      <p:cBhvr>
                                        <p:cTn id="17" dur="1" fill="hold">
                                          <p:stCondLst>
                                            <p:cond delay="499"/>
                                          </p:stCondLst>
                                        </p:cTn>
                                        <p:tgtEl>
                                          <p:spTgt spid="11"/>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5" presetClass="exit" presetSubtype="10" fill="hold" grpId="0" nodeType="clickEffect">
                                  <p:stCondLst>
                                    <p:cond delay="0"/>
                                  </p:stCondLst>
                                  <p:childTnLst>
                                    <p:animEffect transition="out" filter="checkerboard(across)">
                                      <p:cBhvr>
                                        <p:cTn id="21" dur="500"/>
                                        <p:tgtEl>
                                          <p:spTgt spid="12"/>
                                        </p:tgtEl>
                                      </p:cBhvr>
                                    </p:animEffect>
                                    <p:set>
                                      <p:cBhvr>
                                        <p:cTn id="22" dur="1" fill="hold">
                                          <p:stCondLst>
                                            <p:cond delay="499"/>
                                          </p:stCondLst>
                                        </p:cTn>
                                        <p:tgtEl>
                                          <p:spTgt spid="12"/>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5" presetClass="exit" presetSubtype="10" fill="hold" grpId="0" nodeType="clickEffect">
                                  <p:stCondLst>
                                    <p:cond delay="0"/>
                                  </p:stCondLst>
                                  <p:childTnLst>
                                    <p:animEffect transition="out" filter="checkerboard(across)">
                                      <p:cBhvr>
                                        <p:cTn id="26" dur="500"/>
                                        <p:tgtEl>
                                          <p:spTgt spid="13"/>
                                        </p:tgtEl>
                                      </p:cBhvr>
                                    </p:animEffect>
                                    <p:set>
                                      <p:cBhvr>
                                        <p:cTn id="27" dur="1" fill="hold">
                                          <p:stCondLst>
                                            <p:cond delay="499"/>
                                          </p:stCondLst>
                                        </p:cTn>
                                        <p:tgtEl>
                                          <p:spTgt spid="13"/>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5" presetClass="exit" presetSubtype="10" fill="hold" grpId="0" nodeType="clickEffect">
                                  <p:stCondLst>
                                    <p:cond delay="0"/>
                                  </p:stCondLst>
                                  <p:childTnLst>
                                    <p:animEffect transition="out" filter="checkerboard(across)">
                                      <p:cBhvr>
                                        <p:cTn id="31" dur="500"/>
                                        <p:tgtEl>
                                          <p:spTgt spid="15"/>
                                        </p:tgtEl>
                                      </p:cBhvr>
                                    </p:animEffect>
                                    <p:set>
                                      <p:cBhvr>
                                        <p:cTn id="32" dur="1" fill="hold">
                                          <p:stCondLst>
                                            <p:cond delay="499"/>
                                          </p:stCondLst>
                                        </p:cTn>
                                        <p:tgtEl>
                                          <p:spTgt spid="1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5" presetClass="exit" presetSubtype="10" fill="hold" grpId="0" nodeType="clickEffect">
                                  <p:stCondLst>
                                    <p:cond delay="0"/>
                                  </p:stCondLst>
                                  <p:childTnLst>
                                    <p:animEffect transition="out" filter="checkerboard(across)">
                                      <p:cBhvr>
                                        <p:cTn id="36" dur="500"/>
                                        <p:tgtEl>
                                          <p:spTgt spid="16"/>
                                        </p:tgtEl>
                                      </p:cBhvr>
                                    </p:animEffect>
                                    <p:set>
                                      <p:cBhvr>
                                        <p:cTn id="37" dur="1" fill="hold">
                                          <p:stCondLst>
                                            <p:cond delay="499"/>
                                          </p:stCondLst>
                                        </p:cTn>
                                        <p:tgtEl>
                                          <p:spTgt spid="16"/>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5" presetClass="exit" presetSubtype="10" fill="hold" grpId="0" nodeType="clickEffect">
                                  <p:stCondLst>
                                    <p:cond delay="0"/>
                                  </p:stCondLst>
                                  <p:childTnLst>
                                    <p:animEffect transition="out" filter="checkerboard(across)">
                                      <p:cBhvr>
                                        <p:cTn id="41" dur="500"/>
                                        <p:tgtEl>
                                          <p:spTgt spid="17"/>
                                        </p:tgtEl>
                                      </p:cBhvr>
                                    </p:animEffect>
                                    <p:set>
                                      <p:cBhvr>
                                        <p:cTn id="42" dur="1" fill="hold">
                                          <p:stCondLst>
                                            <p:cond delay="499"/>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5" grpId="0" animBg="1"/>
      <p:bldP spid="16" grpId="0" animBg="1"/>
      <p:bldP spid="1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ctrTitle"/>
          </p:nvPr>
        </p:nvSpPr>
        <p:spPr>
          <a:xfrm>
            <a:off x="323528" y="1268760"/>
            <a:ext cx="8820472" cy="648072"/>
          </a:xfrm>
        </p:spPr>
        <p:txBody>
          <a:bodyPr>
            <a:noAutofit/>
          </a:bodyPr>
          <a:lstStyle/>
          <a:p>
            <a:pPr lvl="0" algn="l"/>
            <a:r>
              <a:rPr lang="fr-FR" sz="3200" dirty="0" smtClean="0">
                <a:effectLst>
                  <a:outerShdw blurRad="38100" dist="38100" dir="2700000" algn="tl" rotWithShape="0">
                    <a:srgbClr val="000000">
                      <a:alpha val="43137"/>
                    </a:srgbClr>
                  </a:outerShdw>
                </a:effectLst>
              </a:rPr>
              <a:t/>
            </a:r>
            <a:br>
              <a:rPr lang="fr-FR" sz="3200" dirty="0" smtClean="0">
                <a:effectLst>
                  <a:outerShdw blurRad="38100" dist="38100" dir="2700000" algn="tl" rotWithShape="0">
                    <a:srgbClr val="000000">
                      <a:alpha val="43137"/>
                    </a:srgbClr>
                  </a:outerShdw>
                </a:effectLst>
              </a:rPr>
            </a:br>
            <a:r>
              <a:rPr lang="fr-FR" sz="3200" dirty="0" smtClean="0">
                <a:effectLst>
                  <a:outerShdw blurRad="38100" dist="38100" dir="2700000" algn="tl" rotWithShape="0">
                    <a:srgbClr val="000000">
                      <a:alpha val="43137"/>
                    </a:srgbClr>
                  </a:outerShdw>
                </a:effectLst>
              </a:rPr>
              <a:t/>
            </a:r>
            <a:br>
              <a:rPr lang="fr-FR" sz="3200" dirty="0" smtClean="0">
                <a:effectLst>
                  <a:outerShdw blurRad="38100" dist="38100" dir="2700000" algn="tl" rotWithShape="0">
                    <a:srgbClr val="000000">
                      <a:alpha val="43137"/>
                    </a:srgbClr>
                  </a:outerShdw>
                </a:effectLst>
              </a:rPr>
            </a:br>
            <a:endParaRPr lang="fr-FR" sz="6000" dirty="0">
              <a:effectLst>
                <a:outerShdw blurRad="38100" dist="38100" dir="2700000" algn="tl" rotWithShape="0">
                  <a:srgbClr val="000000">
                    <a:alpha val="43137"/>
                  </a:srgbClr>
                </a:outerShdw>
              </a:effectLst>
              <a:latin typeface="Garamond" pitchFamily="18" charset="0"/>
            </a:endParaRPr>
          </a:p>
        </p:txBody>
      </p:sp>
      <p:sp>
        <p:nvSpPr>
          <p:cNvPr id="5" name="Rectangle 4"/>
          <p:cNvSpPr/>
          <p:nvPr/>
        </p:nvSpPr>
        <p:spPr>
          <a:xfrm>
            <a:off x="-108520" y="260648"/>
            <a:ext cx="8640960" cy="584775"/>
          </a:xfrm>
          <a:prstGeom prst="rect">
            <a:avLst/>
          </a:prstGeom>
        </p:spPr>
        <p:txBody>
          <a:bodyPr wrap="square">
            <a:spAutoFit/>
          </a:bodyPr>
          <a:lstStyle/>
          <a:p>
            <a:pPr lvl="1" algn="ctr" fontAlgn="base">
              <a:spcBef>
                <a:spcPct val="0"/>
              </a:spcBef>
              <a:spcAft>
                <a:spcPct val="0"/>
              </a:spcAft>
              <a:tabLst>
                <a:tab pos="685800" algn="l"/>
              </a:tabLst>
            </a:pPr>
            <a:r>
              <a:rPr lang="fr-FR" sz="3200" b="1" dirty="0" smtClean="0">
                <a:ea typeface="Times New Roman" pitchFamily="18" charset="0"/>
                <a:cs typeface="Arial" pitchFamily="34" charset="0"/>
              </a:rPr>
              <a:t>3.3 L</a:t>
            </a:r>
            <a:r>
              <a:rPr lang="fr-FR" sz="3200" b="1" dirty="0" smtClean="0" bmk="">
                <a:ea typeface="Times New Roman" pitchFamily="18" charset="0"/>
                <a:cs typeface="Arial" pitchFamily="34" charset="0"/>
              </a:rPr>
              <a:t>’opérateur « OU » : Addition Logique</a:t>
            </a:r>
            <a:endParaRPr lang="fr-FR" sz="3200" dirty="0" smtClean="0">
              <a:cs typeface="Arial" pitchFamily="34" charset="0"/>
            </a:endParaRPr>
          </a:p>
        </p:txBody>
      </p:sp>
      <p:sp>
        <p:nvSpPr>
          <p:cNvPr id="7" name="ZoneTexte 6"/>
          <p:cNvSpPr txBox="1"/>
          <p:nvPr/>
        </p:nvSpPr>
        <p:spPr>
          <a:xfrm>
            <a:off x="1331640" y="1052736"/>
            <a:ext cx="6624736" cy="584775"/>
          </a:xfrm>
          <a:prstGeom prst="rect">
            <a:avLst/>
          </a:prstGeom>
          <a:noFill/>
        </p:spPr>
        <p:txBody>
          <a:bodyPr wrap="square" rtlCol="0">
            <a:spAutoFit/>
          </a:bodyPr>
          <a:lstStyle/>
          <a:p>
            <a:r>
              <a:rPr lang="fr-FR" sz="3200" b="1" i="1" u="sng" dirty="0" smtClean="0"/>
              <a:t>Exemple de circuit commercialisé</a:t>
            </a:r>
            <a:endParaRPr lang="fr-FR" sz="3200" dirty="0" smtClean="0"/>
          </a:p>
        </p:txBody>
      </p:sp>
      <p:sp>
        <p:nvSpPr>
          <p:cNvPr id="20" name="Espace réservé du numéro de diapositive 19"/>
          <p:cNvSpPr>
            <a:spLocks noGrp="1"/>
          </p:cNvSpPr>
          <p:nvPr>
            <p:ph type="sldNum" sz="quarter" idx="12"/>
          </p:nvPr>
        </p:nvSpPr>
        <p:spPr/>
        <p:txBody>
          <a:bodyPr/>
          <a:lstStyle/>
          <a:p>
            <a:fld id="{CF4668DC-857F-487D-BFFA-8C0CA5037977}" type="slidenum">
              <a:rPr lang="fr-BE" smtClean="0"/>
              <a:pPr/>
              <a:t>14</a:t>
            </a:fld>
            <a:endParaRPr lang="fr-BE"/>
          </a:p>
        </p:txBody>
      </p:sp>
      <p:sp>
        <p:nvSpPr>
          <p:cNvPr id="33793" name="Rectangle 1"/>
          <p:cNvSpPr>
            <a:spLocks noChangeArrowheads="1"/>
          </p:cNvSpPr>
          <p:nvPr/>
        </p:nvSpPr>
        <p:spPr bwMode="auto">
          <a:xfrm>
            <a:off x="216024" y="3133417"/>
            <a:ext cx="3059832"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fr-FR" sz="2000" b="1" dirty="0" smtClean="0"/>
              <a:t>Le circuit TTL 7432</a:t>
            </a:r>
            <a:endParaRPr lang="fr-FR" sz="2000" dirty="0" smtClean="0"/>
          </a:p>
          <a:p>
            <a:r>
              <a:rPr lang="fr-FR" sz="2000" dirty="0" smtClean="0"/>
              <a:t> </a:t>
            </a:r>
          </a:p>
          <a:p>
            <a:r>
              <a:rPr lang="fr-FR" sz="2000" dirty="0" smtClean="0"/>
              <a:t>(4 portes OU à 2 entrées)</a:t>
            </a:r>
            <a:endParaRPr kumimoji="0" lang="fr-FR" sz="3200" b="0" i="0" u="none" strike="noStrike" cap="none" normalizeH="0" baseline="0" dirty="0" smtClean="0">
              <a:ln>
                <a:noFill/>
              </a:ln>
              <a:solidFill>
                <a:schemeClr val="tx1"/>
              </a:solidFill>
              <a:effectLst/>
              <a:latin typeface="Arial" pitchFamily="34" charset="0"/>
              <a:cs typeface="Arial" pitchFamily="34" charset="0"/>
            </a:endParaRPr>
          </a:p>
        </p:txBody>
      </p:sp>
      <p:pic>
        <p:nvPicPr>
          <p:cNvPr id="51" name="Image 50"/>
          <p:cNvPicPr/>
          <p:nvPr/>
        </p:nvPicPr>
        <p:blipFill>
          <a:blip r:embed="rId2" cstate="print">
            <a:lum bright="-20000" contrast="40000"/>
          </a:blip>
          <a:srcRect/>
          <a:stretch>
            <a:fillRect/>
          </a:stretch>
        </p:blipFill>
        <p:spPr bwMode="auto">
          <a:xfrm>
            <a:off x="3419872" y="2132856"/>
            <a:ext cx="1982713" cy="3240360"/>
          </a:xfrm>
          <a:prstGeom prst="rect">
            <a:avLst/>
          </a:prstGeom>
          <a:noFill/>
          <a:ln w="9525">
            <a:noFill/>
            <a:miter lim="800000"/>
            <a:headEnd/>
            <a:tailEnd/>
          </a:ln>
        </p:spPr>
      </p:pic>
      <p:grpSp>
        <p:nvGrpSpPr>
          <p:cNvPr id="33835" name="Group 43"/>
          <p:cNvGrpSpPr>
            <a:grpSpLocks/>
          </p:cNvGrpSpPr>
          <p:nvPr/>
        </p:nvGrpSpPr>
        <p:grpSpPr bwMode="auto">
          <a:xfrm>
            <a:off x="5843737" y="2852936"/>
            <a:ext cx="2979811" cy="2016224"/>
            <a:chOff x="7752" y="5001"/>
            <a:chExt cx="3130" cy="1780"/>
          </a:xfrm>
        </p:grpSpPr>
        <p:sp>
          <p:nvSpPr>
            <p:cNvPr id="33836" name="Line 44"/>
            <p:cNvSpPr>
              <a:spLocks noChangeShapeType="1"/>
            </p:cNvSpPr>
            <p:nvPr/>
          </p:nvSpPr>
          <p:spPr bwMode="auto">
            <a:xfrm>
              <a:off x="8002" y="5281"/>
              <a:ext cx="0" cy="1213"/>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600" b="1"/>
            </a:p>
          </p:txBody>
        </p:sp>
        <p:sp>
          <p:nvSpPr>
            <p:cNvPr id="33837" name="Line 45"/>
            <p:cNvSpPr>
              <a:spLocks noChangeShapeType="1"/>
            </p:cNvSpPr>
            <p:nvPr/>
          </p:nvSpPr>
          <p:spPr bwMode="auto">
            <a:xfrm>
              <a:off x="8322" y="5281"/>
              <a:ext cx="0" cy="1213"/>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600" b="1"/>
            </a:p>
          </p:txBody>
        </p:sp>
        <p:sp>
          <p:nvSpPr>
            <p:cNvPr id="33838" name="Line 46"/>
            <p:cNvSpPr>
              <a:spLocks noChangeShapeType="1"/>
            </p:cNvSpPr>
            <p:nvPr/>
          </p:nvSpPr>
          <p:spPr bwMode="auto">
            <a:xfrm>
              <a:off x="8642" y="5281"/>
              <a:ext cx="0" cy="1213"/>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600" b="1"/>
            </a:p>
          </p:txBody>
        </p:sp>
        <p:sp>
          <p:nvSpPr>
            <p:cNvPr id="33839" name="Line 47"/>
            <p:cNvSpPr>
              <a:spLocks noChangeShapeType="1"/>
            </p:cNvSpPr>
            <p:nvPr/>
          </p:nvSpPr>
          <p:spPr bwMode="auto">
            <a:xfrm>
              <a:off x="8962" y="5281"/>
              <a:ext cx="0" cy="1213"/>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600" b="1"/>
            </a:p>
          </p:txBody>
        </p:sp>
        <p:sp>
          <p:nvSpPr>
            <p:cNvPr id="33840" name="Line 48"/>
            <p:cNvSpPr>
              <a:spLocks noChangeShapeType="1"/>
            </p:cNvSpPr>
            <p:nvPr/>
          </p:nvSpPr>
          <p:spPr bwMode="auto">
            <a:xfrm>
              <a:off x="9282" y="5281"/>
              <a:ext cx="0" cy="1213"/>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600" b="1"/>
            </a:p>
          </p:txBody>
        </p:sp>
        <p:sp>
          <p:nvSpPr>
            <p:cNvPr id="33841" name="Line 49"/>
            <p:cNvSpPr>
              <a:spLocks noChangeShapeType="1"/>
            </p:cNvSpPr>
            <p:nvPr/>
          </p:nvSpPr>
          <p:spPr bwMode="auto">
            <a:xfrm>
              <a:off x="9602" y="5281"/>
              <a:ext cx="0" cy="1213"/>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600" b="1"/>
            </a:p>
          </p:txBody>
        </p:sp>
        <p:sp>
          <p:nvSpPr>
            <p:cNvPr id="33842" name="Line 50"/>
            <p:cNvSpPr>
              <a:spLocks noChangeShapeType="1"/>
            </p:cNvSpPr>
            <p:nvPr/>
          </p:nvSpPr>
          <p:spPr bwMode="auto">
            <a:xfrm>
              <a:off x="9918" y="5281"/>
              <a:ext cx="0" cy="1213"/>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600" b="1"/>
            </a:p>
          </p:txBody>
        </p:sp>
        <p:sp>
          <p:nvSpPr>
            <p:cNvPr id="33843" name="Rectangle 51"/>
            <p:cNvSpPr>
              <a:spLocks noChangeArrowheads="1"/>
            </p:cNvSpPr>
            <p:nvPr/>
          </p:nvSpPr>
          <p:spPr bwMode="auto">
            <a:xfrm>
              <a:off x="7782" y="5351"/>
              <a:ext cx="2340" cy="1080"/>
            </a:xfrm>
            <a:prstGeom prst="rect">
              <a:avLst/>
            </a:prstGeom>
            <a:solidFill>
              <a:srgbClr val="FFFFFF"/>
            </a:solidFill>
            <a:ln w="1270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fr-FR" sz="3600" b="1"/>
            </a:p>
          </p:txBody>
        </p:sp>
        <p:sp>
          <p:nvSpPr>
            <p:cNvPr id="33844" name="Line 52"/>
            <p:cNvSpPr>
              <a:spLocks noChangeShapeType="1"/>
            </p:cNvSpPr>
            <p:nvPr/>
          </p:nvSpPr>
          <p:spPr bwMode="auto">
            <a:xfrm>
              <a:off x="8322" y="5731"/>
              <a:ext cx="391"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600" b="1"/>
            </a:p>
          </p:txBody>
        </p:sp>
        <p:sp>
          <p:nvSpPr>
            <p:cNvPr id="33845" name="Line 53"/>
            <p:cNvSpPr>
              <a:spLocks noChangeShapeType="1"/>
            </p:cNvSpPr>
            <p:nvPr/>
          </p:nvSpPr>
          <p:spPr bwMode="auto">
            <a:xfrm>
              <a:off x="8643" y="5599"/>
              <a:ext cx="68"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600" b="1"/>
            </a:p>
          </p:txBody>
        </p:sp>
        <p:sp>
          <p:nvSpPr>
            <p:cNvPr id="33846" name="Line 54"/>
            <p:cNvSpPr>
              <a:spLocks noChangeShapeType="1"/>
            </p:cNvSpPr>
            <p:nvPr/>
          </p:nvSpPr>
          <p:spPr bwMode="auto">
            <a:xfrm>
              <a:off x="8322" y="5353"/>
              <a:ext cx="0" cy="374"/>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600" b="1"/>
            </a:p>
          </p:txBody>
        </p:sp>
        <p:sp>
          <p:nvSpPr>
            <p:cNvPr id="33847" name="Line 55"/>
            <p:cNvSpPr>
              <a:spLocks noChangeShapeType="1"/>
            </p:cNvSpPr>
            <p:nvPr/>
          </p:nvSpPr>
          <p:spPr bwMode="auto">
            <a:xfrm>
              <a:off x="8643" y="5347"/>
              <a:ext cx="0" cy="249"/>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600" b="1"/>
            </a:p>
          </p:txBody>
        </p:sp>
        <p:sp>
          <p:nvSpPr>
            <p:cNvPr id="33848" name="Line 56"/>
            <p:cNvSpPr>
              <a:spLocks noChangeShapeType="1"/>
            </p:cNvSpPr>
            <p:nvPr/>
          </p:nvSpPr>
          <p:spPr bwMode="auto">
            <a:xfrm>
              <a:off x="8889" y="5662"/>
              <a:ext cx="68"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600" b="1"/>
            </a:p>
          </p:txBody>
        </p:sp>
        <p:sp>
          <p:nvSpPr>
            <p:cNvPr id="33849" name="Line 57"/>
            <p:cNvSpPr>
              <a:spLocks noChangeShapeType="1"/>
            </p:cNvSpPr>
            <p:nvPr/>
          </p:nvSpPr>
          <p:spPr bwMode="auto">
            <a:xfrm>
              <a:off x="8961" y="5350"/>
              <a:ext cx="0" cy="3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600" b="1"/>
            </a:p>
          </p:txBody>
        </p:sp>
        <p:sp>
          <p:nvSpPr>
            <p:cNvPr id="33850" name="Line 58"/>
            <p:cNvSpPr>
              <a:spLocks noChangeShapeType="1"/>
            </p:cNvSpPr>
            <p:nvPr/>
          </p:nvSpPr>
          <p:spPr bwMode="auto">
            <a:xfrm>
              <a:off x="9279" y="5734"/>
              <a:ext cx="391"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600" b="1"/>
            </a:p>
          </p:txBody>
        </p:sp>
        <p:sp>
          <p:nvSpPr>
            <p:cNvPr id="33851" name="Line 59"/>
            <p:cNvSpPr>
              <a:spLocks noChangeShapeType="1"/>
            </p:cNvSpPr>
            <p:nvPr/>
          </p:nvSpPr>
          <p:spPr bwMode="auto">
            <a:xfrm>
              <a:off x="9600" y="5602"/>
              <a:ext cx="68"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600" b="1"/>
            </a:p>
          </p:txBody>
        </p:sp>
        <p:sp>
          <p:nvSpPr>
            <p:cNvPr id="33852" name="Line 60"/>
            <p:cNvSpPr>
              <a:spLocks noChangeShapeType="1"/>
            </p:cNvSpPr>
            <p:nvPr/>
          </p:nvSpPr>
          <p:spPr bwMode="auto">
            <a:xfrm>
              <a:off x="9279" y="5356"/>
              <a:ext cx="0" cy="374"/>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600" b="1"/>
            </a:p>
          </p:txBody>
        </p:sp>
        <p:sp>
          <p:nvSpPr>
            <p:cNvPr id="33853" name="Line 61"/>
            <p:cNvSpPr>
              <a:spLocks noChangeShapeType="1"/>
            </p:cNvSpPr>
            <p:nvPr/>
          </p:nvSpPr>
          <p:spPr bwMode="auto">
            <a:xfrm>
              <a:off x="9600" y="5350"/>
              <a:ext cx="0" cy="249"/>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600" b="1"/>
            </a:p>
          </p:txBody>
        </p:sp>
        <p:sp>
          <p:nvSpPr>
            <p:cNvPr id="33854" name="Line 62"/>
            <p:cNvSpPr>
              <a:spLocks noChangeShapeType="1"/>
            </p:cNvSpPr>
            <p:nvPr/>
          </p:nvSpPr>
          <p:spPr bwMode="auto">
            <a:xfrm>
              <a:off x="9846" y="5665"/>
              <a:ext cx="68"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600" b="1"/>
            </a:p>
          </p:txBody>
        </p:sp>
        <p:sp>
          <p:nvSpPr>
            <p:cNvPr id="33855" name="Line 63"/>
            <p:cNvSpPr>
              <a:spLocks noChangeShapeType="1"/>
            </p:cNvSpPr>
            <p:nvPr/>
          </p:nvSpPr>
          <p:spPr bwMode="auto">
            <a:xfrm>
              <a:off x="9918" y="5353"/>
              <a:ext cx="0" cy="3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600" b="1"/>
            </a:p>
          </p:txBody>
        </p:sp>
        <p:sp>
          <p:nvSpPr>
            <p:cNvPr id="33856" name="Line 64"/>
            <p:cNvSpPr>
              <a:spLocks noChangeShapeType="1"/>
            </p:cNvSpPr>
            <p:nvPr/>
          </p:nvSpPr>
          <p:spPr bwMode="auto">
            <a:xfrm>
              <a:off x="8001" y="6049"/>
              <a:ext cx="391"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600" b="1"/>
            </a:p>
          </p:txBody>
        </p:sp>
        <p:sp>
          <p:nvSpPr>
            <p:cNvPr id="33857" name="Line 65"/>
            <p:cNvSpPr>
              <a:spLocks noChangeShapeType="1"/>
            </p:cNvSpPr>
            <p:nvPr/>
          </p:nvSpPr>
          <p:spPr bwMode="auto">
            <a:xfrm>
              <a:off x="8322" y="6181"/>
              <a:ext cx="68"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600" b="1"/>
            </a:p>
          </p:txBody>
        </p:sp>
        <p:sp>
          <p:nvSpPr>
            <p:cNvPr id="33858" name="Line 66"/>
            <p:cNvSpPr>
              <a:spLocks noChangeShapeType="1"/>
            </p:cNvSpPr>
            <p:nvPr/>
          </p:nvSpPr>
          <p:spPr bwMode="auto">
            <a:xfrm>
              <a:off x="8001" y="6055"/>
              <a:ext cx="0" cy="374"/>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600" b="1"/>
            </a:p>
          </p:txBody>
        </p:sp>
        <p:sp>
          <p:nvSpPr>
            <p:cNvPr id="33859" name="Line 67"/>
            <p:cNvSpPr>
              <a:spLocks noChangeShapeType="1"/>
            </p:cNvSpPr>
            <p:nvPr/>
          </p:nvSpPr>
          <p:spPr bwMode="auto">
            <a:xfrm>
              <a:off x="8322" y="6181"/>
              <a:ext cx="0" cy="249"/>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600" b="1"/>
            </a:p>
          </p:txBody>
        </p:sp>
        <p:sp>
          <p:nvSpPr>
            <p:cNvPr id="33860" name="Line 68"/>
            <p:cNvSpPr>
              <a:spLocks noChangeShapeType="1"/>
            </p:cNvSpPr>
            <p:nvPr/>
          </p:nvSpPr>
          <p:spPr bwMode="auto">
            <a:xfrm>
              <a:off x="8574" y="6112"/>
              <a:ext cx="68"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600" b="1"/>
            </a:p>
          </p:txBody>
        </p:sp>
        <p:sp>
          <p:nvSpPr>
            <p:cNvPr id="33861" name="Line 69"/>
            <p:cNvSpPr>
              <a:spLocks noChangeShapeType="1"/>
            </p:cNvSpPr>
            <p:nvPr/>
          </p:nvSpPr>
          <p:spPr bwMode="auto">
            <a:xfrm>
              <a:off x="8643" y="6115"/>
              <a:ext cx="0" cy="3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600" b="1"/>
            </a:p>
          </p:txBody>
        </p:sp>
        <p:sp>
          <p:nvSpPr>
            <p:cNvPr id="33862" name="Line 70"/>
            <p:cNvSpPr>
              <a:spLocks noChangeShapeType="1"/>
            </p:cNvSpPr>
            <p:nvPr/>
          </p:nvSpPr>
          <p:spPr bwMode="auto">
            <a:xfrm>
              <a:off x="8961" y="6052"/>
              <a:ext cx="391"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600" b="1"/>
            </a:p>
          </p:txBody>
        </p:sp>
        <p:sp>
          <p:nvSpPr>
            <p:cNvPr id="33863" name="Line 71"/>
            <p:cNvSpPr>
              <a:spLocks noChangeShapeType="1"/>
            </p:cNvSpPr>
            <p:nvPr/>
          </p:nvSpPr>
          <p:spPr bwMode="auto">
            <a:xfrm>
              <a:off x="9282" y="6184"/>
              <a:ext cx="68"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600" b="1"/>
            </a:p>
          </p:txBody>
        </p:sp>
        <p:sp>
          <p:nvSpPr>
            <p:cNvPr id="33864" name="Line 72"/>
            <p:cNvSpPr>
              <a:spLocks noChangeShapeType="1"/>
            </p:cNvSpPr>
            <p:nvPr/>
          </p:nvSpPr>
          <p:spPr bwMode="auto">
            <a:xfrm>
              <a:off x="8961" y="6058"/>
              <a:ext cx="0" cy="374"/>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600" b="1"/>
            </a:p>
          </p:txBody>
        </p:sp>
        <p:sp>
          <p:nvSpPr>
            <p:cNvPr id="33865" name="Line 73"/>
            <p:cNvSpPr>
              <a:spLocks noChangeShapeType="1"/>
            </p:cNvSpPr>
            <p:nvPr/>
          </p:nvSpPr>
          <p:spPr bwMode="auto">
            <a:xfrm>
              <a:off x="9282" y="6184"/>
              <a:ext cx="0" cy="249"/>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600" b="1"/>
            </a:p>
          </p:txBody>
        </p:sp>
        <p:sp>
          <p:nvSpPr>
            <p:cNvPr id="33866" name="Line 74"/>
            <p:cNvSpPr>
              <a:spLocks noChangeShapeType="1"/>
            </p:cNvSpPr>
            <p:nvPr/>
          </p:nvSpPr>
          <p:spPr bwMode="auto">
            <a:xfrm>
              <a:off x="9534" y="6115"/>
              <a:ext cx="68"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600" b="1"/>
            </a:p>
          </p:txBody>
        </p:sp>
        <p:sp>
          <p:nvSpPr>
            <p:cNvPr id="33867" name="Line 75"/>
            <p:cNvSpPr>
              <a:spLocks noChangeShapeType="1"/>
            </p:cNvSpPr>
            <p:nvPr/>
          </p:nvSpPr>
          <p:spPr bwMode="auto">
            <a:xfrm>
              <a:off x="9603" y="6118"/>
              <a:ext cx="0" cy="3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600" b="1"/>
            </a:p>
          </p:txBody>
        </p:sp>
        <p:sp>
          <p:nvSpPr>
            <p:cNvPr id="33868" name="Text Box 76"/>
            <p:cNvSpPr txBox="1">
              <a:spLocks noChangeArrowheads="1"/>
            </p:cNvSpPr>
            <p:nvPr/>
          </p:nvSpPr>
          <p:spPr bwMode="auto">
            <a:xfrm>
              <a:off x="7752" y="5001"/>
              <a:ext cx="306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fr-FR" sz="1600" b="1" i="0" u="none" strike="noStrike" cap="none" normalizeH="0" baseline="0" smtClean="0">
                  <a:ln>
                    <a:noFill/>
                  </a:ln>
                  <a:solidFill>
                    <a:schemeClr val="tx1"/>
                  </a:solidFill>
                  <a:effectLst/>
                  <a:latin typeface="Calibri" pitchFamily="34" charset="0"/>
                  <a:ea typeface="Arial" pitchFamily="34" charset="0"/>
                  <a:cs typeface="Arial" pitchFamily="34" charset="0"/>
                </a:rPr>
                <a:t>14   13  12</a:t>
              </a:r>
              <a:r>
                <a:rPr kumimoji="0" lang="fr-FR" sz="1200" b="1" i="0" u="none" strike="noStrike" cap="none" normalizeH="0" baseline="0" smtClean="0">
                  <a:ln>
                    <a:noFill/>
                  </a:ln>
                  <a:solidFill>
                    <a:schemeClr val="tx1"/>
                  </a:solidFill>
                  <a:effectLst/>
                  <a:latin typeface="Calibri" pitchFamily="34" charset="0"/>
                  <a:ea typeface="Arial" pitchFamily="34" charset="0"/>
                  <a:cs typeface="Arial" pitchFamily="34" charset="0"/>
                </a:rPr>
                <a:t>  </a:t>
              </a:r>
              <a:r>
                <a:rPr kumimoji="0" lang="fr-FR" sz="1600" b="1" i="0" u="none" strike="noStrike" cap="none" normalizeH="0" baseline="0" smtClean="0">
                  <a:ln>
                    <a:noFill/>
                  </a:ln>
                  <a:solidFill>
                    <a:schemeClr val="tx1"/>
                  </a:solidFill>
                  <a:effectLst/>
                  <a:latin typeface="Calibri" pitchFamily="34" charset="0"/>
                  <a:ea typeface="Arial" pitchFamily="34" charset="0"/>
                  <a:cs typeface="Arial" pitchFamily="34" charset="0"/>
                </a:rPr>
                <a:t> 11  10    9    8</a:t>
              </a:r>
              <a:endParaRPr kumimoji="0" lang="fr-FR" sz="3600" b="1" i="0" u="none" strike="noStrike" cap="none" normalizeH="0" baseline="0" smtClean="0">
                <a:ln>
                  <a:noFill/>
                </a:ln>
                <a:solidFill>
                  <a:schemeClr val="tx1"/>
                </a:solidFill>
                <a:effectLst/>
                <a:latin typeface="Arial" pitchFamily="34" charset="0"/>
                <a:cs typeface="Arial" pitchFamily="34" charset="0"/>
              </a:endParaRPr>
            </a:p>
          </p:txBody>
        </p:sp>
        <p:sp>
          <p:nvSpPr>
            <p:cNvPr id="33869" name="Text Box 77"/>
            <p:cNvSpPr txBox="1">
              <a:spLocks noChangeArrowheads="1"/>
            </p:cNvSpPr>
            <p:nvPr/>
          </p:nvSpPr>
          <p:spPr bwMode="auto">
            <a:xfrm>
              <a:off x="7822" y="6421"/>
              <a:ext cx="306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fr-FR" sz="1600" b="1" i="0" u="none" strike="noStrike" cap="none" normalizeH="0" baseline="0" smtClean="0">
                  <a:ln>
                    <a:noFill/>
                  </a:ln>
                  <a:solidFill>
                    <a:schemeClr val="tx1"/>
                  </a:solidFill>
                  <a:effectLst/>
                  <a:latin typeface="Calibri" pitchFamily="34" charset="0"/>
                  <a:ea typeface="Arial" pitchFamily="34" charset="0"/>
                  <a:cs typeface="Arial" pitchFamily="34" charset="0"/>
                </a:rPr>
                <a:t>1  </a:t>
              </a:r>
              <a:r>
                <a:rPr kumimoji="0" lang="fr-FR" sz="1200" b="1" i="0" u="none" strike="noStrike" cap="none" normalizeH="0" baseline="0" smtClean="0">
                  <a:ln>
                    <a:noFill/>
                  </a:ln>
                  <a:solidFill>
                    <a:schemeClr val="tx1"/>
                  </a:solidFill>
                  <a:effectLst/>
                  <a:latin typeface="Calibri" pitchFamily="34" charset="0"/>
                  <a:ea typeface="Arial" pitchFamily="34" charset="0"/>
                  <a:cs typeface="Arial" pitchFamily="34" charset="0"/>
                </a:rPr>
                <a:t>   </a:t>
              </a:r>
              <a:r>
                <a:rPr kumimoji="0" lang="fr-FR" sz="1600" b="1" i="0" u="none" strike="noStrike" cap="none" normalizeH="0" baseline="0" smtClean="0">
                  <a:ln>
                    <a:noFill/>
                  </a:ln>
                  <a:solidFill>
                    <a:schemeClr val="tx1"/>
                  </a:solidFill>
                  <a:effectLst/>
                  <a:latin typeface="Calibri" pitchFamily="34" charset="0"/>
                  <a:ea typeface="Arial" pitchFamily="34" charset="0"/>
                  <a:cs typeface="Arial" pitchFamily="34" charset="0"/>
                </a:rPr>
                <a:t>2  </a:t>
              </a:r>
              <a:r>
                <a:rPr kumimoji="0" lang="fr-FR" sz="1200" b="1" i="0" u="none" strike="noStrike" cap="none" normalizeH="0" baseline="0" smtClean="0">
                  <a:ln>
                    <a:noFill/>
                  </a:ln>
                  <a:solidFill>
                    <a:schemeClr val="tx1"/>
                  </a:solidFill>
                  <a:effectLst/>
                  <a:latin typeface="Calibri" pitchFamily="34" charset="0"/>
                  <a:ea typeface="Arial" pitchFamily="34" charset="0"/>
                  <a:cs typeface="Arial" pitchFamily="34" charset="0"/>
                </a:rPr>
                <a:t>   </a:t>
              </a:r>
              <a:r>
                <a:rPr kumimoji="0" lang="fr-FR" sz="1600" b="1" i="0" u="none" strike="noStrike" cap="none" normalizeH="0" baseline="0" smtClean="0">
                  <a:ln>
                    <a:noFill/>
                  </a:ln>
                  <a:solidFill>
                    <a:schemeClr val="tx1"/>
                  </a:solidFill>
                  <a:effectLst/>
                  <a:latin typeface="Calibri" pitchFamily="34" charset="0"/>
                  <a:ea typeface="Arial" pitchFamily="34" charset="0"/>
                  <a:cs typeface="Arial" pitchFamily="34" charset="0"/>
                </a:rPr>
                <a:t>3    4 </a:t>
              </a:r>
              <a:r>
                <a:rPr kumimoji="0" lang="fr-FR" sz="1200" b="1" i="0" u="none" strike="noStrike" cap="none" normalizeH="0" baseline="0" smtClean="0">
                  <a:ln>
                    <a:noFill/>
                  </a:ln>
                  <a:solidFill>
                    <a:schemeClr val="tx1"/>
                  </a:solidFill>
                  <a:effectLst/>
                  <a:latin typeface="Calibri" pitchFamily="34" charset="0"/>
                  <a:ea typeface="Arial" pitchFamily="34" charset="0"/>
                  <a:cs typeface="Arial" pitchFamily="34" charset="0"/>
                </a:rPr>
                <a:t>  </a:t>
              </a:r>
              <a:r>
                <a:rPr kumimoji="0" lang="fr-FR" sz="1600" b="1" i="0" u="none" strike="noStrike" cap="none" normalizeH="0" baseline="0" smtClean="0">
                  <a:ln>
                    <a:noFill/>
                  </a:ln>
                  <a:solidFill>
                    <a:schemeClr val="tx1"/>
                  </a:solidFill>
                  <a:effectLst/>
                  <a:latin typeface="Calibri" pitchFamily="34" charset="0"/>
                  <a:ea typeface="Arial" pitchFamily="34" charset="0"/>
                  <a:cs typeface="Arial" pitchFamily="34" charset="0"/>
                </a:rPr>
                <a:t>  5 </a:t>
              </a:r>
              <a:r>
                <a:rPr kumimoji="0" lang="fr-FR" sz="1200" b="1" i="0" u="none" strike="noStrike" cap="none" normalizeH="0" baseline="0" smtClean="0">
                  <a:ln>
                    <a:noFill/>
                  </a:ln>
                  <a:solidFill>
                    <a:schemeClr val="tx1"/>
                  </a:solidFill>
                  <a:effectLst/>
                  <a:latin typeface="Calibri" pitchFamily="34" charset="0"/>
                  <a:ea typeface="Arial" pitchFamily="34" charset="0"/>
                  <a:cs typeface="Arial" pitchFamily="34" charset="0"/>
                </a:rPr>
                <a:t>   </a:t>
              </a:r>
              <a:r>
                <a:rPr kumimoji="0" lang="fr-FR" sz="1600" b="1" i="0" u="none" strike="noStrike" cap="none" normalizeH="0" baseline="0" smtClean="0">
                  <a:ln>
                    <a:noFill/>
                  </a:ln>
                  <a:solidFill>
                    <a:schemeClr val="tx1"/>
                  </a:solidFill>
                  <a:effectLst/>
                  <a:latin typeface="Calibri" pitchFamily="34" charset="0"/>
                  <a:ea typeface="Arial" pitchFamily="34" charset="0"/>
                  <a:cs typeface="Arial" pitchFamily="34" charset="0"/>
                </a:rPr>
                <a:t> 6 </a:t>
              </a:r>
              <a:r>
                <a:rPr kumimoji="0" lang="fr-FR" sz="1200" b="1" i="0" u="none" strike="noStrike" cap="none" normalizeH="0" baseline="0" smtClean="0">
                  <a:ln>
                    <a:noFill/>
                  </a:ln>
                  <a:solidFill>
                    <a:schemeClr val="tx1"/>
                  </a:solidFill>
                  <a:effectLst/>
                  <a:latin typeface="Calibri" pitchFamily="34" charset="0"/>
                  <a:ea typeface="Arial" pitchFamily="34" charset="0"/>
                  <a:cs typeface="Arial" pitchFamily="34" charset="0"/>
                </a:rPr>
                <a:t>  </a:t>
              </a:r>
              <a:r>
                <a:rPr kumimoji="0" lang="fr-FR" sz="1600" b="1" i="0" u="none" strike="noStrike" cap="none" normalizeH="0" baseline="0" smtClean="0">
                  <a:ln>
                    <a:noFill/>
                  </a:ln>
                  <a:solidFill>
                    <a:schemeClr val="tx1"/>
                  </a:solidFill>
                  <a:effectLst/>
                  <a:latin typeface="Calibri" pitchFamily="34" charset="0"/>
                  <a:ea typeface="Arial" pitchFamily="34" charset="0"/>
                  <a:cs typeface="Arial" pitchFamily="34" charset="0"/>
                </a:rPr>
                <a:t>  7</a:t>
              </a:r>
              <a:endParaRPr kumimoji="0" lang="fr-FR" sz="3600" b="1" i="0" u="none" strike="noStrike" cap="none" normalizeH="0" baseline="0" smtClean="0">
                <a:ln>
                  <a:noFill/>
                </a:ln>
                <a:solidFill>
                  <a:schemeClr val="tx1"/>
                </a:solidFill>
                <a:effectLst/>
                <a:latin typeface="Arial" pitchFamily="34" charset="0"/>
                <a:cs typeface="Arial" pitchFamily="34" charset="0"/>
              </a:endParaRPr>
            </a:p>
          </p:txBody>
        </p:sp>
        <p:sp>
          <p:nvSpPr>
            <p:cNvPr id="33870" name="Text Box 78"/>
            <p:cNvSpPr txBox="1">
              <a:spLocks noChangeArrowheads="1"/>
            </p:cNvSpPr>
            <p:nvPr/>
          </p:nvSpPr>
          <p:spPr bwMode="auto">
            <a:xfrm>
              <a:off x="9562" y="6161"/>
              <a:ext cx="72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fr-FR" sz="1200" b="1" i="0" u="none" strike="noStrike" cap="none" normalizeH="0" baseline="0" dirty="0" smtClean="0">
                  <a:ln>
                    <a:noFill/>
                  </a:ln>
                  <a:solidFill>
                    <a:schemeClr val="bg1"/>
                  </a:solidFill>
                  <a:effectLst/>
                  <a:latin typeface="Calibri" pitchFamily="34" charset="0"/>
                  <a:ea typeface="Arial" pitchFamily="34" charset="0"/>
                  <a:cs typeface="Arial" pitchFamily="34" charset="0"/>
                </a:rPr>
                <a:t>Masse</a:t>
              </a:r>
              <a:endParaRPr kumimoji="0" lang="fr-FR" sz="4000" b="1" i="0" u="none" strike="noStrike" cap="none" normalizeH="0" baseline="0" dirty="0" smtClean="0">
                <a:ln>
                  <a:noFill/>
                </a:ln>
                <a:solidFill>
                  <a:schemeClr val="bg1"/>
                </a:solidFill>
                <a:effectLst/>
                <a:latin typeface="Arial" pitchFamily="34" charset="0"/>
                <a:cs typeface="Arial" pitchFamily="34" charset="0"/>
              </a:endParaRPr>
            </a:p>
          </p:txBody>
        </p:sp>
        <p:sp>
          <p:nvSpPr>
            <p:cNvPr id="33871" name="Text Box 79"/>
            <p:cNvSpPr txBox="1">
              <a:spLocks noChangeArrowheads="1"/>
            </p:cNvSpPr>
            <p:nvPr/>
          </p:nvSpPr>
          <p:spPr bwMode="auto">
            <a:xfrm>
              <a:off x="7814" y="5331"/>
              <a:ext cx="72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fr-FR" sz="1200" b="1" i="0" u="none" strike="noStrike" cap="none" normalizeH="0" baseline="0" dirty="0" smtClean="0">
                  <a:ln>
                    <a:noFill/>
                  </a:ln>
                  <a:solidFill>
                    <a:schemeClr val="bg1"/>
                  </a:solidFill>
                  <a:effectLst/>
                  <a:latin typeface="Calibri" pitchFamily="34" charset="0"/>
                  <a:ea typeface="Arial" pitchFamily="34" charset="0"/>
                  <a:cs typeface="Arial" pitchFamily="34" charset="0"/>
                </a:rPr>
                <a:t>+ V</a:t>
              </a:r>
              <a:r>
                <a:rPr kumimoji="0" lang="fr-FR" sz="1200" b="1" i="0" u="none" strike="noStrike" cap="none" normalizeH="0" baseline="-25000" dirty="0" smtClean="0">
                  <a:ln>
                    <a:noFill/>
                  </a:ln>
                  <a:solidFill>
                    <a:schemeClr val="bg1"/>
                  </a:solidFill>
                  <a:effectLst/>
                  <a:latin typeface="Calibri" pitchFamily="34" charset="0"/>
                  <a:ea typeface="Arial" pitchFamily="34" charset="0"/>
                  <a:cs typeface="Arial" pitchFamily="34" charset="0"/>
                </a:rPr>
                <a:t>CC</a:t>
              </a:r>
              <a:endParaRPr kumimoji="0" lang="fr-FR" sz="4000" b="1" i="0" u="none" strike="noStrike" cap="none" normalizeH="0" baseline="0" dirty="0" smtClean="0">
                <a:ln>
                  <a:noFill/>
                </a:ln>
                <a:solidFill>
                  <a:schemeClr val="bg1"/>
                </a:solidFill>
                <a:effectLst/>
                <a:latin typeface="Arial" pitchFamily="34" charset="0"/>
                <a:cs typeface="Arial" pitchFamily="34" charset="0"/>
              </a:endParaRPr>
            </a:p>
          </p:txBody>
        </p:sp>
        <p:grpSp>
          <p:nvGrpSpPr>
            <p:cNvPr id="33872" name="Group 80"/>
            <p:cNvGrpSpPr>
              <a:grpSpLocks noChangeAspect="1"/>
            </p:cNvGrpSpPr>
            <p:nvPr/>
          </p:nvGrpSpPr>
          <p:grpSpPr bwMode="auto">
            <a:xfrm>
              <a:off x="8671" y="5563"/>
              <a:ext cx="204" cy="201"/>
              <a:chOff x="8071" y="9387"/>
              <a:chExt cx="692" cy="681"/>
            </a:xfrm>
          </p:grpSpPr>
          <p:sp>
            <p:nvSpPr>
              <p:cNvPr id="33873" name="Arc 81"/>
              <p:cNvSpPr>
                <a:spLocks noChangeAspect="1"/>
              </p:cNvSpPr>
              <p:nvPr/>
            </p:nvSpPr>
            <p:spPr bwMode="auto">
              <a:xfrm>
                <a:off x="8071" y="9387"/>
                <a:ext cx="231" cy="34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600" b="1"/>
              </a:p>
            </p:txBody>
          </p:sp>
          <p:sp>
            <p:nvSpPr>
              <p:cNvPr id="33874" name="Arc 82"/>
              <p:cNvSpPr>
                <a:spLocks noChangeAspect="1"/>
              </p:cNvSpPr>
              <p:nvPr/>
            </p:nvSpPr>
            <p:spPr bwMode="auto">
              <a:xfrm>
                <a:off x="8071" y="9387"/>
                <a:ext cx="692" cy="34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600" b="1"/>
              </a:p>
            </p:txBody>
          </p:sp>
          <p:sp>
            <p:nvSpPr>
              <p:cNvPr id="33875" name="Arc 83"/>
              <p:cNvSpPr>
                <a:spLocks noChangeAspect="1"/>
              </p:cNvSpPr>
              <p:nvPr/>
            </p:nvSpPr>
            <p:spPr bwMode="auto">
              <a:xfrm flipV="1">
                <a:off x="8071" y="9721"/>
                <a:ext cx="692" cy="34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600" b="1"/>
              </a:p>
            </p:txBody>
          </p:sp>
          <p:sp>
            <p:nvSpPr>
              <p:cNvPr id="33876" name="Arc 84"/>
              <p:cNvSpPr>
                <a:spLocks noChangeAspect="1"/>
              </p:cNvSpPr>
              <p:nvPr/>
            </p:nvSpPr>
            <p:spPr bwMode="auto">
              <a:xfrm flipV="1">
                <a:off x="8071" y="9721"/>
                <a:ext cx="231" cy="34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600" b="1"/>
              </a:p>
            </p:txBody>
          </p:sp>
        </p:grpSp>
        <p:grpSp>
          <p:nvGrpSpPr>
            <p:cNvPr id="33877" name="Group 85"/>
            <p:cNvGrpSpPr>
              <a:grpSpLocks noChangeAspect="1"/>
            </p:cNvGrpSpPr>
            <p:nvPr/>
          </p:nvGrpSpPr>
          <p:grpSpPr bwMode="auto">
            <a:xfrm>
              <a:off x="9631" y="5569"/>
              <a:ext cx="204" cy="201"/>
              <a:chOff x="8071" y="9387"/>
              <a:chExt cx="692" cy="681"/>
            </a:xfrm>
          </p:grpSpPr>
          <p:sp>
            <p:nvSpPr>
              <p:cNvPr id="33878" name="Arc 86"/>
              <p:cNvSpPr>
                <a:spLocks noChangeAspect="1"/>
              </p:cNvSpPr>
              <p:nvPr/>
            </p:nvSpPr>
            <p:spPr bwMode="auto">
              <a:xfrm>
                <a:off x="8071" y="9387"/>
                <a:ext cx="231" cy="34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600" b="1"/>
              </a:p>
            </p:txBody>
          </p:sp>
          <p:sp>
            <p:nvSpPr>
              <p:cNvPr id="33879" name="Arc 87"/>
              <p:cNvSpPr>
                <a:spLocks noChangeAspect="1"/>
              </p:cNvSpPr>
              <p:nvPr/>
            </p:nvSpPr>
            <p:spPr bwMode="auto">
              <a:xfrm>
                <a:off x="8071" y="9387"/>
                <a:ext cx="692" cy="34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600" b="1"/>
              </a:p>
            </p:txBody>
          </p:sp>
          <p:sp>
            <p:nvSpPr>
              <p:cNvPr id="33880" name="Arc 88"/>
              <p:cNvSpPr>
                <a:spLocks noChangeAspect="1"/>
              </p:cNvSpPr>
              <p:nvPr/>
            </p:nvSpPr>
            <p:spPr bwMode="auto">
              <a:xfrm flipV="1">
                <a:off x="8071" y="9721"/>
                <a:ext cx="692" cy="34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600" b="1"/>
              </a:p>
            </p:txBody>
          </p:sp>
          <p:sp>
            <p:nvSpPr>
              <p:cNvPr id="33881" name="Arc 89"/>
              <p:cNvSpPr>
                <a:spLocks noChangeAspect="1"/>
              </p:cNvSpPr>
              <p:nvPr/>
            </p:nvSpPr>
            <p:spPr bwMode="auto">
              <a:xfrm flipV="1">
                <a:off x="8071" y="9721"/>
                <a:ext cx="231" cy="34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600" b="1"/>
              </a:p>
            </p:txBody>
          </p:sp>
        </p:grpSp>
        <p:grpSp>
          <p:nvGrpSpPr>
            <p:cNvPr id="33882" name="Group 90"/>
            <p:cNvGrpSpPr>
              <a:grpSpLocks noChangeAspect="1"/>
            </p:cNvGrpSpPr>
            <p:nvPr/>
          </p:nvGrpSpPr>
          <p:grpSpPr bwMode="auto">
            <a:xfrm>
              <a:off x="8353" y="6013"/>
              <a:ext cx="204" cy="201"/>
              <a:chOff x="8071" y="9387"/>
              <a:chExt cx="692" cy="681"/>
            </a:xfrm>
          </p:grpSpPr>
          <p:sp>
            <p:nvSpPr>
              <p:cNvPr id="33883" name="Arc 91"/>
              <p:cNvSpPr>
                <a:spLocks noChangeAspect="1"/>
              </p:cNvSpPr>
              <p:nvPr/>
            </p:nvSpPr>
            <p:spPr bwMode="auto">
              <a:xfrm>
                <a:off x="8071" y="9387"/>
                <a:ext cx="231" cy="34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600" b="1"/>
              </a:p>
            </p:txBody>
          </p:sp>
          <p:sp>
            <p:nvSpPr>
              <p:cNvPr id="33884" name="Arc 92"/>
              <p:cNvSpPr>
                <a:spLocks noChangeAspect="1"/>
              </p:cNvSpPr>
              <p:nvPr/>
            </p:nvSpPr>
            <p:spPr bwMode="auto">
              <a:xfrm>
                <a:off x="8071" y="9387"/>
                <a:ext cx="692" cy="34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600" b="1"/>
              </a:p>
            </p:txBody>
          </p:sp>
          <p:sp>
            <p:nvSpPr>
              <p:cNvPr id="33885" name="Arc 93"/>
              <p:cNvSpPr>
                <a:spLocks noChangeAspect="1"/>
              </p:cNvSpPr>
              <p:nvPr/>
            </p:nvSpPr>
            <p:spPr bwMode="auto">
              <a:xfrm flipV="1">
                <a:off x="8071" y="9721"/>
                <a:ext cx="692" cy="34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600" b="1"/>
              </a:p>
            </p:txBody>
          </p:sp>
          <p:sp>
            <p:nvSpPr>
              <p:cNvPr id="33886" name="Arc 94"/>
              <p:cNvSpPr>
                <a:spLocks noChangeAspect="1"/>
              </p:cNvSpPr>
              <p:nvPr/>
            </p:nvSpPr>
            <p:spPr bwMode="auto">
              <a:xfrm flipV="1">
                <a:off x="8071" y="9721"/>
                <a:ext cx="231" cy="34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600" b="1"/>
              </a:p>
            </p:txBody>
          </p:sp>
        </p:grpSp>
        <p:grpSp>
          <p:nvGrpSpPr>
            <p:cNvPr id="33887" name="Group 95"/>
            <p:cNvGrpSpPr>
              <a:grpSpLocks noChangeAspect="1"/>
            </p:cNvGrpSpPr>
            <p:nvPr/>
          </p:nvGrpSpPr>
          <p:grpSpPr bwMode="auto">
            <a:xfrm>
              <a:off x="9313" y="6016"/>
              <a:ext cx="204" cy="201"/>
              <a:chOff x="8071" y="9387"/>
              <a:chExt cx="692" cy="681"/>
            </a:xfrm>
          </p:grpSpPr>
          <p:sp>
            <p:nvSpPr>
              <p:cNvPr id="33888" name="Arc 96"/>
              <p:cNvSpPr>
                <a:spLocks noChangeAspect="1"/>
              </p:cNvSpPr>
              <p:nvPr/>
            </p:nvSpPr>
            <p:spPr bwMode="auto">
              <a:xfrm>
                <a:off x="8071" y="9387"/>
                <a:ext cx="231" cy="34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600" b="1"/>
              </a:p>
            </p:txBody>
          </p:sp>
          <p:sp>
            <p:nvSpPr>
              <p:cNvPr id="33889" name="Arc 97"/>
              <p:cNvSpPr>
                <a:spLocks noChangeAspect="1"/>
              </p:cNvSpPr>
              <p:nvPr/>
            </p:nvSpPr>
            <p:spPr bwMode="auto">
              <a:xfrm>
                <a:off x="8071" y="9387"/>
                <a:ext cx="692" cy="34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600" b="1"/>
              </a:p>
            </p:txBody>
          </p:sp>
          <p:sp>
            <p:nvSpPr>
              <p:cNvPr id="33890" name="Arc 98"/>
              <p:cNvSpPr>
                <a:spLocks noChangeAspect="1"/>
              </p:cNvSpPr>
              <p:nvPr/>
            </p:nvSpPr>
            <p:spPr bwMode="auto">
              <a:xfrm flipV="1">
                <a:off x="8071" y="9721"/>
                <a:ext cx="692" cy="34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600" b="1"/>
              </a:p>
            </p:txBody>
          </p:sp>
          <p:sp>
            <p:nvSpPr>
              <p:cNvPr id="33891" name="Arc 99"/>
              <p:cNvSpPr>
                <a:spLocks noChangeAspect="1"/>
              </p:cNvSpPr>
              <p:nvPr/>
            </p:nvSpPr>
            <p:spPr bwMode="auto">
              <a:xfrm flipV="1">
                <a:off x="8071" y="9721"/>
                <a:ext cx="231" cy="34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600" b="1"/>
              </a:p>
            </p:txBody>
          </p:sp>
        </p:grpSp>
      </p:gr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540568" y="409888"/>
            <a:ext cx="9972600" cy="1938992"/>
          </a:xfrm>
          <a:prstGeom prst="rect">
            <a:avLst/>
          </a:prstGeom>
          <a:noFill/>
        </p:spPr>
        <p:txBody>
          <a:bodyPr wrap="square" rtlCol="0">
            <a:spAutoFit/>
          </a:bodyPr>
          <a:lstStyle/>
          <a:p>
            <a:pPr lvl="0" algn="ctr"/>
            <a:r>
              <a:rPr lang="fr-FR" sz="4000" b="1" dirty="0" smtClean="0">
                <a:effectLst>
                  <a:outerShdw blurRad="38100" dist="38100" dir="2700000" algn="tl">
                    <a:srgbClr val="000000"/>
                  </a:outerShdw>
                </a:effectLst>
                <a:latin typeface="Times New Roman" pitchFamily="18" charset="0"/>
                <a:cs typeface="Times New Roman" pitchFamily="18" charset="0"/>
              </a:rPr>
              <a:t>4- </a:t>
            </a:r>
            <a:r>
              <a:rPr lang="fr-FR" sz="4000" b="1" dirty="0" smtClean="0"/>
              <a:t>Mise sous forme algébrique des circuits logiques</a:t>
            </a:r>
            <a:endParaRPr lang="fr-FR" sz="4000" dirty="0" smtClean="0"/>
          </a:p>
          <a:p>
            <a:pPr algn="ctr"/>
            <a:endParaRPr lang="fr-FR" sz="4000" b="1" dirty="0"/>
          </a:p>
        </p:txBody>
      </p:sp>
      <p:sp>
        <p:nvSpPr>
          <p:cNvPr id="4" name="Titre 3"/>
          <p:cNvSpPr>
            <a:spLocks noGrp="1"/>
          </p:cNvSpPr>
          <p:nvPr>
            <p:ph type="ctrTitle"/>
          </p:nvPr>
        </p:nvSpPr>
        <p:spPr>
          <a:xfrm>
            <a:off x="323528" y="1268760"/>
            <a:ext cx="8820472" cy="4536504"/>
          </a:xfrm>
        </p:spPr>
        <p:txBody>
          <a:bodyPr>
            <a:noAutofit/>
          </a:bodyPr>
          <a:lstStyle/>
          <a:p>
            <a:pPr lvl="0" algn="l"/>
            <a:r>
              <a:rPr lang="fr-FR" sz="3200" dirty="0" smtClean="0">
                <a:effectLst>
                  <a:outerShdw blurRad="38100" dist="38100" dir="2700000" algn="tl" rotWithShape="0">
                    <a:srgbClr val="000000">
                      <a:alpha val="43137"/>
                    </a:srgbClr>
                  </a:outerShdw>
                </a:effectLst>
              </a:rPr>
              <a:t/>
            </a:r>
            <a:br>
              <a:rPr lang="fr-FR" sz="3200" dirty="0" smtClean="0">
                <a:effectLst>
                  <a:outerShdw blurRad="38100" dist="38100" dir="2700000" algn="tl" rotWithShape="0">
                    <a:srgbClr val="000000">
                      <a:alpha val="43137"/>
                    </a:srgbClr>
                  </a:outerShdw>
                </a:effectLst>
              </a:rPr>
            </a:br>
            <a:r>
              <a:rPr lang="fr-FR" sz="3200" dirty="0" smtClean="0">
                <a:effectLst>
                  <a:outerShdw blurRad="38100" dist="38100" dir="2700000" algn="tl" rotWithShape="0">
                    <a:srgbClr val="000000">
                      <a:alpha val="43137"/>
                    </a:srgbClr>
                  </a:outerShdw>
                </a:effectLst>
              </a:rPr>
              <a:t/>
            </a:r>
            <a:br>
              <a:rPr lang="fr-FR" sz="3200" dirty="0" smtClean="0">
                <a:effectLst>
                  <a:outerShdw blurRad="38100" dist="38100" dir="2700000" algn="tl" rotWithShape="0">
                    <a:srgbClr val="000000">
                      <a:alpha val="43137"/>
                    </a:srgbClr>
                  </a:outerShdw>
                </a:effectLst>
              </a:rPr>
            </a:br>
            <a:endParaRPr lang="fr-FR" sz="6000" dirty="0">
              <a:effectLst>
                <a:outerShdw blurRad="38100" dist="38100" dir="2700000" algn="tl" rotWithShape="0">
                  <a:srgbClr val="000000">
                    <a:alpha val="43137"/>
                  </a:srgbClr>
                </a:outerShdw>
              </a:effectLst>
              <a:latin typeface="Garamond" pitchFamily="18" charset="0"/>
            </a:endParaRPr>
          </a:p>
        </p:txBody>
      </p:sp>
      <p:sp>
        <p:nvSpPr>
          <p:cNvPr id="23554" name="Rectangle 2"/>
          <p:cNvSpPr>
            <a:spLocks noChangeArrowheads="1"/>
          </p:cNvSpPr>
          <p:nvPr/>
        </p:nvSpPr>
        <p:spPr bwMode="auto">
          <a:xfrm>
            <a:off x="0" y="2774321"/>
            <a:ext cx="9144000" cy="206210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fr-FR" sz="3200" dirty="0" smtClean="0"/>
              <a:t>Tout circuit logique, quelle que soit sa complexité, peut être représenté au moyen de la porte ET, de la porte OU et de la porte NON. Le schéma obtenu est appelé </a:t>
            </a:r>
            <a:r>
              <a:rPr lang="fr-FR" sz="3200" b="1" dirty="0" smtClean="0"/>
              <a:t>logigramme</a:t>
            </a:r>
            <a:r>
              <a:rPr lang="fr-FR" sz="3200" dirty="0" smtClean="0"/>
              <a:t>.</a:t>
            </a:r>
            <a:endParaRPr lang="fr-FR" sz="3200" dirty="0"/>
          </a:p>
        </p:txBody>
      </p:sp>
      <p:sp>
        <p:nvSpPr>
          <p:cNvPr id="13" name="Espace réservé du numéro de diapositive 12"/>
          <p:cNvSpPr>
            <a:spLocks noGrp="1"/>
          </p:cNvSpPr>
          <p:nvPr>
            <p:ph type="sldNum" sz="quarter" idx="12"/>
          </p:nvPr>
        </p:nvSpPr>
        <p:spPr/>
        <p:txBody>
          <a:bodyPr/>
          <a:lstStyle/>
          <a:p>
            <a:fld id="{CF4668DC-857F-487D-BFFA-8C0CA5037977}" type="slidenum">
              <a:rPr lang="fr-BE" smtClean="0"/>
              <a:pPr/>
              <a:t>15</a:t>
            </a:fld>
            <a:endParaRPr lang="fr-BE"/>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540568" y="409888"/>
            <a:ext cx="9972600" cy="1938992"/>
          </a:xfrm>
          <a:prstGeom prst="rect">
            <a:avLst/>
          </a:prstGeom>
          <a:noFill/>
        </p:spPr>
        <p:txBody>
          <a:bodyPr wrap="square" rtlCol="0">
            <a:spAutoFit/>
          </a:bodyPr>
          <a:lstStyle/>
          <a:p>
            <a:pPr lvl="0" algn="ctr"/>
            <a:r>
              <a:rPr lang="fr-FR" sz="4000" b="1" dirty="0" smtClean="0">
                <a:effectLst>
                  <a:outerShdw blurRad="38100" dist="38100" dir="2700000" algn="tl">
                    <a:srgbClr val="000000"/>
                  </a:outerShdw>
                </a:effectLst>
                <a:latin typeface="Times New Roman" pitchFamily="18" charset="0"/>
                <a:cs typeface="Times New Roman" pitchFamily="18" charset="0"/>
              </a:rPr>
              <a:t>4- </a:t>
            </a:r>
            <a:r>
              <a:rPr lang="fr-FR" sz="4000" b="1" dirty="0" smtClean="0"/>
              <a:t>Mise sous forme algébrique des circuits logiques</a:t>
            </a:r>
            <a:endParaRPr lang="fr-FR" sz="4000" dirty="0" smtClean="0"/>
          </a:p>
          <a:p>
            <a:pPr algn="ctr"/>
            <a:endParaRPr lang="fr-FR" sz="4000" b="1" dirty="0"/>
          </a:p>
        </p:txBody>
      </p:sp>
      <p:sp>
        <p:nvSpPr>
          <p:cNvPr id="4" name="Titre 3"/>
          <p:cNvSpPr>
            <a:spLocks noGrp="1"/>
          </p:cNvSpPr>
          <p:nvPr>
            <p:ph type="ctrTitle"/>
          </p:nvPr>
        </p:nvSpPr>
        <p:spPr>
          <a:xfrm>
            <a:off x="323528" y="1268760"/>
            <a:ext cx="8820472" cy="4536504"/>
          </a:xfrm>
        </p:spPr>
        <p:txBody>
          <a:bodyPr>
            <a:noAutofit/>
          </a:bodyPr>
          <a:lstStyle/>
          <a:p>
            <a:pPr lvl="0" algn="l"/>
            <a:r>
              <a:rPr lang="fr-FR" sz="3200" dirty="0" smtClean="0">
                <a:effectLst>
                  <a:outerShdw blurRad="38100" dist="38100" dir="2700000" algn="tl" rotWithShape="0">
                    <a:srgbClr val="000000">
                      <a:alpha val="43137"/>
                    </a:srgbClr>
                  </a:outerShdw>
                </a:effectLst>
              </a:rPr>
              <a:t/>
            </a:r>
            <a:br>
              <a:rPr lang="fr-FR" sz="3200" dirty="0" smtClean="0">
                <a:effectLst>
                  <a:outerShdw blurRad="38100" dist="38100" dir="2700000" algn="tl" rotWithShape="0">
                    <a:srgbClr val="000000">
                      <a:alpha val="43137"/>
                    </a:srgbClr>
                  </a:outerShdw>
                </a:effectLst>
              </a:rPr>
            </a:br>
            <a:r>
              <a:rPr lang="fr-FR" sz="3200" dirty="0" smtClean="0">
                <a:effectLst>
                  <a:outerShdw blurRad="38100" dist="38100" dir="2700000" algn="tl" rotWithShape="0">
                    <a:srgbClr val="000000">
                      <a:alpha val="43137"/>
                    </a:srgbClr>
                  </a:outerShdw>
                </a:effectLst>
              </a:rPr>
              <a:t/>
            </a:r>
            <a:br>
              <a:rPr lang="fr-FR" sz="3200" dirty="0" smtClean="0">
                <a:effectLst>
                  <a:outerShdw blurRad="38100" dist="38100" dir="2700000" algn="tl" rotWithShape="0">
                    <a:srgbClr val="000000">
                      <a:alpha val="43137"/>
                    </a:srgbClr>
                  </a:outerShdw>
                </a:effectLst>
              </a:rPr>
            </a:br>
            <a:endParaRPr lang="fr-FR" sz="6000" dirty="0">
              <a:effectLst>
                <a:outerShdw blurRad="38100" dist="38100" dir="2700000" algn="tl" rotWithShape="0">
                  <a:srgbClr val="000000">
                    <a:alpha val="43137"/>
                  </a:srgbClr>
                </a:outerShdw>
              </a:effectLst>
              <a:latin typeface="Garamond" pitchFamily="18" charset="0"/>
            </a:endParaRPr>
          </a:p>
        </p:txBody>
      </p:sp>
      <p:sp>
        <p:nvSpPr>
          <p:cNvPr id="23554" name="Rectangle 2"/>
          <p:cNvSpPr>
            <a:spLocks noChangeArrowheads="1"/>
          </p:cNvSpPr>
          <p:nvPr/>
        </p:nvSpPr>
        <p:spPr bwMode="auto">
          <a:xfrm>
            <a:off x="252536" y="1988840"/>
            <a:ext cx="9144000" cy="10772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fr-FR" sz="3200" dirty="0" smtClean="0"/>
              <a:t>Exemple 1 : Un circuit et son équivalent booléen.</a:t>
            </a:r>
          </a:p>
          <a:p>
            <a:pPr algn="just"/>
            <a:endParaRPr lang="fr-FR" sz="3200" dirty="0"/>
          </a:p>
        </p:txBody>
      </p:sp>
      <p:sp>
        <p:nvSpPr>
          <p:cNvPr id="13" name="Espace réservé du numéro de diapositive 12"/>
          <p:cNvSpPr>
            <a:spLocks noGrp="1"/>
          </p:cNvSpPr>
          <p:nvPr>
            <p:ph type="sldNum" sz="quarter" idx="12"/>
          </p:nvPr>
        </p:nvSpPr>
        <p:spPr/>
        <p:txBody>
          <a:bodyPr/>
          <a:lstStyle/>
          <a:p>
            <a:fld id="{CF4668DC-857F-487D-BFFA-8C0CA5037977}" type="slidenum">
              <a:rPr lang="fr-BE" smtClean="0"/>
              <a:pPr/>
              <a:t>16</a:t>
            </a:fld>
            <a:endParaRPr lang="fr-BE"/>
          </a:p>
        </p:txBody>
      </p:sp>
      <p:pic>
        <p:nvPicPr>
          <p:cNvPr id="35843" name="Picture 3"/>
          <p:cNvPicPr>
            <a:picLocks noChangeAspect="1" noChangeArrowheads="1"/>
          </p:cNvPicPr>
          <p:nvPr/>
        </p:nvPicPr>
        <p:blipFill>
          <a:blip r:embed="rId2" cstate="print"/>
          <a:srcRect/>
          <a:stretch>
            <a:fillRect/>
          </a:stretch>
        </p:blipFill>
        <p:spPr bwMode="auto">
          <a:xfrm>
            <a:off x="539552" y="2852936"/>
            <a:ext cx="7862844" cy="223224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540568" y="409888"/>
            <a:ext cx="9972600" cy="1938992"/>
          </a:xfrm>
          <a:prstGeom prst="rect">
            <a:avLst/>
          </a:prstGeom>
          <a:noFill/>
        </p:spPr>
        <p:txBody>
          <a:bodyPr wrap="square" rtlCol="0">
            <a:spAutoFit/>
          </a:bodyPr>
          <a:lstStyle/>
          <a:p>
            <a:pPr lvl="0" algn="ctr"/>
            <a:r>
              <a:rPr lang="fr-FR" sz="4000" b="1" dirty="0" smtClean="0">
                <a:effectLst>
                  <a:outerShdw blurRad="38100" dist="38100" dir="2700000" algn="tl">
                    <a:srgbClr val="000000"/>
                  </a:outerShdw>
                </a:effectLst>
                <a:latin typeface="Times New Roman" pitchFamily="18" charset="0"/>
                <a:cs typeface="Times New Roman" pitchFamily="18" charset="0"/>
              </a:rPr>
              <a:t>4- </a:t>
            </a:r>
            <a:r>
              <a:rPr lang="fr-FR" sz="4000" b="1" dirty="0" smtClean="0"/>
              <a:t>Mise sous forme algébrique des circuits logiques</a:t>
            </a:r>
            <a:endParaRPr lang="fr-FR" sz="4000" dirty="0" smtClean="0"/>
          </a:p>
          <a:p>
            <a:pPr algn="ctr"/>
            <a:endParaRPr lang="fr-FR" sz="4000" b="1" dirty="0"/>
          </a:p>
        </p:txBody>
      </p:sp>
      <p:sp>
        <p:nvSpPr>
          <p:cNvPr id="4" name="Titre 3"/>
          <p:cNvSpPr>
            <a:spLocks noGrp="1"/>
          </p:cNvSpPr>
          <p:nvPr>
            <p:ph type="ctrTitle"/>
          </p:nvPr>
        </p:nvSpPr>
        <p:spPr>
          <a:xfrm>
            <a:off x="323528" y="1268760"/>
            <a:ext cx="8820472" cy="4536504"/>
          </a:xfrm>
        </p:spPr>
        <p:txBody>
          <a:bodyPr>
            <a:noAutofit/>
          </a:bodyPr>
          <a:lstStyle/>
          <a:p>
            <a:pPr lvl="0" algn="l"/>
            <a:r>
              <a:rPr lang="fr-FR" sz="3200" dirty="0" smtClean="0">
                <a:effectLst>
                  <a:outerShdw blurRad="38100" dist="38100" dir="2700000" algn="tl" rotWithShape="0">
                    <a:srgbClr val="000000">
                      <a:alpha val="43137"/>
                    </a:srgbClr>
                  </a:outerShdw>
                </a:effectLst>
              </a:rPr>
              <a:t/>
            </a:r>
            <a:br>
              <a:rPr lang="fr-FR" sz="3200" dirty="0" smtClean="0">
                <a:effectLst>
                  <a:outerShdw blurRad="38100" dist="38100" dir="2700000" algn="tl" rotWithShape="0">
                    <a:srgbClr val="000000">
                      <a:alpha val="43137"/>
                    </a:srgbClr>
                  </a:outerShdw>
                </a:effectLst>
              </a:rPr>
            </a:br>
            <a:r>
              <a:rPr lang="fr-FR" sz="3200" dirty="0" smtClean="0">
                <a:effectLst>
                  <a:outerShdw blurRad="38100" dist="38100" dir="2700000" algn="tl" rotWithShape="0">
                    <a:srgbClr val="000000">
                      <a:alpha val="43137"/>
                    </a:srgbClr>
                  </a:outerShdw>
                </a:effectLst>
              </a:rPr>
              <a:t/>
            </a:r>
            <a:br>
              <a:rPr lang="fr-FR" sz="3200" dirty="0" smtClean="0">
                <a:effectLst>
                  <a:outerShdw blurRad="38100" dist="38100" dir="2700000" algn="tl" rotWithShape="0">
                    <a:srgbClr val="000000">
                      <a:alpha val="43137"/>
                    </a:srgbClr>
                  </a:outerShdw>
                </a:effectLst>
              </a:rPr>
            </a:br>
            <a:endParaRPr lang="fr-FR" sz="6000" dirty="0">
              <a:effectLst>
                <a:outerShdw blurRad="38100" dist="38100" dir="2700000" algn="tl" rotWithShape="0">
                  <a:srgbClr val="000000">
                    <a:alpha val="43137"/>
                  </a:srgbClr>
                </a:outerShdw>
              </a:effectLst>
              <a:latin typeface="Garamond" pitchFamily="18" charset="0"/>
            </a:endParaRPr>
          </a:p>
        </p:txBody>
      </p:sp>
      <p:sp>
        <p:nvSpPr>
          <p:cNvPr id="23554" name="Rectangle 2"/>
          <p:cNvSpPr>
            <a:spLocks noChangeArrowheads="1"/>
          </p:cNvSpPr>
          <p:nvPr/>
        </p:nvSpPr>
        <p:spPr bwMode="auto">
          <a:xfrm>
            <a:off x="-36512" y="1742619"/>
            <a:ext cx="9144000"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fr-FR" sz="3200" dirty="0" smtClean="0"/>
              <a:t>Exemple 2 : Un circuit logique dont l’expression comporte des parenthèses.</a:t>
            </a:r>
          </a:p>
          <a:p>
            <a:pPr algn="just"/>
            <a:endParaRPr lang="fr-FR" sz="3200" dirty="0"/>
          </a:p>
        </p:txBody>
      </p:sp>
      <p:sp>
        <p:nvSpPr>
          <p:cNvPr id="13" name="Espace réservé du numéro de diapositive 12"/>
          <p:cNvSpPr>
            <a:spLocks noGrp="1"/>
          </p:cNvSpPr>
          <p:nvPr>
            <p:ph type="sldNum" sz="quarter" idx="12"/>
          </p:nvPr>
        </p:nvSpPr>
        <p:spPr/>
        <p:txBody>
          <a:bodyPr/>
          <a:lstStyle/>
          <a:p>
            <a:fld id="{CF4668DC-857F-487D-BFFA-8C0CA5037977}" type="slidenum">
              <a:rPr lang="fr-BE" smtClean="0"/>
              <a:pPr/>
              <a:t>17</a:t>
            </a:fld>
            <a:endParaRPr lang="fr-BE"/>
          </a:p>
        </p:txBody>
      </p:sp>
      <p:pic>
        <p:nvPicPr>
          <p:cNvPr id="36886" name="Picture 22"/>
          <p:cNvPicPr>
            <a:picLocks noChangeAspect="1" noChangeArrowheads="1"/>
          </p:cNvPicPr>
          <p:nvPr/>
        </p:nvPicPr>
        <p:blipFill>
          <a:blip r:embed="rId2" cstate="print"/>
          <a:srcRect/>
          <a:stretch>
            <a:fillRect/>
          </a:stretch>
        </p:blipFill>
        <p:spPr bwMode="auto">
          <a:xfrm>
            <a:off x="467544" y="3212976"/>
            <a:ext cx="8184910" cy="223224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540568" y="409888"/>
            <a:ext cx="9972600" cy="1938992"/>
          </a:xfrm>
          <a:prstGeom prst="rect">
            <a:avLst/>
          </a:prstGeom>
          <a:noFill/>
        </p:spPr>
        <p:txBody>
          <a:bodyPr wrap="square" rtlCol="0">
            <a:spAutoFit/>
          </a:bodyPr>
          <a:lstStyle/>
          <a:p>
            <a:pPr lvl="0" algn="ctr"/>
            <a:r>
              <a:rPr lang="fr-FR" sz="4000" b="1" dirty="0" smtClean="0">
                <a:effectLst>
                  <a:outerShdw blurRad="38100" dist="38100" dir="2700000" algn="tl">
                    <a:srgbClr val="000000"/>
                  </a:outerShdw>
                </a:effectLst>
                <a:latin typeface="Times New Roman" pitchFamily="18" charset="0"/>
                <a:cs typeface="Times New Roman" pitchFamily="18" charset="0"/>
              </a:rPr>
              <a:t>4- </a:t>
            </a:r>
            <a:r>
              <a:rPr lang="fr-FR" sz="4000" b="1" dirty="0" smtClean="0"/>
              <a:t>Mise sous forme algébrique des circuits logiques</a:t>
            </a:r>
            <a:endParaRPr lang="fr-FR" sz="4000" dirty="0" smtClean="0"/>
          </a:p>
          <a:p>
            <a:pPr algn="ctr"/>
            <a:endParaRPr lang="fr-FR" sz="4000" b="1" dirty="0"/>
          </a:p>
        </p:txBody>
      </p:sp>
      <p:sp>
        <p:nvSpPr>
          <p:cNvPr id="4" name="Titre 3"/>
          <p:cNvSpPr>
            <a:spLocks noGrp="1"/>
          </p:cNvSpPr>
          <p:nvPr>
            <p:ph type="ctrTitle"/>
          </p:nvPr>
        </p:nvSpPr>
        <p:spPr>
          <a:xfrm>
            <a:off x="323528" y="1268760"/>
            <a:ext cx="8820472" cy="4536504"/>
          </a:xfrm>
        </p:spPr>
        <p:txBody>
          <a:bodyPr>
            <a:noAutofit/>
          </a:bodyPr>
          <a:lstStyle/>
          <a:p>
            <a:pPr lvl="0" algn="l"/>
            <a:r>
              <a:rPr lang="fr-FR" sz="3200" dirty="0" smtClean="0">
                <a:effectLst>
                  <a:outerShdw blurRad="38100" dist="38100" dir="2700000" algn="tl" rotWithShape="0">
                    <a:srgbClr val="000000">
                      <a:alpha val="43137"/>
                    </a:srgbClr>
                  </a:outerShdw>
                </a:effectLst>
              </a:rPr>
              <a:t/>
            </a:r>
            <a:br>
              <a:rPr lang="fr-FR" sz="3200" dirty="0" smtClean="0">
                <a:effectLst>
                  <a:outerShdw blurRad="38100" dist="38100" dir="2700000" algn="tl" rotWithShape="0">
                    <a:srgbClr val="000000">
                      <a:alpha val="43137"/>
                    </a:srgbClr>
                  </a:outerShdw>
                </a:effectLst>
              </a:rPr>
            </a:br>
            <a:r>
              <a:rPr lang="fr-FR" sz="3200" dirty="0" smtClean="0">
                <a:effectLst>
                  <a:outerShdw blurRad="38100" dist="38100" dir="2700000" algn="tl" rotWithShape="0">
                    <a:srgbClr val="000000">
                      <a:alpha val="43137"/>
                    </a:srgbClr>
                  </a:outerShdw>
                </a:effectLst>
              </a:rPr>
              <a:t/>
            </a:r>
            <a:br>
              <a:rPr lang="fr-FR" sz="3200" dirty="0" smtClean="0">
                <a:effectLst>
                  <a:outerShdw blurRad="38100" dist="38100" dir="2700000" algn="tl" rotWithShape="0">
                    <a:srgbClr val="000000">
                      <a:alpha val="43137"/>
                    </a:srgbClr>
                  </a:outerShdw>
                </a:effectLst>
              </a:rPr>
            </a:br>
            <a:endParaRPr lang="fr-FR" sz="6000" dirty="0">
              <a:effectLst>
                <a:outerShdw blurRad="38100" dist="38100" dir="2700000" algn="tl" rotWithShape="0">
                  <a:srgbClr val="000000">
                    <a:alpha val="43137"/>
                  </a:srgbClr>
                </a:outerShdw>
              </a:effectLst>
              <a:latin typeface="Garamond" pitchFamily="18" charset="0"/>
            </a:endParaRPr>
          </a:p>
        </p:txBody>
      </p:sp>
      <p:sp>
        <p:nvSpPr>
          <p:cNvPr id="23554" name="Rectangle 2"/>
          <p:cNvSpPr>
            <a:spLocks noChangeArrowheads="1"/>
          </p:cNvSpPr>
          <p:nvPr/>
        </p:nvSpPr>
        <p:spPr bwMode="auto">
          <a:xfrm>
            <a:off x="-36512" y="1988840"/>
            <a:ext cx="9144000" cy="10772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fr-FR" sz="3200" dirty="0" smtClean="0"/>
              <a:t>Exemple 3 : Circuits comportant des inverseurs.</a:t>
            </a:r>
          </a:p>
          <a:p>
            <a:pPr algn="just"/>
            <a:endParaRPr lang="fr-FR" sz="3200" dirty="0"/>
          </a:p>
        </p:txBody>
      </p:sp>
      <p:sp>
        <p:nvSpPr>
          <p:cNvPr id="13" name="Espace réservé du numéro de diapositive 12"/>
          <p:cNvSpPr>
            <a:spLocks noGrp="1"/>
          </p:cNvSpPr>
          <p:nvPr>
            <p:ph type="sldNum" sz="quarter" idx="12"/>
          </p:nvPr>
        </p:nvSpPr>
        <p:spPr/>
        <p:txBody>
          <a:bodyPr/>
          <a:lstStyle/>
          <a:p>
            <a:fld id="{CF4668DC-857F-487D-BFFA-8C0CA5037977}" type="slidenum">
              <a:rPr lang="fr-BE" smtClean="0"/>
              <a:pPr/>
              <a:t>18</a:t>
            </a:fld>
            <a:endParaRPr lang="fr-BE"/>
          </a:p>
        </p:txBody>
      </p:sp>
      <p:pic>
        <p:nvPicPr>
          <p:cNvPr id="37890" name="Picture 2"/>
          <p:cNvPicPr>
            <a:picLocks noChangeAspect="1" noChangeArrowheads="1"/>
          </p:cNvPicPr>
          <p:nvPr/>
        </p:nvPicPr>
        <p:blipFill>
          <a:blip r:embed="rId2" cstate="print"/>
          <a:srcRect/>
          <a:stretch>
            <a:fillRect/>
          </a:stretch>
        </p:blipFill>
        <p:spPr bwMode="auto">
          <a:xfrm>
            <a:off x="1619672" y="2780928"/>
            <a:ext cx="5616624" cy="1605020"/>
          </a:xfrm>
          <a:prstGeom prst="rect">
            <a:avLst/>
          </a:prstGeom>
          <a:noFill/>
          <a:ln w="9525">
            <a:noFill/>
            <a:miter lim="800000"/>
            <a:headEnd/>
            <a:tailEnd/>
          </a:ln>
        </p:spPr>
      </p:pic>
      <p:pic>
        <p:nvPicPr>
          <p:cNvPr id="37891" name="Picture 3"/>
          <p:cNvPicPr>
            <a:picLocks noChangeAspect="1" noChangeArrowheads="1"/>
          </p:cNvPicPr>
          <p:nvPr/>
        </p:nvPicPr>
        <p:blipFill>
          <a:blip r:embed="rId3" cstate="print"/>
          <a:srcRect/>
          <a:stretch>
            <a:fillRect/>
          </a:stretch>
        </p:blipFill>
        <p:spPr bwMode="auto">
          <a:xfrm>
            <a:off x="1619672" y="4581128"/>
            <a:ext cx="5620944" cy="158417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432048" y="409888"/>
            <a:ext cx="9972600" cy="1938992"/>
          </a:xfrm>
          <a:prstGeom prst="rect">
            <a:avLst/>
          </a:prstGeom>
          <a:noFill/>
        </p:spPr>
        <p:txBody>
          <a:bodyPr wrap="square" rtlCol="0">
            <a:spAutoFit/>
          </a:bodyPr>
          <a:lstStyle/>
          <a:p>
            <a:pPr algn="ctr"/>
            <a:r>
              <a:rPr lang="fr-FR" sz="4000" b="1" dirty="0" smtClean="0">
                <a:effectLst>
                  <a:outerShdw blurRad="38100" dist="38100" dir="2700000" algn="tl">
                    <a:srgbClr val="000000"/>
                  </a:outerShdw>
                </a:effectLst>
                <a:latin typeface="Times New Roman" pitchFamily="18" charset="0"/>
                <a:cs typeface="Times New Roman" pitchFamily="18" charset="0"/>
              </a:rPr>
              <a:t>5- </a:t>
            </a:r>
            <a:r>
              <a:rPr lang="fr-FR" sz="4000" b="1" dirty="0" smtClean="0"/>
              <a:t>Propriétés des opérateurs logiques : Théorèmes de Boole</a:t>
            </a:r>
            <a:endParaRPr lang="fr-FR" sz="4000" dirty="0" smtClean="0"/>
          </a:p>
          <a:p>
            <a:pPr algn="ctr"/>
            <a:endParaRPr lang="fr-FR" sz="4000" b="1" dirty="0"/>
          </a:p>
        </p:txBody>
      </p:sp>
      <p:sp>
        <p:nvSpPr>
          <p:cNvPr id="23554" name="Rectangle 2"/>
          <p:cNvSpPr>
            <a:spLocks noChangeArrowheads="1"/>
          </p:cNvSpPr>
          <p:nvPr/>
        </p:nvSpPr>
        <p:spPr bwMode="auto">
          <a:xfrm>
            <a:off x="-36512" y="2132856"/>
            <a:ext cx="3888432"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fr-FR" sz="3200" b="1" i="1" u="sng" dirty="0" smtClean="0"/>
              <a:t>Double négation: </a:t>
            </a:r>
          </a:p>
        </p:txBody>
      </p:sp>
      <p:sp>
        <p:nvSpPr>
          <p:cNvPr id="13" name="Espace réservé du numéro de diapositive 12"/>
          <p:cNvSpPr>
            <a:spLocks noGrp="1"/>
          </p:cNvSpPr>
          <p:nvPr>
            <p:ph type="sldNum" sz="quarter" idx="12"/>
          </p:nvPr>
        </p:nvSpPr>
        <p:spPr/>
        <p:txBody>
          <a:bodyPr/>
          <a:lstStyle/>
          <a:p>
            <a:fld id="{CF4668DC-857F-487D-BFFA-8C0CA5037977}" type="slidenum">
              <a:rPr lang="fr-BE" smtClean="0"/>
              <a:pPr/>
              <a:t>19</a:t>
            </a:fld>
            <a:endParaRPr lang="fr-BE"/>
          </a:p>
        </p:txBody>
      </p:sp>
      <p:graphicFrame>
        <p:nvGraphicFramePr>
          <p:cNvPr id="38914" name="Object 2"/>
          <p:cNvGraphicFramePr>
            <a:graphicFrameLocks noChangeAspect="1"/>
          </p:cNvGraphicFramePr>
          <p:nvPr/>
        </p:nvGraphicFramePr>
        <p:xfrm>
          <a:off x="4179956" y="1556792"/>
          <a:ext cx="2048228" cy="1152128"/>
        </p:xfrm>
        <a:graphic>
          <a:graphicData uri="http://schemas.openxmlformats.org/presentationml/2006/ole">
            <p:oleObj spid="_x0000_s38914" name="Équation" r:id="rId3" imgW="406080" imgH="228600" progId="Equation.3">
              <p:embed/>
            </p:oleObj>
          </a:graphicData>
        </a:graphic>
      </p:graphicFrame>
      <p:sp>
        <p:nvSpPr>
          <p:cNvPr id="10" name="Rectangle 2"/>
          <p:cNvSpPr>
            <a:spLocks noChangeArrowheads="1"/>
          </p:cNvSpPr>
          <p:nvPr/>
        </p:nvSpPr>
        <p:spPr bwMode="auto">
          <a:xfrm>
            <a:off x="-36512" y="3068960"/>
            <a:ext cx="3528392"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fr-FR" sz="3200" b="1" i="1" u="sng" dirty="0" smtClean="0"/>
              <a:t>Cas particuliers :</a:t>
            </a:r>
            <a:endParaRPr lang="fr-FR" sz="3200" dirty="0"/>
          </a:p>
        </p:txBody>
      </p:sp>
      <p:sp>
        <p:nvSpPr>
          <p:cNvPr id="3891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graphicFrame>
        <p:nvGraphicFramePr>
          <p:cNvPr id="38917" name="Object 5"/>
          <p:cNvGraphicFramePr>
            <a:graphicFrameLocks noChangeAspect="1"/>
          </p:cNvGraphicFramePr>
          <p:nvPr/>
        </p:nvGraphicFramePr>
        <p:xfrm>
          <a:off x="3427412" y="2996952"/>
          <a:ext cx="2246649" cy="3744416"/>
        </p:xfrm>
        <a:graphic>
          <a:graphicData uri="http://schemas.openxmlformats.org/presentationml/2006/ole">
            <p:oleObj spid="_x0000_s38917" name="Équation" r:id="rId4" imgW="533160" imgH="888840" progId="Equation.3">
              <p:embed/>
            </p:oleObj>
          </a:graphicData>
        </a:graphic>
      </p:graphicFrame>
      <p:graphicFrame>
        <p:nvGraphicFramePr>
          <p:cNvPr id="38918" name="Object 6"/>
          <p:cNvGraphicFramePr>
            <a:graphicFrameLocks noChangeAspect="1"/>
          </p:cNvGraphicFramePr>
          <p:nvPr/>
        </p:nvGraphicFramePr>
        <p:xfrm>
          <a:off x="5868144" y="2996952"/>
          <a:ext cx="2711616" cy="3650252"/>
        </p:xfrm>
        <a:graphic>
          <a:graphicData uri="http://schemas.openxmlformats.org/presentationml/2006/ole">
            <p:oleObj spid="_x0000_s38918" name="Équation" r:id="rId5" imgW="660240" imgH="888840" progId="Equation.3">
              <p:embed/>
            </p:oleObj>
          </a:graphicData>
        </a:graphic>
      </p:graphicFrame>
      <p:graphicFrame>
        <p:nvGraphicFramePr>
          <p:cNvPr id="38919" name="Object 7"/>
          <p:cNvGraphicFramePr>
            <a:graphicFrameLocks noChangeAspect="1"/>
          </p:cNvGraphicFramePr>
          <p:nvPr/>
        </p:nvGraphicFramePr>
        <p:xfrm>
          <a:off x="0" y="3714752"/>
          <a:ext cx="3136900" cy="655983"/>
        </p:xfrm>
        <a:graphic>
          <a:graphicData uri="http://schemas.openxmlformats.org/presentationml/2006/ole">
            <p:oleObj spid="_x0000_s38919" name="Équation" r:id="rId6" imgW="977760" imgH="203040" progId="Equation.3">
              <p:embed/>
            </p:oleObj>
          </a:graphicData>
        </a:graphic>
      </p:graphicFrame>
      <p:sp useBgFill="1">
        <p:nvSpPr>
          <p:cNvPr id="11" name="ZoneTexte 10"/>
          <p:cNvSpPr txBox="1"/>
          <p:nvPr/>
        </p:nvSpPr>
        <p:spPr>
          <a:xfrm>
            <a:off x="5580112" y="2060848"/>
            <a:ext cx="648072" cy="523220"/>
          </a:xfrm>
          <a:prstGeom prst="rect">
            <a:avLst/>
          </a:prstGeom>
        </p:spPr>
        <p:txBody>
          <a:bodyPr wrap="square" rtlCol="0">
            <a:spAutoFit/>
          </a:bodyPr>
          <a:lstStyle/>
          <a:p>
            <a:endParaRPr lang="fr-FR" sz="2800" dirty="0"/>
          </a:p>
        </p:txBody>
      </p:sp>
      <p:sp useBgFill="1">
        <p:nvSpPr>
          <p:cNvPr id="14" name="ZoneTexte 13"/>
          <p:cNvSpPr txBox="1"/>
          <p:nvPr/>
        </p:nvSpPr>
        <p:spPr>
          <a:xfrm>
            <a:off x="5076056" y="3068960"/>
            <a:ext cx="648072" cy="523220"/>
          </a:xfrm>
          <a:prstGeom prst="rect">
            <a:avLst/>
          </a:prstGeom>
        </p:spPr>
        <p:txBody>
          <a:bodyPr wrap="square" rtlCol="0">
            <a:spAutoFit/>
          </a:bodyPr>
          <a:lstStyle/>
          <a:p>
            <a:endParaRPr lang="fr-FR" sz="2800" dirty="0"/>
          </a:p>
        </p:txBody>
      </p:sp>
      <p:sp useBgFill="1">
        <p:nvSpPr>
          <p:cNvPr id="15" name="ZoneTexte 14"/>
          <p:cNvSpPr txBox="1"/>
          <p:nvPr/>
        </p:nvSpPr>
        <p:spPr>
          <a:xfrm>
            <a:off x="7956376" y="3068960"/>
            <a:ext cx="648072" cy="523220"/>
          </a:xfrm>
          <a:prstGeom prst="rect">
            <a:avLst/>
          </a:prstGeom>
        </p:spPr>
        <p:txBody>
          <a:bodyPr wrap="square" rtlCol="0">
            <a:spAutoFit/>
          </a:bodyPr>
          <a:lstStyle/>
          <a:p>
            <a:endParaRPr lang="fr-FR" sz="2800" dirty="0"/>
          </a:p>
        </p:txBody>
      </p:sp>
      <p:sp useBgFill="1">
        <p:nvSpPr>
          <p:cNvPr id="16" name="ZoneTexte 15"/>
          <p:cNvSpPr txBox="1"/>
          <p:nvPr/>
        </p:nvSpPr>
        <p:spPr>
          <a:xfrm>
            <a:off x="4932040" y="4057908"/>
            <a:ext cx="648072" cy="523220"/>
          </a:xfrm>
          <a:prstGeom prst="rect">
            <a:avLst/>
          </a:prstGeom>
        </p:spPr>
        <p:txBody>
          <a:bodyPr wrap="square" rtlCol="0">
            <a:spAutoFit/>
          </a:bodyPr>
          <a:lstStyle/>
          <a:p>
            <a:endParaRPr lang="fr-FR" sz="2800" dirty="0"/>
          </a:p>
        </p:txBody>
      </p:sp>
      <p:sp useBgFill="1">
        <p:nvSpPr>
          <p:cNvPr id="17" name="ZoneTexte 16"/>
          <p:cNvSpPr txBox="1"/>
          <p:nvPr/>
        </p:nvSpPr>
        <p:spPr>
          <a:xfrm>
            <a:off x="7812360" y="4005064"/>
            <a:ext cx="648072" cy="523220"/>
          </a:xfrm>
          <a:prstGeom prst="rect">
            <a:avLst/>
          </a:prstGeom>
        </p:spPr>
        <p:txBody>
          <a:bodyPr wrap="square" rtlCol="0">
            <a:spAutoFit/>
          </a:bodyPr>
          <a:lstStyle/>
          <a:p>
            <a:endParaRPr lang="fr-FR" sz="2800" dirty="0"/>
          </a:p>
        </p:txBody>
      </p:sp>
      <p:sp useBgFill="1">
        <p:nvSpPr>
          <p:cNvPr id="18" name="ZoneTexte 17"/>
          <p:cNvSpPr txBox="1"/>
          <p:nvPr/>
        </p:nvSpPr>
        <p:spPr>
          <a:xfrm>
            <a:off x="5076056" y="5138028"/>
            <a:ext cx="648072" cy="523220"/>
          </a:xfrm>
          <a:prstGeom prst="rect">
            <a:avLst/>
          </a:prstGeom>
        </p:spPr>
        <p:txBody>
          <a:bodyPr wrap="square" rtlCol="0">
            <a:spAutoFit/>
          </a:bodyPr>
          <a:lstStyle/>
          <a:p>
            <a:endParaRPr lang="fr-FR" sz="2800" dirty="0"/>
          </a:p>
        </p:txBody>
      </p:sp>
      <p:sp useBgFill="1">
        <p:nvSpPr>
          <p:cNvPr id="19" name="ZoneTexte 18"/>
          <p:cNvSpPr txBox="1"/>
          <p:nvPr/>
        </p:nvSpPr>
        <p:spPr>
          <a:xfrm>
            <a:off x="7956376" y="5157192"/>
            <a:ext cx="648072" cy="523220"/>
          </a:xfrm>
          <a:prstGeom prst="rect">
            <a:avLst/>
          </a:prstGeom>
        </p:spPr>
        <p:txBody>
          <a:bodyPr wrap="square" rtlCol="0">
            <a:spAutoFit/>
          </a:bodyPr>
          <a:lstStyle/>
          <a:p>
            <a:endParaRPr lang="fr-FR" sz="2800" dirty="0"/>
          </a:p>
        </p:txBody>
      </p:sp>
      <p:sp useBgFill="1">
        <p:nvSpPr>
          <p:cNvPr id="20" name="ZoneTexte 19"/>
          <p:cNvSpPr txBox="1"/>
          <p:nvPr/>
        </p:nvSpPr>
        <p:spPr>
          <a:xfrm>
            <a:off x="5076056" y="6146140"/>
            <a:ext cx="648072" cy="523220"/>
          </a:xfrm>
          <a:prstGeom prst="rect">
            <a:avLst/>
          </a:prstGeom>
        </p:spPr>
        <p:txBody>
          <a:bodyPr wrap="square" rtlCol="0">
            <a:spAutoFit/>
          </a:bodyPr>
          <a:lstStyle/>
          <a:p>
            <a:endParaRPr lang="fr-FR" sz="2800" dirty="0"/>
          </a:p>
        </p:txBody>
      </p:sp>
      <p:sp useBgFill="1">
        <p:nvSpPr>
          <p:cNvPr id="21" name="ZoneTexte 20"/>
          <p:cNvSpPr txBox="1"/>
          <p:nvPr/>
        </p:nvSpPr>
        <p:spPr>
          <a:xfrm>
            <a:off x="8028384" y="6021288"/>
            <a:ext cx="648072" cy="523220"/>
          </a:xfrm>
          <a:prstGeom prst="rect">
            <a:avLst/>
          </a:prstGeom>
        </p:spPr>
        <p:txBody>
          <a:bodyPr wrap="square" rtlCol="0">
            <a:spAutoFit/>
          </a:bodyPr>
          <a:lstStyle/>
          <a:p>
            <a:endParaRPr lang="fr-FR" sz="2800" dirty="0"/>
          </a:p>
        </p:txBody>
      </p:sp>
      <p:sp useBgFill="1">
        <p:nvSpPr>
          <p:cNvPr id="22" name="ZoneTexte 21"/>
          <p:cNvSpPr txBox="1"/>
          <p:nvPr/>
        </p:nvSpPr>
        <p:spPr>
          <a:xfrm>
            <a:off x="2123728" y="4797152"/>
            <a:ext cx="1296144" cy="523220"/>
          </a:xfrm>
          <a:prstGeom prst="rect">
            <a:avLst/>
          </a:prstGeom>
        </p:spPr>
        <p:txBody>
          <a:bodyPr wrap="square" rtlCol="0">
            <a:spAutoFit/>
          </a:bodyPr>
          <a:lstStyle/>
          <a:p>
            <a:endParaRPr lang="fr-FR" sz="2800" dirty="0"/>
          </a:p>
        </p:txBody>
      </p:sp>
      <p:graphicFrame>
        <p:nvGraphicFramePr>
          <p:cNvPr id="38920" name="Object 8"/>
          <p:cNvGraphicFramePr>
            <a:graphicFrameLocks noChangeAspect="1"/>
          </p:cNvGraphicFramePr>
          <p:nvPr/>
        </p:nvGraphicFramePr>
        <p:xfrm>
          <a:off x="642910" y="4572008"/>
          <a:ext cx="2503222" cy="2153738"/>
        </p:xfrm>
        <a:graphic>
          <a:graphicData uri="http://schemas.openxmlformats.org/presentationml/2006/ole">
            <p:oleObj spid="_x0000_s38920" name="Équation" r:id="rId7" imgW="1460160" imgH="93960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xit" presetSubtype="10" fill="hold" grpId="0" nodeType="clickEffect">
                                  <p:stCondLst>
                                    <p:cond delay="0"/>
                                  </p:stCondLst>
                                  <p:childTnLst>
                                    <p:animEffect transition="out" filter="checkerboard(across)">
                                      <p:cBhvr>
                                        <p:cTn id="6" dur="500"/>
                                        <p:tgtEl>
                                          <p:spTgt spid="11"/>
                                        </p:tgtEl>
                                      </p:cBhvr>
                                    </p:animEffect>
                                    <p:set>
                                      <p:cBhvr>
                                        <p:cTn id="7" dur="1" fill="hold">
                                          <p:stCondLst>
                                            <p:cond delay="499"/>
                                          </p:stCondLst>
                                        </p:cTn>
                                        <p:tgtEl>
                                          <p:spTgt spid="11"/>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5" presetClass="exit" presetSubtype="10" fill="hold" grpId="0" nodeType="clickEffect">
                                  <p:stCondLst>
                                    <p:cond delay="0"/>
                                  </p:stCondLst>
                                  <p:childTnLst>
                                    <p:animEffect transition="out" filter="checkerboard(across)">
                                      <p:cBhvr>
                                        <p:cTn id="11" dur="500"/>
                                        <p:tgtEl>
                                          <p:spTgt spid="14"/>
                                        </p:tgtEl>
                                      </p:cBhvr>
                                    </p:animEffect>
                                    <p:set>
                                      <p:cBhvr>
                                        <p:cTn id="12" dur="1" fill="hold">
                                          <p:stCondLst>
                                            <p:cond delay="499"/>
                                          </p:stCondLst>
                                        </p:cTn>
                                        <p:tgtEl>
                                          <p:spTgt spid="14"/>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5" presetClass="exit" presetSubtype="10" fill="hold" grpId="0" nodeType="clickEffect">
                                  <p:stCondLst>
                                    <p:cond delay="0"/>
                                  </p:stCondLst>
                                  <p:childTnLst>
                                    <p:animEffect transition="out" filter="checkerboard(across)">
                                      <p:cBhvr>
                                        <p:cTn id="16" dur="500"/>
                                        <p:tgtEl>
                                          <p:spTgt spid="15"/>
                                        </p:tgtEl>
                                      </p:cBhvr>
                                    </p:animEffect>
                                    <p:set>
                                      <p:cBhvr>
                                        <p:cTn id="17" dur="1" fill="hold">
                                          <p:stCondLst>
                                            <p:cond delay="499"/>
                                          </p:stCondLst>
                                        </p:cTn>
                                        <p:tgtEl>
                                          <p:spTgt spid="15"/>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5" presetClass="exit" presetSubtype="10" fill="hold" grpId="0" nodeType="clickEffect">
                                  <p:stCondLst>
                                    <p:cond delay="0"/>
                                  </p:stCondLst>
                                  <p:childTnLst>
                                    <p:animEffect transition="out" filter="checkerboard(across)">
                                      <p:cBhvr>
                                        <p:cTn id="21" dur="500"/>
                                        <p:tgtEl>
                                          <p:spTgt spid="16"/>
                                        </p:tgtEl>
                                      </p:cBhvr>
                                    </p:animEffect>
                                    <p:set>
                                      <p:cBhvr>
                                        <p:cTn id="22" dur="1" fill="hold">
                                          <p:stCondLst>
                                            <p:cond delay="499"/>
                                          </p:stCondLst>
                                        </p:cTn>
                                        <p:tgtEl>
                                          <p:spTgt spid="16"/>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5" presetClass="exit" presetSubtype="10" fill="hold" grpId="0" nodeType="clickEffect">
                                  <p:stCondLst>
                                    <p:cond delay="0"/>
                                  </p:stCondLst>
                                  <p:childTnLst>
                                    <p:animEffect transition="out" filter="checkerboard(across)">
                                      <p:cBhvr>
                                        <p:cTn id="26" dur="500"/>
                                        <p:tgtEl>
                                          <p:spTgt spid="17"/>
                                        </p:tgtEl>
                                      </p:cBhvr>
                                    </p:animEffect>
                                    <p:set>
                                      <p:cBhvr>
                                        <p:cTn id="27" dur="1" fill="hold">
                                          <p:stCondLst>
                                            <p:cond delay="499"/>
                                          </p:stCondLst>
                                        </p:cTn>
                                        <p:tgtEl>
                                          <p:spTgt spid="17"/>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5" presetClass="exit" presetSubtype="10" fill="hold" grpId="0" nodeType="clickEffect">
                                  <p:stCondLst>
                                    <p:cond delay="0"/>
                                  </p:stCondLst>
                                  <p:childTnLst>
                                    <p:animEffect transition="out" filter="checkerboard(across)">
                                      <p:cBhvr>
                                        <p:cTn id="31" dur="500"/>
                                        <p:tgtEl>
                                          <p:spTgt spid="18"/>
                                        </p:tgtEl>
                                      </p:cBhvr>
                                    </p:animEffect>
                                    <p:set>
                                      <p:cBhvr>
                                        <p:cTn id="32" dur="1" fill="hold">
                                          <p:stCondLst>
                                            <p:cond delay="499"/>
                                          </p:stCondLst>
                                        </p:cTn>
                                        <p:tgtEl>
                                          <p:spTgt spid="18"/>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5" presetClass="exit" presetSubtype="10" fill="hold" grpId="0" nodeType="clickEffect">
                                  <p:stCondLst>
                                    <p:cond delay="0"/>
                                  </p:stCondLst>
                                  <p:childTnLst>
                                    <p:animEffect transition="out" filter="checkerboard(across)">
                                      <p:cBhvr>
                                        <p:cTn id="36" dur="500"/>
                                        <p:tgtEl>
                                          <p:spTgt spid="19"/>
                                        </p:tgtEl>
                                      </p:cBhvr>
                                    </p:animEffect>
                                    <p:set>
                                      <p:cBhvr>
                                        <p:cTn id="37" dur="1" fill="hold">
                                          <p:stCondLst>
                                            <p:cond delay="499"/>
                                          </p:stCondLst>
                                        </p:cTn>
                                        <p:tgtEl>
                                          <p:spTgt spid="19"/>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5" presetClass="exit" presetSubtype="10" fill="hold" grpId="0" nodeType="clickEffect">
                                  <p:stCondLst>
                                    <p:cond delay="0"/>
                                  </p:stCondLst>
                                  <p:childTnLst>
                                    <p:animEffect transition="out" filter="checkerboard(across)">
                                      <p:cBhvr>
                                        <p:cTn id="41" dur="500"/>
                                        <p:tgtEl>
                                          <p:spTgt spid="20"/>
                                        </p:tgtEl>
                                      </p:cBhvr>
                                    </p:animEffect>
                                    <p:set>
                                      <p:cBhvr>
                                        <p:cTn id="42" dur="1" fill="hold">
                                          <p:stCondLst>
                                            <p:cond delay="499"/>
                                          </p:stCondLst>
                                        </p:cTn>
                                        <p:tgtEl>
                                          <p:spTgt spid="20"/>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5" presetClass="exit" presetSubtype="10" fill="hold" grpId="0" nodeType="clickEffect">
                                  <p:stCondLst>
                                    <p:cond delay="0"/>
                                  </p:stCondLst>
                                  <p:childTnLst>
                                    <p:animEffect transition="out" filter="checkerboard(across)">
                                      <p:cBhvr>
                                        <p:cTn id="46" dur="500"/>
                                        <p:tgtEl>
                                          <p:spTgt spid="21"/>
                                        </p:tgtEl>
                                      </p:cBhvr>
                                    </p:animEffect>
                                    <p:set>
                                      <p:cBhvr>
                                        <p:cTn id="47" dur="1" fill="hold">
                                          <p:stCondLst>
                                            <p:cond delay="499"/>
                                          </p:stCondLst>
                                        </p:cTn>
                                        <p:tgtEl>
                                          <p:spTgt spid="21"/>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5" presetClass="entr" presetSubtype="10" fill="hold" nodeType="clickEffect">
                                  <p:stCondLst>
                                    <p:cond delay="0"/>
                                  </p:stCondLst>
                                  <p:childTnLst>
                                    <p:set>
                                      <p:cBhvr>
                                        <p:cTn id="51" dur="1" fill="hold">
                                          <p:stCondLst>
                                            <p:cond delay="0"/>
                                          </p:stCondLst>
                                        </p:cTn>
                                        <p:tgtEl>
                                          <p:spTgt spid="38919"/>
                                        </p:tgtEl>
                                        <p:attrNameLst>
                                          <p:attrName>style.visibility</p:attrName>
                                        </p:attrNameLst>
                                      </p:cBhvr>
                                      <p:to>
                                        <p:strVal val="visible"/>
                                      </p:to>
                                    </p:set>
                                    <p:animEffect transition="in" filter="checkerboard(across)">
                                      <p:cBhvr>
                                        <p:cTn id="52" dur="500"/>
                                        <p:tgtEl>
                                          <p:spTgt spid="38919"/>
                                        </p:tgtEl>
                                      </p:cBhvr>
                                    </p:animEffect>
                                  </p:childTnLst>
                                </p:cTn>
                              </p:par>
                            </p:childTnLst>
                          </p:cTn>
                        </p:par>
                      </p:childTnLst>
                    </p:cTn>
                  </p:par>
                  <p:par>
                    <p:cTn id="53" fill="hold">
                      <p:stCondLst>
                        <p:cond delay="indefinite"/>
                      </p:stCondLst>
                      <p:childTnLst>
                        <p:par>
                          <p:cTn id="54" fill="hold">
                            <p:stCondLst>
                              <p:cond delay="0"/>
                            </p:stCondLst>
                            <p:childTnLst>
                              <p:par>
                                <p:cTn id="55" presetID="5" presetClass="exit" presetSubtype="10" fill="hold" grpId="0" nodeType="clickEffect">
                                  <p:stCondLst>
                                    <p:cond delay="0"/>
                                  </p:stCondLst>
                                  <p:childTnLst>
                                    <p:animEffect transition="out" filter="checkerboard(across)">
                                      <p:cBhvr>
                                        <p:cTn id="56" dur="500"/>
                                        <p:tgtEl>
                                          <p:spTgt spid="22"/>
                                        </p:tgtEl>
                                      </p:cBhvr>
                                    </p:animEffect>
                                    <p:set>
                                      <p:cBhvr>
                                        <p:cTn id="57"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bldP spid="15" grpId="0" animBg="1"/>
      <p:bldP spid="16" grpId="0" animBg="1"/>
      <p:bldP spid="17" grpId="0" animBg="1"/>
      <p:bldP spid="18" grpId="0" animBg="1"/>
      <p:bldP spid="19" grpId="0" animBg="1"/>
      <p:bldP spid="20" grpId="0" animBg="1"/>
      <p:bldP spid="21" grpId="0" animBg="1"/>
      <p:bldP spid="2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432048" y="409888"/>
            <a:ext cx="9972600" cy="1938992"/>
          </a:xfrm>
          <a:prstGeom prst="rect">
            <a:avLst/>
          </a:prstGeom>
          <a:noFill/>
        </p:spPr>
        <p:txBody>
          <a:bodyPr wrap="square" rtlCol="0">
            <a:spAutoFit/>
          </a:bodyPr>
          <a:lstStyle/>
          <a:p>
            <a:pPr algn="ctr"/>
            <a:r>
              <a:rPr lang="fr-FR" sz="4000" b="1" dirty="0" smtClean="0">
                <a:effectLst>
                  <a:outerShdw blurRad="38100" dist="38100" dir="2700000" algn="tl">
                    <a:srgbClr val="000000"/>
                  </a:outerShdw>
                </a:effectLst>
                <a:latin typeface="Times New Roman" pitchFamily="18" charset="0"/>
                <a:cs typeface="Times New Roman" pitchFamily="18" charset="0"/>
              </a:rPr>
              <a:t>5- </a:t>
            </a:r>
            <a:r>
              <a:rPr lang="fr-FR" sz="4000" b="1" dirty="0" smtClean="0"/>
              <a:t>Propriétés des opérateurs logiques : Théorèmes de Boole</a:t>
            </a:r>
            <a:endParaRPr lang="fr-FR" sz="4000" dirty="0" smtClean="0"/>
          </a:p>
          <a:p>
            <a:pPr algn="ctr"/>
            <a:endParaRPr lang="fr-FR" sz="4000" b="1" dirty="0"/>
          </a:p>
        </p:txBody>
      </p:sp>
      <p:sp>
        <p:nvSpPr>
          <p:cNvPr id="23554" name="Rectangle 2"/>
          <p:cNvSpPr>
            <a:spLocks noChangeArrowheads="1"/>
          </p:cNvSpPr>
          <p:nvPr/>
        </p:nvSpPr>
        <p:spPr bwMode="auto">
          <a:xfrm>
            <a:off x="107504" y="2132857"/>
            <a:ext cx="3888432"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fr-FR" sz="3200" b="1" i="1" u="sng" dirty="0" smtClean="0"/>
              <a:t>Commutativité :</a:t>
            </a:r>
            <a:endParaRPr lang="fr-FR" sz="3200" dirty="0"/>
          </a:p>
        </p:txBody>
      </p:sp>
      <p:sp>
        <p:nvSpPr>
          <p:cNvPr id="13" name="Espace réservé du numéro de diapositive 12"/>
          <p:cNvSpPr>
            <a:spLocks noGrp="1"/>
          </p:cNvSpPr>
          <p:nvPr>
            <p:ph type="sldNum" sz="quarter" idx="12"/>
          </p:nvPr>
        </p:nvSpPr>
        <p:spPr/>
        <p:txBody>
          <a:bodyPr/>
          <a:lstStyle/>
          <a:p>
            <a:fld id="{CF4668DC-857F-487D-BFFA-8C0CA5037977}" type="slidenum">
              <a:rPr lang="fr-BE" smtClean="0"/>
              <a:pPr/>
              <a:t>20</a:t>
            </a:fld>
            <a:endParaRPr lang="fr-BE"/>
          </a:p>
        </p:txBody>
      </p:sp>
      <p:sp>
        <p:nvSpPr>
          <p:cNvPr id="10" name="Rectangle 2"/>
          <p:cNvSpPr>
            <a:spLocks noChangeArrowheads="1"/>
          </p:cNvSpPr>
          <p:nvPr/>
        </p:nvSpPr>
        <p:spPr bwMode="auto">
          <a:xfrm>
            <a:off x="107504" y="4212377"/>
            <a:ext cx="3528392"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fr-FR" sz="3200" b="1" i="1" u="sng" dirty="0" smtClean="0"/>
              <a:t>Absorption :</a:t>
            </a:r>
            <a:endParaRPr lang="fr-FR" sz="3200" dirty="0"/>
          </a:p>
        </p:txBody>
      </p:sp>
      <p:sp>
        <p:nvSpPr>
          <p:cNvPr id="3891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graphicFrame>
        <p:nvGraphicFramePr>
          <p:cNvPr id="40966" name="Object 6"/>
          <p:cNvGraphicFramePr>
            <a:graphicFrameLocks noChangeAspect="1"/>
          </p:cNvGraphicFramePr>
          <p:nvPr/>
        </p:nvGraphicFramePr>
        <p:xfrm>
          <a:off x="3437874" y="2004842"/>
          <a:ext cx="4014446" cy="1784198"/>
        </p:xfrm>
        <a:graphic>
          <a:graphicData uri="http://schemas.openxmlformats.org/presentationml/2006/ole">
            <p:oleObj spid="_x0000_s40966" name="Équation" r:id="rId3" imgW="914400" imgH="406080" progId="Equation.3">
              <p:embed/>
            </p:oleObj>
          </a:graphicData>
        </a:graphic>
      </p:graphicFrame>
      <p:graphicFrame>
        <p:nvGraphicFramePr>
          <p:cNvPr id="40967" name="Object 7"/>
          <p:cNvGraphicFramePr>
            <a:graphicFrameLocks noChangeAspect="1"/>
          </p:cNvGraphicFramePr>
          <p:nvPr/>
        </p:nvGraphicFramePr>
        <p:xfrm>
          <a:off x="3339659" y="4293220"/>
          <a:ext cx="4328685" cy="2016100"/>
        </p:xfrm>
        <a:graphic>
          <a:graphicData uri="http://schemas.openxmlformats.org/presentationml/2006/ole">
            <p:oleObj spid="_x0000_s40967" name="Équation" r:id="rId4" imgW="927000" imgH="43164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0966"/>
                                        </p:tgtEl>
                                        <p:attrNameLst>
                                          <p:attrName>style.visibility</p:attrName>
                                        </p:attrNameLst>
                                      </p:cBhvr>
                                      <p:to>
                                        <p:strVal val="visible"/>
                                      </p:to>
                                    </p:set>
                                    <p:animEffect transition="in" filter="checkerboard(across)">
                                      <p:cBhvr>
                                        <p:cTn id="7" dur="500"/>
                                        <p:tgtEl>
                                          <p:spTgt spid="40966"/>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40967"/>
                                        </p:tgtEl>
                                        <p:attrNameLst>
                                          <p:attrName>style.visibility</p:attrName>
                                        </p:attrNameLst>
                                      </p:cBhvr>
                                      <p:to>
                                        <p:strVal val="visible"/>
                                      </p:to>
                                    </p:set>
                                    <p:animEffect transition="in" filter="checkerboard(across)">
                                      <p:cBhvr>
                                        <p:cTn id="12" dur="500"/>
                                        <p:tgtEl>
                                          <p:spTgt spid="409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432048" y="409888"/>
            <a:ext cx="9972600" cy="1938992"/>
          </a:xfrm>
          <a:prstGeom prst="rect">
            <a:avLst/>
          </a:prstGeom>
          <a:noFill/>
        </p:spPr>
        <p:txBody>
          <a:bodyPr wrap="square" rtlCol="0">
            <a:spAutoFit/>
          </a:bodyPr>
          <a:lstStyle/>
          <a:p>
            <a:pPr algn="ctr"/>
            <a:r>
              <a:rPr lang="fr-FR" sz="4000" b="1" dirty="0" smtClean="0">
                <a:effectLst>
                  <a:outerShdw blurRad="38100" dist="38100" dir="2700000" algn="tl">
                    <a:srgbClr val="000000"/>
                  </a:outerShdw>
                </a:effectLst>
                <a:latin typeface="Times New Roman" pitchFamily="18" charset="0"/>
                <a:cs typeface="Times New Roman" pitchFamily="18" charset="0"/>
              </a:rPr>
              <a:t>5- </a:t>
            </a:r>
            <a:r>
              <a:rPr lang="fr-FR" sz="4000" b="1" dirty="0" smtClean="0"/>
              <a:t>Propriétés des opérateurs logiques : Théorèmes de Boole</a:t>
            </a:r>
            <a:endParaRPr lang="fr-FR" sz="4000" dirty="0" smtClean="0"/>
          </a:p>
          <a:p>
            <a:pPr algn="ctr"/>
            <a:endParaRPr lang="fr-FR" sz="4000" b="1" dirty="0"/>
          </a:p>
        </p:txBody>
      </p:sp>
      <p:sp>
        <p:nvSpPr>
          <p:cNvPr id="23554" name="Rectangle 2"/>
          <p:cNvSpPr>
            <a:spLocks noChangeArrowheads="1"/>
          </p:cNvSpPr>
          <p:nvPr/>
        </p:nvSpPr>
        <p:spPr bwMode="auto">
          <a:xfrm>
            <a:off x="107504" y="2132858"/>
            <a:ext cx="3888432"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fr-FR" sz="3200" b="1" i="1" u="sng" dirty="0" smtClean="0"/>
              <a:t>Associativité :</a:t>
            </a:r>
            <a:endParaRPr lang="fr-FR" sz="3200" dirty="0"/>
          </a:p>
        </p:txBody>
      </p:sp>
      <p:sp>
        <p:nvSpPr>
          <p:cNvPr id="13" name="Espace réservé du numéro de diapositive 12"/>
          <p:cNvSpPr>
            <a:spLocks noGrp="1"/>
          </p:cNvSpPr>
          <p:nvPr>
            <p:ph type="sldNum" sz="quarter" idx="12"/>
          </p:nvPr>
        </p:nvSpPr>
        <p:spPr/>
        <p:txBody>
          <a:bodyPr/>
          <a:lstStyle/>
          <a:p>
            <a:fld id="{CF4668DC-857F-487D-BFFA-8C0CA5037977}" type="slidenum">
              <a:rPr lang="fr-BE" smtClean="0"/>
              <a:pPr/>
              <a:t>21</a:t>
            </a:fld>
            <a:endParaRPr lang="fr-BE"/>
          </a:p>
        </p:txBody>
      </p:sp>
      <p:sp>
        <p:nvSpPr>
          <p:cNvPr id="10" name="Rectangle 2"/>
          <p:cNvSpPr>
            <a:spLocks noChangeArrowheads="1"/>
          </p:cNvSpPr>
          <p:nvPr/>
        </p:nvSpPr>
        <p:spPr bwMode="auto">
          <a:xfrm>
            <a:off x="107504" y="4212378"/>
            <a:ext cx="3528392"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fr-FR" sz="3200" b="1" i="1" u="sng" dirty="0" smtClean="0"/>
              <a:t>Distributivité :</a:t>
            </a:r>
            <a:endParaRPr lang="fr-FR" sz="3200" dirty="0"/>
          </a:p>
        </p:txBody>
      </p:sp>
      <p:sp>
        <p:nvSpPr>
          <p:cNvPr id="3891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graphicFrame>
        <p:nvGraphicFramePr>
          <p:cNvPr id="41988" name="Object 4"/>
          <p:cNvGraphicFramePr>
            <a:graphicFrameLocks noChangeAspect="1"/>
          </p:cNvGraphicFramePr>
          <p:nvPr/>
        </p:nvGraphicFramePr>
        <p:xfrm>
          <a:off x="2909421" y="2060972"/>
          <a:ext cx="6234579" cy="1656060"/>
        </p:xfrm>
        <a:graphic>
          <a:graphicData uri="http://schemas.openxmlformats.org/presentationml/2006/ole">
            <p:oleObj spid="_x0000_s41988" name="Équation" r:id="rId3" imgW="1625400" imgH="431640" progId="Equation.3">
              <p:embed/>
            </p:oleObj>
          </a:graphicData>
        </a:graphic>
      </p:graphicFrame>
      <p:graphicFrame>
        <p:nvGraphicFramePr>
          <p:cNvPr id="41989" name="Object 5"/>
          <p:cNvGraphicFramePr>
            <a:graphicFrameLocks noChangeAspect="1"/>
          </p:cNvGraphicFramePr>
          <p:nvPr/>
        </p:nvGraphicFramePr>
        <p:xfrm>
          <a:off x="2840038" y="4221163"/>
          <a:ext cx="6454775" cy="1584325"/>
        </p:xfrm>
        <a:graphic>
          <a:graphicData uri="http://schemas.openxmlformats.org/presentationml/2006/ole">
            <p:oleObj spid="_x0000_s41989" name="Équation" r:id="rId4" imgW="1803240" imgH="43164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1988"/>
                                        </p:tgtEl>
                                        <p:attrNameLst>
                                          <p:attrName>style.visibility</p:attrName>
                                        </p:attrNameLst>
                                      </p:cBhvr>
                                      <p:to>
                                        <p:strVal val="visible"/>
                                      </p:to>
                                    </p:set>
                                    <p:animEffect transition="in" filter="checkerboard(across)">
                                      <p:cBhvr>
                                        <p:cTn id="7" dur="500"/>
                                        <p:tgtEl>
                                          <p:spTgt spid="41988"/>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41989"/>
                                        </p:tgtEl>
                                        <p:attrNameLst>
                                          <p:attrName>style.visibility</p:attrName>
                                        </p:attrNameLst>
                                      </p:cBhvr>
                                      <p:to>
                                        <p:strVal val="visible"/>
                                      </p:to>
                                    </p:set>
                                    <p:animEffect transition="in" filter="checkerboard(across)">
                                      <p:cBhvr>
                                        <p:cTn id="12" dur="500"/>
                                        <p:tgtEl>
                                          <p:spTgt spid="419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432048" y="409888"/>
            <a:ext cx="9972600" cy="1323439"/>
          </a:xfrm>
          <a:prstGeom prst="rect">
            <a:avLst/>
          </a:prstGeom>
          <a:noFill/>
        </p:spPr>
        <p:txBody>
          <a:bodyPr wrap="square" rtlCol="0">
            <a:spAutoFit/>
          </a:bodyPr>
          <a:lstStyle/>
          <a:p>
            <a:pPr lvl="0" algn="ctr"/>
            <a:r>
              <a:rPr lang="fr-FR" sz="4000" b="1" dirty="0" smtClean="0">
                <a:effectLst>
                  <a:outerShdw blurRad="38100" dist="38100" dir="2700000" algn="tl">
                    <a:srgbClr val="000000"/>
                  </a:outerShdw>
                </a:effectLst>
                <a:latin typeface="Times New Roman" pitchFamily="18" charset="0"/>
                <a:cs typeface="Times New Roman" pitchFamily="18" charset="0"/>
              </a:rPr>
              <a:t>6- </a:t>
            </a:r>
            <a:r>
              <a:rPr lang="fr-FR" sz="4000" b="1" dirty="0" smtClean="0"/>
              <a:t>Théorème de Morgan</a:t>
            </a:r>
            <a:endParaRPr lang="fr-FR" sz="4000" dirty="0" smtClean="0"/>
          </a:p>
          <a:p>
            <a:pPr algn="ctr"/>
            <a:endParaRPr lang="fr-FR" sz="4000" b="1" dirty="0"/>
          </a:p>
        </p:txBody>
      </p:sp>
      <p:sp>
        <p:nvSpPr>
          <p:cNvPr id="23554" name="Rectangle 2"/>
          <p:cNvSpPr>
            <a:spLocks noChangeArrowheads="1"/>
          </p:cNvSpPr>
          <p:nvPr/>
        </p:nvSpPr>
        <p:spPr bwMode="auto">
          <a:xfrm>
            <a:off x="179512" y="1731581"/>
            <a:ext cx="8784976" cy="403187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fr-FR" sz="3200" dirty="0" smtClean="0"/>
              <a:t>Pour complémenter une fonction logique, on remplace chaque variable par son complément, chaque ET logique par un OU logique et chaque OU logique par un ET logique.</a:t>
            </a:r>
          </a:p>
          <a:p>
            <a:pPr algn="just"/>
            <a:endParaRPr lang="fr-FR" sz="3200" dirty="0" smtClean="0"/>
          </a:p>
          <a:p>
            <a:pPr algn="just"/>
            <a:r>
              <a:rPr lang="fr-FR" sz="3200" dirty="0" smtClean="0"/>
              <a:t>1- Complément d’un produit logique </a:t>
            </a:r>
          </a:p>
          <a:p>
            <a:pPr algn="just"/>
            <a:r>
              <a:rPr lang="fr-FR" sz="3200" dirty="0" smtClean="0"/>
              <a:t>2- Complément d’une somme logique </a:t>
            </a:r>
          </a:p>
          <a:p>
            <a:pPr algn="just"/>
            <a:endParaRPr lang="fr-FR" sz="3200" dirty="0"/>
          </a:p>
        </p:txBody>
      </p:sp>
      <p:sp>
        <p:nvSpPr>
          <p:cNvPr id="13" name="Espace réservé du numéro de diapositive 12"/>
          <p:cNvSpPr>
            <a:spLocks noGrp="1"/>
          </p:cNvSpPr>
          <p:nvPr>
            <p:ph type="sldNum" sz="quarter" idx="12"/>
          </p:nvPr>
        </p:nvSpPr>
        <p:spPr/>
        <p:txBody>
          <a:bodyPr/>
          <a:lstStyle/>
          <a:p>
            <a:fld id="{CF4668DC-857F-487D-BFFA-8C0CA5037977}" type="slidenum">
              <a:rPr lang="fr-BE" smtClean="0"/>
              <a:pPr/>
              <a:t>22</a:t>
            </a:fld>
            <a:endParaRPr lang="fr-BE"/>
          </a:p>
        </p:txBody>
      </p:sp>
      <p:sp>
        <p:nvSpPr>
          <p:cNvPr id="3891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432048" y="409888"/>
            <a:ext cx="9972600" cy="1323439"/>
          </a:xfrm>
          <a:prstGeom prst="rect">
            <a:avLst/>
          </a:prstGeom>
          <a:noFill/>
        </p:spPr>
        <p:txBody>
          <a:bodyPr wrap="square" rtlCol="0">
            <a:spAutoFit/>
          </a:bodyPr>
          <a:lstStyle/>
          <a:p>
            <a:pPr lvl="0" algn="ctr"/>
            <a:r>
              <a:rPr lang="fr-FR" sz="4000" b="1" dirty="0" smtClean="0">
                <a:effectLst>
                  <a:outerShdw blurRad="38100" dist="38100" dir="2700000" algn="tl">
                    <a:srgbClr val="000000"/>
                  </a:outerShdw>
                </a:effectLst>
                <a:latin typeface="Times New Roman" pitchFamily="18" charset="0"/>
                <a:cs typeface="Times New Roman" pitchFamily="18" charset="0"/>
              </a:rPr>
              <a:t>6- </a:t>
            </a:r>
            <a:r>
              <a:rPr lang="fr-FR" sz="4000" b="1" dirty="0" smtClean="0"/>
              <a:t>Théorème de Morgan</a:t>
            </a:r>
            <a:endParaRPr lang="fr-FR" sz="4000" dirty="0" smtClean="0"/>
          </a:p>
          <a:p>
            <a:pPr algn="ctr"/>
            <a:endParaRPr lang="fr-FR" sz="4000" b="1" dirty="0"/>
          </a:p>
        </p:txBody>
      </p:sp>
      <p:sp>
        <p:nvSpPr>
          <p:cNvPr id="23554" name="Rectangle 2"/>
          <p:cNvSpPr>
            <a:spLocks noChangeArrowheads="1"/>
          </p:cNvSpPr>
          <p:nvPr/>
        </p:nvSpPr>
        <p:spPr bwMode="auto">
          <a:xfrm>
            <a:off x="359024" y="1628800"/>
            <a:ext cx="8784976"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fr-FR" sz="3200" dirty="0" smtClean="0"/>
              <a:t>1- Complément d’un produit logique </a:t>
            </a:r>
            <a:endParaRPr lang="fr-FR" sz="3200" dirty="0"/>
          </a:p>
        </p:txBody>
      </p:sp>
      <p:sp>
        <p:nvSpPr>
          <p:cNvPr id="13" name="Espace réservé du numéro de diapositive 12"/>
          <p:cNvSpPr>
            <a:spLocks noGrp="1"/>
          </p:cNvSpPr>
          <p:nvPr>
            <p:ph type="sldNum" sz="quarter" idx="12"/>
          </p:nvPr>
        </p:nvSpPr>
        <p:spPr/>
        <p:txBody>
          <a:bodyPr/>
          <a:lstStyle/>
          <a:p>
            <a:fld id="{CF4668DC-857F-487D-BFFA-8C0CA5037977}" type="slidenum">
              <a:rPr lang="fr-BE" smtClean="0"/>
              <a:pPr/>
              <a:t>23</a:t>
            </a:fld>
            <a:endParaRPr lang="fr-BE"/>
          </a:p>
        </p:txBody>
      </p:sp>
      <p:sp>
        <p:nvSpPr>
          <p:cNvPr id="3891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graphicFrame>
        <p:nvGraphicFramePr>
          <p:cNvPr id="44034" name="Object 2"/>
          <p:cNvGraphicFramePr>
            <a:graphicFrameLocks noChangeAspect="1"/>
          </p:cNvGraphicFramePr>
          <p:nvPr/>
        </p:nvGraphicFramePr>
        <p:xfrm>
          <a:off x="234826" y="2420888"/>
          <a:ext cx="8729662" cy="1057275"/>
        </p:xfrm>
        <a:graphic>
          <a:graphicData uri="http://schemas.openxmlformats.org/presentationml/2006/ole">
            <p:oleObj spid="_x0000_s44034" name="Équation" r:id="rId3" imgW="1993680" imgH="241200" progId="Equation.3">
              <p:embed/>
            </p:oleObj>
          </a:graphicData>
        </a:graphic>
      </p:graphicFrame>
      <p:sp>
        <p:nvSpPr>
          <p:cNvPr id="7" name="Rectangle 2"/>
          <p:cNvSpPr>
            <a:spLocks noChangeArrowheads="1"/>
          </p:cNvSpPr>
          <p:nvPr/>
        </p:nvSpPr>
        <p:spPr bwMode="auto">
          <a:xfrm>
            <a:off x="395536" y="3924345"/>
            <a:ext cx="8784976"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fr-FR" sz="3200" dirty="0" smtClean="0"/>
              <a:t>2- Complément d’une somme logique  </a:t>
            </a:r>
            <a:endParaRPr lang="fr-FR" sz="3200" dirty="0"/>
          </a:p>
        </p:txBody>
      </p:sp>
      <p:graphicFrame>
        <p:nvGraphicFramePr>
          <p:cNvPr id="44035" name="Object 3"/>
          <p:cNvGraphicFramePr>
            <a:graphicFrameLocks noChangeAspect="1"/>
          </p:cNvGraphicFramePr>
          <p:nvPr/>
        </p:nvGraphicFramePr>
        <p:xfrm>
          <a:off x="185739" y="4725144"/>
          <a:ext cx="8958261" cy="967102"/>
        </p:xfrm>
        <a:graphic>
          <a:graphicData uri="http://schemas.openxmlformats.org/presentationml/2006/ole">
            <p:oleObj spid="_x0000_s44035" name="Équation" r:id="rId4" imgW="2234880" imgH="24120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4034"/>
                                        </p:tgtEl>
                                        <p:attrNameLst>
                                          <p:attrName>style.visibility</p:attrName>
                                        </p:attrNameLst>
                                      </p:cBhvr>
                                      <p:to>
                                        <p:strVal val="visible"/>
                                      </p:to>
                                    </p:set>
                                    <p:animEffect transition="in" filter="checkerboard(across)">
                                      <p:cBhvr>
                                        <p:cTn id="7" dur="500"/>
                                        <p:tgtEl>
                                          <p:spTgt spid="44034"/>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44035"/>
                                        </p:tgtEl>
                                        <p:attrNameLst>
                                          <p:attrName>style.visibility</p:attrName>
                                        </p:attrNameLst>
                                      </p:cBhvr>
                                      <p:to>
                                        <p:strVal val="visible"/>
                                      </p:to>
                                    </p:set>
                                    <p:animEffect transition="in" filter="checkerboard(across)">
                                      <p:cBhvr>
                                        <p:cTn id="12" dur="500"/>
                                        <p:tgtEl>
                                          <p:spTgt spid="440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432048" y="409888"/>
            <a:ext cx="9972600" cy="1323439"/>
          </a:xfrm>
          <a:prstGeom prst="rect">
            <a:avLst/>
          </a:prstGeom>
          <a:noFill/>
        </p:spPr>
        <p:txBody>
          <a:bodyPr wrap="square" rtlCol="0">
            <a:spAutoFit/>
          </a:bodyPr>
          <a:lstStyle/>
          <a:p>
            <a:pPr algn="ctr"/>
            <a:r>
              <a:rPr lang="fr-FR" sz="4000" b="1" dirty="0" smtClean="0">
                <a:effectLst>
                  <a:outerShdw blurRad="38100" dist="38100" dir="2700000" algn="tl">
                    <a:srgbClr val="000000"/>
                  </a:outerShdw>
                </a:effectLst>
                <a:latin typeface="Times New Roman" pitchFamily="18" charset="0"/>
                <a:cs typeface="Times New Roman" pitchFamily="18" charset="0"/>
              </a:rPr>
              <a:t>7- </a:t>
            </a:r>
            <a:r>
              <a:rPr lang="fr-FR" sz="4000" b="1" dirty="0" smtClean="0"/>
              <a:t>Les opérateurs Universels</a:t>
            </a:r>
            <a:endParaRPr lang="fr-FR" sz="4000" dirty="0" smtClean="0"/>
          </a:p>
          <a:p>
            <a:pPr algn="ctr"/>
            <a:endParaRPr lang="fr-FR" sz="4000" b="1" dirty="0"/>
          </a:p>
        </p:txBody>
      </p:sp>
      <p:sp>
        <p:nvSpPr>
          <p:cNvPr id="23554" name="Rectangle 2"/>
          <p:cNvSpPr>
            <a:spLocks noChangeArrowheads="1"/>
          </p:cNvSpPr>
          <p:nvPr/>
        </p:nvSpPr>
        <p:spPr bwMode="auto">
          <a:xfrm>
            <a:off x="395536" y="1268760"/>
            <a:ext cx="8461448"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fr-FR" sz="2800" dirty="0" smtClean="0"/>
              <a:t>Ces opérateurs sont dites « opérateurs universels », ils permettent de réaliser les 3 opérateurs de base : l’inversion logique « NON », le « ET » logique et le « OU » logique. Ils forment donc un groupe logique complet.</a:t>
            </a:r>
            <a:r>
              <a:rPr lang="fr-FR" sz="3200" dirty="0" smtClean="0"/>
              <a:t> </a:t>
            </a:r>
            <a:endParaRPr lang="fr-FR" sz="3200" dirty="0"/>
          </a:p>
        </p:txBody>
      </p:sp>
      <p:sp>
        <p:nvSpPr>
          <p:cNvPr id="13" name="Espace réservé du numéro de diapositive 12"/>
          <p:cNvSpPr>
            <a:spLocks noGrp="1"/>
          </p:cNvSpPr>
          <p:nvPr>
            <p:ph type="sldNum" sz="quarter" idx="12"/>
          </p:nvPr>
        </p:nvSpPr>
        <p:spPr/>
        <p:txBody>
          <a:bodyPr/>
          <a:lstStyle/>
          <a:p>
            <a:fld id="{CF4668DC-857F-487D-BFFA-8C0CA5037977}" type="slidenum">
              <a:rPr lang="fr-BE" smtClean="0"/>
              <a:pPr/>
              <a:t>24</a:t>
            </a:fld>
            <a:endParaRPr lang="fr-BE"/>
          </a:p>
        </p:txBody>
      </p:sp>
      <p:sp>
        <p:nvSpPr>
          <p:cNvPr id="3891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6" name="ZoneTexte 5"/>
          <p:cNvSpPr txBox="1"/>
          <p:nvPr/>
        </p:nvSpPr>
        <p:spPr>
          <a:xfrm>
            <a:off x="1187624" y="3717032"/>
            <a:ext cx="6507872" cy="1661993"/>
          </a:xfrm>
          <a:prstGeom prst="rect">
            <a:avLst/>
          </a:prstGeom>
          <a:noFill/>
        </p:spPr>
        <p:txBody>
          <a:bodyPr wrap="none" rtlCol="0">
            <a:spAutoFit/>
          </a:bodyPr>
          <a:lstStyle/>
          <a:p>
            <a:pPr marL="0" lvl="1" algn="just"/>
            <a:r>
              <a:rPr lang="fr-FR" sz="2800" dirty="0" smtClean="0"/>
              <a:t>1- </a:t>
            </a:r>
            <a:r>
              <a:rPr lang="fr-FR" sz="2800" b="1" dirty="0" smtClean="0"/>
              <a:t>L’opérateur « NON-ET » : NAND</a:t>
            </a:r>
          </a:p>
          <a:p>
            <a:pPr marL="0" lvl="1" algn="just"/>
            <a:r>
              <a:rPr lang="fr-FR" sz="2800" b="1" dirty="0" smtClean="0"/>
              <a:t>2- L’opérateur « NON-OU » : NOR</a:t>
            </a:r>
          </a:p>
          <a:p>
            <a:pPr marL="0" lvl="1" algn="just"/>
            <a:r>
              <a:rPr lang="fr-FR" sz="2800" b="1" dirty="0" smtClean="0"/>
              <a:t>3- L’opérateur « OU EXCLUSIF » : XOR</a:t>
            </a:r>
            <a:endParaRPr lang="fr-FR" sz="2800" dirty="0" smtClean="0"/>
          </a:p>
          <a:p>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2"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2"/>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432048" y="409888"/>
            <a:ext cx="9972600" cy="1323439"/>
          </a:xfrm>
          <a:prstGeom prst="rect">
            <a:avLst/>
          </a:prstGeom>
          <a:noFill/>
        </p:spPr>
        <p:txBody>
          <a:bodyPr wrap="square" rtlCol="0">
            <a:spAutoFit/>
          </a:bodyPr>
          <a:lstStyle/>
          <a:p>
            <a:pPr algn="ctr"/>
            <a:r>
              <a:rPr lang="fr-FR" sz="4000" b="1" dirty="0" smtClean="0">
                <a:effectLst>
                  <a:outerShdw blurRad="38100" dist="38100" dir="2700000" algn="tl">
                    <a:srgbClr val="000000"/>
                  </a:outerShdw>
                </a:effectLst>
                <a:latin typeface="Times New Roman" pitchFamily="18" charset="0"/>
                <a:cs typeface="Times New Roman" pitchFamily="18" charset="0"/>
              </a:rPr>
              <a:t>7- </a:t>
            </a:r>
            <a:r>
              <a:rPr lang="fr-FR" sz="4000" b="1" dirty="0" smtClean="0"/>
              <a:t>Les opérateurs Universels</a:t>
            </a:r>
            <a:endParaRPr lang="fr-FR" sz="4000" dirty="0" smtClean="0"/>
          </a:p>
          <a:p>
            <a:pPr algn="ctr"/>
            <a:endParaRPr lang="fr-FR" sz="4000" b="1" dirty="0"/>
          </a:p>
        </p:txBody>
      </p:sp>
      <p:sp>
        <p:nvSpPr>
          <p:cNvPr id="23554" name="Rectangle 2"/>
          <p:cNvSpPr>
            <a:spLocks noChangeArrowheads="1"/>
          </p:cNvSpPr>
          <p:nvPr/>
        </p:nvSpPr>
        <p:spPr bwMode="auto">
          <a:xfrm>
            <a:off x="395536" y="1237983"/>
            <a:ext cx="8461448"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lvl="1" algn="ctr"/>
            <a:r>
              <a:rPr lang="fr-FR" sz="3200" dirty="0" smtClean="0"/>
              <a:t>1- </a:t>
            </a:r>
            <a:r>
              <a:rPr lang="fr-FR" sz="3200" b="1" dirty="0" smtClean="0"/>
              <a:t>L’opérateur « NON-ET » : NAND</a:t>
            </a:r>
            <a:endParaRPr lang="fr-FR" sz="3600" dirty="0"/>
          </a:p>
        </p:txBody>
      </p:sp>
      <p:sp>
        <p:nvSpPr>
          <p:cNvPr id="13" name="Espace réservé du numéro de diapositive 12"/>
          <p:cNvSpPr>
            <a:spLocks noGrp="1"/>
          </p:cNvSpPr>
          <p:nvPr>
            <p:ph type="sldNum" sz="quarter" idx="12"/>
          </p:nvPr>
        </p:nvSpPr>
        <p:spPr/>
        <p:txBody>
          <a:bodyPr/>
          <a:lstStyle/>
          <a:p>
            <a:fld id="{CF4668DC-857F-487D-BFFA-8C0CA5037977}" type="slidenum">
              <a:rPr lang="fr-BE" smtClean="0"/>
              <a:pPr/>
              <a:t>25</a:t>
            </a:fld>
            <a:endParaRPr lang="fr-BE"/>
          </a:p>
        </p:txBody>
      </p:sp>
      <p:sp>
        <p:nvSpPr>
          <p:cNvPr id="3891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graphicFrame>
        <p:nvGraphicFramePr>
          <p:cNvPr id="6" name="Tableau 5"/>
          <p:cNvGraphicFramePr>
            <a:graphicFrameLocks noGrp="1"/>
          </p:cNvGraphicFramePr>
          <p:nvPr/>
        </p:nvGraphicFramePr>
        <p:xfrm>
          <a:off x="1115616" y="2348880"/>
          <a:ext cx="2365291" cy="3657600"/>
        </p:xfrm>
        <a:graphic>
          <a:graphicData uri="http://schemas.openxmlformats.org/drawingml/2006/table">
            <a:tbl>
              <a:tblPr/>
              <a:tblGrid>
                <a:gridCol w="787843"/>
                <a:gridCol w="788724"/>
                <a:gridCol w="788724"/>
              </a:tblGrid>
              <a:tr h="0">
                <a:tc gridSpan="3">
                  <a:txBody>
                    <a:bodyPr/>
                    <a:lstStyle/>
                    <a:p>
                      <a:pPr algn="ctr"/>
                      <a:r>
                        <a:rPr lang="fr-FR" sz="4000" b="1" dirty="0" smtClean="0">
                          <a:latin typeface="Garamond"/>
                        </a:rPr>
                        <a:t>Table </a:t>
                      </a:r>
                      <a:r>
                        <a:rPr lang="fr-FR" sz="4000" b="1" dirty="0">
                          <a:latin typeface="Garamond"/>
                        </a:rPr>
                        <a:t>de Vérité</a:t>
                      </a:r>
                      <a:r>
                        <a:rPr lang="fr-FR" sz="3200" b="1" dirty="0">
                          <a:latin typeface="Times New Roman"/>
                        </a:rPr>
                        <a:t> </a:t>
                      </a: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r>
              <a:tr h="0">
                <a:tc>
                  <a:txBody>
                    <a:bodyPr/>
                    <a:lstStyle/>
                    <a:p>
                      <a:pPr algn="ctr">
                        <a:spcAft>
                          <a:spcPts val="0"/>
                        </a:spcAft>
                      </a:pPr>
                      <a:r>
                        <a:rPr lang="fr-FR" sz="3200" b="1">
                          <a:latin typeface="Garamond"/>
                          <a:ea typeface="Times New Roman"/>
                        </a:rPr>
                        <a:t>A</a:t>
                      </a:r>
                      <a:endParaRPr lang="fr-FR" sz="44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3200" b="1">
                          <a:latin typeface="Garamond"/>
                          <a:ea typeface="Times New Roman"/>
                        </a:rPr>
                        <a:t>B</a:t>
                      </a:r>
                      <a:endParaRPr lang="fr-FR" sz="44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3200" b="1">
                          <a:latin typeface="Garamond"/>
                          <a:ea typeface="Times New Roman"/>
                        </a:rPr>
                        <a:t>S</a:t>
                      </a:r>
                      <a:endParaRPr lang="fr-FR" sz="4400" b="1">
                        <a:latin typeface="Times New Roman"/>
                        <a:ea typeface="Times New Roman"/>
                      </a:endParaRPr>
                    </a:p>
                  </a:txBody>
                  <a:tcPr marL="68580" marR="68580" marT="0" marB="0" anchor="ctr">
                    <a:lnL w="19050"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spcAft>
                          <a:spcPts val="0"/>
                        </a:spcAft>
                      </a:pPr>
                      <a:r>
                        <a:rPr lang="fr-FR" sz="3200" b="1">
                          <a:latin typeface="Garamond"/>
                          <a:ea typeface="Times New Roman"/>
                        </a:rPr>
                        <a:t>0</a:t>
                      </a:r>
                      <a:endParaRPr lang="fr-FR" sz="44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3200" b="1">
                          <a:latin typeface="Garamond"/>
                          <a:ea typeface="Times New Roman"/>
                        </a:rPr>
                        <a:t>0</a:t>
                      </a:r>
                      <a:endParaRPr lang="fr-FR" sz="44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3200" b="1">
                          <a:latin typeface="Garamond"/>
                          <a:ea typeface="Times New Roman"/>
                        </a:rPr>
                        <a:t>1</a:t>
                      </a:r>
                      <a:endParaRPr lang="fr-FR" sz="4400" b="1">
                        <a:latin typeface="Times New Roman"/>
                        <a:ea typeface="Times New Roman"/>
                      </a:endParaRPr>
                    </a:p>
                  </a:txBody>
                  <a:tcPr marL="68580" marR="68580" marT="0" marB="0" anchor="ctr">
                    <a:lnL w="19050"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spcAft>
                          <a:spcPts val="0"/>
                        </a:spcAft>
                      </a:pPr>
                      <a:r>
                        <a:rPr lang="fr-FR" sz="3200" b="1">
                          <a:latin typeface="Garamond"/>
                          <a:ea typeface="Times New Roman"/>
                        </a:rPr>
                        <a:t>0</a:t>
                      </a:r>
                      <a:endParaRPr lang="fr-FR" sz="44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3200" b="1">
                          <a:latin typeface="Garamond"/>
                          <a:ea typeface="Times New Roman"/>
                        </a:rPr>
                        <a:t>1</a:t>
                      </a:r>
                      <a:endParaRPr lang="fr-FR" sz="44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3200" b="1">
                          <a:latin typeface="Garamond"/>
                          <a:ea typeface="Times New Roman"/>
                        </a:rPr>
                        <a:t>1</a:t>
                      </a:r>
                      <a:endParaRPr lang="fr-FR" sz="4400" b="1">
                        <a:latin typeface="Times New Roman"/>
                        <a:ea typeface="Times New Roman"/>
                      </a:endParaRPr>
                    </a:p>
                  </a:txBody>
                  <a:tcPr marL="68580" marR="68580" marT="0" marB="0" anchor="ctr">
                    <a:lnL w="19050"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spcAft>
                          <a:spcPts val="0"/>
                        </a:spcAft>
                      </a:pPr>
                      <a:r>
                        <a:rPr lang="fr-FR" sz="3200" b="1">
                          <a:latin typeface="Garamond"/>
                          <a:ea typeface="Times New Roman"/>
                        </a:rPr>
                        <a:t>1</a:t>
                      </a:r>
                      <a:endParaRPr lang="fr-FR" sz="44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3200" b="1">
                          <a:latin typeface="Garamond"/>
                          <a:ea typeface="Times New Roman"/>
                        </a:rPr>
                        <a:t>0</a:t>
                      </a:r>
                      <a:endParaRPr lang="fr-FR" sz="44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3200" b="1">
                          <a:latin typeface="Garamond"/>
                          <a:ea typeface="Times New Roman"/>
                        </a:rPr>
                        <a:t>1</a:t>
                      </a:r>
                      <a:endParaRPr lang="fr-FR" sz="4400" b="1">
                        <a:latin typeface="Times New Roman"/>
                        <a:ea typeface="Times New Roman"/>
                      </a:endParaRPr>
                    </a:p>
                  </a:txBody>
                  <a:tcPr marL="68580" marR="68580" marT="0" marB="0" anchor="ctr">
                    <a:lnL w="19050"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spcAft>
                          <a:spcPts val="0"/>
                        </a:spcAft>
                      </a:pPr>
                      <a:r>
                        <a:rPr lang="fr-FR" sz="3200" b="1">
                          <a:latin typeface="Garamond"/>
                          <a:ea typeface="Times New Roman"/>
                        </a:rPr>
                        <a:t>1</a:t>
                      </a:r>
                      <a:endParaRPr lang="fr-FR" sz="44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pPr>
                      <a:r>
                        <a:rPr lang="fr-FR" sz="3200" b="1">
                          <a:latin typeface="Garamond"/>
                          <a:ea typeface="Times New Roman"/>
                        </a:rPr>
                        <a:t>1</a:t>
                      </a:r>
                      <a:endParaRPr lang="fr-FR" sz="44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pPr>
                      <a:r>
                        <a:rPr lang="fr-FR" sz="3200" b="1" dirty="0">
                          <a:latin typeface="Garamond"/>
                          <a:ea typeface="Times New Roman"/>
                        </a:rPr>
                        <a:t>0</a:t>
                      </a:r>
                      <a:endParaRPr lang="fr-FR" sz="4400" b="1" dirty="0">
                        <a:latin typeface="Times New Roman"/>
                        <a:ea typeface="Times New Roman"/>
                      </a:endParaRPr>
                    </a:p>
                  </a:txBody>
                  <a:tcPr marL="68580" marR="68580" marT="0" marB="0" anchor="ctr">
                    <a:lnL w="19050"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bl>
          </a:graphicData>
        </a:graphic>
      </p:graphicFrame>
      <p:grpSp>
        <p:nvGrpSpPr>
          <p:cNvPr id="46094" name="Group 14"/>
          <p:cNvGrpSpPr>
            <a:grpSpLocks/>
          </p:cNvGrpSpPr>
          <p:nvPr/>
        </p:nvGrpSpPr>
        <p:grpSpPr bwMode="auto">
          <a:xfrm>
            <a:off x="5076056" y="2780928"/>
            <a:ext cx="2952328" cy="1728192"/>
            <a:chOff x="5492" y="2638"/>
            <a:chExt cx="2195" cy="859"/>
          </a:xfrm>
        </p:grpSpPr>
        <p:sp>
          <p:nvSpPr>
            <p:cNvPr id="46095" name="Line 15"/>
            <p:cNvSpPr>
              <a:spLocks noChangeAspect="1" noChangeShapeType="1"/>
            </p:cNvSpPr>
            <p:nvPr/>
          </p:nvSpPr>
          <p:spPr bwMode="auto">
            <a:xfrm>
              <a:off x="6459" y="2662"/>
              <a:ext cx="1" cy="692"/>
            </a:xfrm>
            <a:prstGeom prst="line">
              <a:avLst/>
            </a:prstGeom>
            <a:noFill/>
            <a:ln w="12700">
              <a:solidFill>
                <a:srgbClr val="000000"/>
              </a:solidFill>
              <a:round/>
              <a:headEnd type="none" w="sm" len="sm"/>
              <a:tailEnd type="none" w="sm" len="sm"/>
            </a:ln>
          </p:spPr>
          <p:txBody>
            <a:bodyPr vert="horz" wrap="square" lIns="91440" tIns="45720" rIns="91440" bIns="45720" numCol="1" anchor="t" anchorCtr="0" compatLnSpc="1">
              <a:prstTxWarp prst="textNoShape">
                <a:avLst/>
              </a:prstTxWarp>
            </a:bodyPr>
            <a:lstStyle/>
            <a:p>
              <a:endParaRPr lang="fr-FR" sz="5400" b="1"/>
            </a:p>
          </p:txBody>
        </p:sp>
        <p:sp>
          <p:nvSpPr>
            <p:cNvPr id="46096" name="Arc 16"/>
            <p:cNvSpPr>
              <a:spLocks noChangeAspect="1"/>
            </p:cNvSpPr>
            <p:nvPr/>
          </p:nvSpPr>
          <p:spPr bwMode="auto">
            <a:xfrm flipV="1">
              <a:off x="6459" y="3010"/>
              <a:ext cx="577" cy="34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5400" b="1"/>
            </a:p>
          </p:txBody>
        </p:sp>
        <p:sp>
          <p:nvSpPr>
            <p:cNvPr id="46097" name="Arc 17"/>
            <p:cNvSpPr>
              <a:spLocks noChangeAspect="1"/>
            </p:cNvSpPr>
            <p:nvPr/>
          </p:nvSpPr>
          <p:spPr bwMode="auto">
            <a:xfrm>
              <a:off x="6459" y="2662"/>
              <a:ext cx="577" cy="346"/>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5400" b="1"/>
            </a:p>
          </p:txBody>
        </p:sp>
        <p:sp>
          <p:nvSpPr>
            <p:cNvPr id="46098" name="Line 18"/>
            <p:cNvSpPr>
              <a:spLocks noChangeAspect="1" noChangeShapeType="1"/>
            </p:cNvSpPr>
            <p:nvPr/>
          </p:nvSpPr>
          <p:spPr bwMode="auto">
            <a:xfrm flipH="1">
              <a:off x="5998" y="2807"/>
              <a:ext cx="462" cy="1"/>
            </a:xfrm>
            <a:prstGeom prst="line">
              <a:avLst/>
            </a:prstGeom>
            <a:noFill/>
            <a:ln w="12700">
              <a:solidFill>
                <a:srgbClr val="000000"/>
              </a:solidFill>
              <a:round/>
              <a:headEnd type="none" w="sm" len="sm"/>
              <a:tailEnd type="none" w="sm" len="sm"/>
            </a:ln>
          </p:spPr>
          <p:txBody>
            <a:bodyPr vert="horz" wrap="square" lIns="91440" tIns="45720" rIns="91440" bIns="45720" numCol="1" anchor="t" anchorCtr="0" compatLnSpc="1">
              <a:prstTxWarp prst="textNoShape">
                <a:avLst/>
              </a:prstTxWarp>
            </a:bodyPr>
            <a:lstStyle/>
            <a:p>
              <a:endParaRPr lang="fr-FR" sz="5400" b="1"/>
            </a:p>
          </p:txBody>
        </p:sp>
        <p:sp>
          <p:nvSpPr>
            <p:cNvPr id="46099" name="Line 19"/>
            <p:cNvSpPr>
              <a:spLocks noChangeAspect="1" noChangeShapeType="1"/>
            </p:cNvSpPr>
            <p:nvPr/>
          </p:nvSpPr>
          <p:spPr bwMode="auto">
            <a:xfrm flipH="1">
              <a:off x="5998" y="3176"/>
              <a:ext cx="462" cy="1"/>
            </a:xfrm>
            <a:prstGeom prst="line">
              <a:avLst/>
            </a:prstGeom>
            <a:noFill/>
            <a:ln w="12700">
              <a:solidFill>
                <a:srgbClr val="000000"/>
              </a:solidFill>
              <a:round/>
              <a:headEnd type="none" w="sm" len="sm"/>
              <a:tailEnd type="none" w="sm" len="sm"/>
            </a:ln>
          </p:spPr>
          <p:txBody>
            <a:bodyPr vert="horz" wrap="square" lIns="91440" tIns="45720" rIns="91440" bIns="45720" numCol="1" anchor="t" anchorCtr="0" compatLnSpc="1">
              <a:prstTxWarp prst="textNoShape">
                <a:avLst/>
              </a:prstTxWarp>
            </a:bodyPr>
            <a:lstStyle/>
            <a:p>
              <a:endParaRPr lang="fr-FR" sz="5400" b="1"/>
            </a:p>
          </p:txBody>
        </p:sp>
        <p:sp>
          <p:nvSpPr>
            <p:cNvPr id="46100" name="Line 20"/>
            <p:cNvSpPr>
              <a:spLocks noChangeAspect="1" noChangeShapeType="1"/>
            </p:cNvSpPr>
            <p:nvPr/>
          </p:nvSpPr>
          <p:spPr bwMode="auto">
            <a:xfrm flipH="1">
              <a:off x="7035" y="2992"/>
              <a:ext cx="462" cy="0"/>
            </a:xfrm>
            <a:prstGeom prst="line">
              <a:avLst/>
            </a:prstGeom>
            <a:noFill/>
            <a:ln w="12700">
              <a:solidFill>
                <a:srgbClr val="000000"/>
              </a:solidFill>
              <a:round/>
              <a:headEnd type="none" w="sm" len="sm"/>
              <a:tailEnd type="none" w="sm" len="sm"/>
            </a:ln>
          </p:spPr>
          <p:txBody>
            <a:bodyPr vert="horz" wrap="square" lIns="91440" tIns="45720" rIns="91440" bIns="45720" numCol="1" anchor="t" anchorCtr="0" compatLnSpc="1">
              <a:prstTxWarp prst="textNoShape">
                <a:avLst/>
              </a:prstTxWarp>
            </a:bodyPr>
            <a:lstStyle/>
            <a:p>
              <a:endParaRPr lang="fr-FR" sz="5400" b="1"/>
            </a:p>
          </p:txBody>
        </p:sp>
        <p:sp>
          <p:nvSpPr>
            <p:cNvPr id="46101" name="Rectangle 21"/>
            <p:cNvSpPr>
              <a:spLocks noChangeAspect="1" noChangeArrowheads="1"/>
            </p:cNvSpPr>
            <p:nvPr/>
          </p:nvSpPr>
          <p:spPr bwMode="auto">
            <a:xfrm>
              <a:off x="7351" y="2725"/>
              <a:ext cx="336" cy="336"/>
            </a:xfrm>
            <a:prstGeom prst="rect">
              <a:avLst/>
            </a:prstGeom>
            <a:noFill/>
            <a:ln w="12700">
              <a:noFill/>
              <a:miter lim="800000"/>
              <a:headEnd/>
              <a:tailEnd/>
            </a:ln>
          </p:spPr>
          <p:txBody>
            <a:bodyPr vert="horz" wrap="square" lIns="12700" tIns="12700" rIns="12700" bIns="1270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fr-FR" sz="3600" b="1" i="0" u="none" strike="noStrike" cap="none" normalizeH="0" baseline="0" smtClean="0">
                  <a:ln>
                    <a:noFill/>
                  </a:ln>
                  <a:solidFill>
                    <a:schemeClr val="tx1"/>
                  </a:solidFill>
                  <a:effectLst/>
                  <a:latin typeface="Calibri" pitchFamily="34" charset="0"/>
                  <a:ea typeface="Arial" pitchFamily="34" charset="0"/>
                  <a:cs typeface="Arial" pitchFamily="34" charset="0"/>
                </a:rPr>
                <a:t>S</a:t>
              </a:r>
              <a:endParaRPr kumimoji="0" lang="fr-FR" sz="5400" b="1" i="0" u="none" strike="noStrike" cap="none" normalizeH="0" baseline="0" smtClean="0">
                <a:ln>
                  <a:noFill/>
                </a:ln>
                <a:solidFill>
                  <a:schemeClr val="tx1"/>
                </a:solidFill>
                <a:effectLst/>
                <a:latin typeface="Arial" pitchFamily="34" charset="0"/>
                <a:cs typeface="Arial" pitchFamily="34" charset="0"/>
              </a:endParaRPr>
            </a:p>
          </p:txBody>
        </p:sp>
        <p:sp>
          <p:nvSpPr>
            <p:cNvPr id="46102" name="Rectangle 22"/>
            <p:cNvSpPr>
              <a:spLocks noChangeArrowheads="1"/>
            </p:cNvSpPr>
            <p:nvPr/>
          </p:nvSpPr>
          <p:spPr bwMode="auto">
            <a:xfrm>
              <a:off x="5492" y="2638"/>
              <a:ext cx="433" cy="859"/>
            </a:xfrm>
            <a:prstGeom prst="rect">
              <a:avLst/>
            </a:prstGeom>
            <a:noFill/>
            <a:ln w="12700">
              <a:noFill/>
              <a:miter lim="800000"/>
              <a:headEnd/>
              <a:tailEnd/>
            </a:ln>
          </p:spPr>
          <p:txBody>
            <a:bodyPr vert="horz" wrap="square" lIns="12700" tIns="12700" rIns="12700" bIns="12700" numCol="1" anchor="t" anchorCtr="0" compatLnSpc="1">
              <a:prstTxWarp prst="textNoShape">
                <a:avLst/>
              </a:prstTxWarp>
            </a:bodyPr>
            <a:lstStyle/>
            <a:p>
              <a:pPr marL="0" marR="0" lvl="0" indent="0" algn="r" defTabSz="914400" rtl="0" eaLnBrk="1" fontAlgn="base" latinLnBrk="0" hangingPunct="1">
                <a:lnSpc>
                  <a:spcPct val="100000"/>
                </a:lnSpc>
                <a:spcBef>
                  <a:spcPct val="0"/>
                </a:spcBef>
                <a:spcAft>
                  <a:spcPts val="1000"/>
                </a:spcAft>
                <a:buClrTx/>
                <a:buSzTx/>
                <a:buFontTx/>
                <a:buNone/>
                <a:tabLst/>
              </a:pPr>
              <a:r>
                <a:rPr kumimoji="0" lang="fr-FR" sz="3600" b="1" i="0" u="none" strike="noStrike" cap="none" normalizeH="0" baseline="0" smtClean="0">
                  <a:ln>
                    <a:noFill/>
                  </a:ln>
                  <a:solidFill>
                    <a:schemeClr val="tx1"/>
                  </a:solidFill>
                  <a:effectLst/>
                  <a:latin typeface="Calibri" pitchFamily="34" charset="0"/>
                  <a:ea typeface="Arial" pitchFamily="34" charset="0"/>
                  <a:cs typeface="Arial" pitchFamily="34" charset="0"/>
                </a:rPr>
                <a:t>A</a:t>
              </a:r>
            </a:p>
            <a:p>
              <a:pPr marL="0" marR="0" lvl="0" indent="0" algn="r" defTabSz="914400" rtl="0" eaLnBrk="1" fontAlgn="base" latinLnBrk="0" hangingPunct="1">
                <a:lnSpc>
                  <a:spcPct val="100000"/>
                </a:lnSpc>
                <a:spcBef>
                  <a:spcPts val="600"/>
                </a:spcBef>
                <a:spcAft>
                  <a:spcPts val="1000"/>
                </a:spcAft>
                <a:buClrTx/>
                <a:buSzTx/>
                <a:buFontTx/>
                <a:buNone/>
                <a:tabLst/>
              </a:pPr>
              <a:r>
                <a:rPr kumimoji="0" lang="fr-FR" sz="3600" b="1" i="0" u="none" strike="noStrike" cap="none" normalizeH="0" baseline="0" smtClean="0">
                  <a:ln>
                    <a:noFill/>
                  </a:ln>
                  <a:solidFill>
                    <a:schemeClr val="tx1"/>
                  </a:solidFill>
                  <a:effectLst/>
                  <a:latin typeface="Calibri" pitchFamily="34" charset="0"/>
                  <a:ea typeface="Arial" pitchFamily="34" charset="0"/>
                  <a:cs typeface="Arial" pitchFamily="34" charset="0"/>
                </a:rPr>
                <a:t>B</a:t>
              </a:r>
              <a:endParaRPr kumimoji="0" lang="fr-FR" sz="5400" b="1" i="0" u="none" strike="noStrike" cap="none" normalizeH="0" baseline="0" smtClean="0">
                <a:ln>
                  <a:noFill/>
                </a:ln>
                <a:solidFill>
                  <a:schemeClr val="tx1"/>
                </a:solidFill>
                <a:effectLst/>
                <a:latin typeface="Arial" pitchFamily="34" charset="0"/>
                <a:cs typeface="Arial" pitchFamily="34" charset="0"/>
              </a:endParaRPr>
            </a:p>
          </p:txBody>
        </p:sp>
        <p:sp>
          <p:nvSpPr>
            <p:cNvPr id="46103" name="Oval 23"/>
            <p:cNvSpPr>
              <a:spLocks noChangeArrowheads="1"/>
            </p:cNvSpPr>
            <p:nvPr/>
          </p:nvSpPr>
          <p:spPr bwMode="auto">
            <a:xfrm>
              <a:off x="7027" y="2957"/>
              <a:ext cx="85" cy="85"/>
            </a:xfrm>
            <a:prstGeom prst="ellipse">
              <a:avLst/>
            </a:prstGeom>
            <a:solidFill>
              <a:srgbClr val="FFFFFF"/>
            </a:solid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5400" b="1"/>
            </a:p>
          </p:txBody>
        </p:sp>
      </p:grpSp>
      <p:graphicFrame>
        <p:nvGraphicFramePr>
          <p:cNvPr id="46104" name="Object 24"/>
          <p:cNvGraphicFramePr>
            <a:graphicFrameLocks noChangeAspect="1"/>
          </p:cNvGraphicFramePr>
          <p:nvPr/>
        </p:nvGraphicFramePr>
        <p:xfrm>
          <a:off x="5076056" y="4725144"/>
          <a:ext cx="2671876" cy="1080120"/>
        </p:xfrm>
        <a:graphic>
          <a:graphicData uri="http://schemas.openxmlformats.org/presentationml/2006/ole">
            <p:oleObj spid="_x0000_s46104" name="Équation" r:id="rId3" imgW="596880" imgH="241200" progId="Equation.3">
              <p:embed/>
            </p:oleObj>
          </a:graphicData>
        </a:graphic>
      </p:graphicFrame>
      <p:sp useBgFill="1">
        <p:nvSpPr>
          <p:cNvPr id="18" name="ZoneTexte 17"/>
          <p:cNvSpPr txBox="1"/>
          <p:nvPr/>
        </p:nvSpPr>
        <p:spPr>
          <a:xfrm>
            <a:off x="2915816" y="4149080"/>
            <a:ext cx="288032" cy="338554"/>
          </a:xfrm>
          <a:prstGeom prst="rect">
            <a:avLst/>
          </a:prstGeom>
        </p:spPr>
        <p:txBody>
          <a:bodyPr wrap="square" rtlCol="0">
            <a:spAutoFit/>
          </a:bodyPr>
          <a:lstStyle/>
          <a:p>
            <a:endParaRPr lang="fr-FR" sz="1600" dirty="0"/>
          </a:p>
        </p:txBody>
      </p:sp>
      <p:sp useBgFill="1">
        <p:nvSpPr>
          <p:cNvPr id="19" name="ZoneTexte 18"/>
          <p:cNvSpPr txBox="1"/>
          <p:nvPr/>
        </p:nvSpPr>
        <p:spPr>
          <a:xfrm>
            <a:off x="2915816" y="4602614"/>
            <a:ext cx="288032" cy="338554"/>
          </a:xfrm>
          <a:prstGeom prst="rect">
            <a:avLst/>
          </a:prstGeom>
        </p:spPr>
        <p:txBody>
          <a:bodyPr wrap="square" rtlCol="0">
            <a:spAutoFit/>
          </a:bodyPr>
          <a:lstStyle/>
          <a:p>
            <a:endParaRPr lang="fr-FR" sz="1600" dirty="0"/>
          </a:p>
        </p:txBody>
      </p:sp>
      <p:sp useBgFill="1">
        <p:nvSpPr>
          <p:cNvPr id="20" name="ZoneTexte 19"/>
          <p:cNvSpPr txBox="1"/>
          <p:nvPr/>
        </p:nvSpPr>
        <p:spPr>
          <a:xfrm>
            <a:off x="2915816" y="5106670"/>
            <a:ext cx="288032" cy="338554"/>
          </a:xfrm>
          <a:prstGeom prst="rect">
            <a:avLst/>
          </a:prstGeom>
        </p:spPr>
        <p:txBody>
          <a:bodyPr wrap="square" rtlCol="0">
            <a:spAutoFit/>
          </a:bodyPr>
          <a:lstStyle/>
          <a:p>
            <a:endParaRPr lang="fr-FR" sz="1600" dirty="0"/>
          </a:p>
        </p:txBody>
      </p:sp>
      <p:sp useBgFill="1">
        <p:nvSpPr>
          <p:cNvPr id="21" name="ZoneTexte 20"/>
          <p:cNvSpPr txBox="1"/>
          <p:nvPr/>
        </p:nvSpPr>
        <p:spPr>
          <a:xfrm>
            <a:off x="2915816" y="5610726"/>
            <a:ext cx="288032" cy="338554"/>
          </a:xfrm>
          <a:prstGeom prst="rect">
            <a:avLst/>
          </a:prstGeom>
        </p:spPr>
        <p:txBody>
          <a:bodyPr wrap="square" rtlCol="0">
            <a:spAutoFit/>
          </a:bodyPr>
          <a:lstStyle/>
          <a:p>
            <a:endParaRPr lang="fr-FR" sz="1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xit" presetSubtype="10" fill="hold" grpId="0" nodeType="clickEffect">
                                  <p:stCondLst>
                                    <p:cond delay="0"/>
                                  </p:stCondLst>
                                  <p:childTnLst>
                                    <p:animEffect transition="out" filter="checkerboard(across)">
                                      <p:cBhvr>
                                        <p:cTn id="6" dur="500"/>
                                        <p:tgtEl>
                                          <p:spTgt spid="18"/>
                                        </p:tgtEl>
                                      </p:cBhvr>
                                    </p:animEffect>
                                    <p:set>
                                      <p:cBhvr>
                                        <p:cTn id="7" dur="1" fill="hold">
                                          <p:stCondLst>
                                            <p:cond delay="499"/>
                                          </p:stCondLst>
                                        </p:cTn>
                                        <p:tgtEl>
                                          <p:spTgt spid="18"/>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5" presetClass="exit" presetSubtype="10" fill="hold" grpId="0" nodeType="clickEffect">
                                  <p:stCondLst>
                                    <p:cond delay="0"/>
                                  </p:stCondLst>
                                  <p:childTnLst>
                                    <p:animEffect transition="out" filter="checkerboard(across)">
                                      <p:cBhvr>
                                        <p:cTn id="11" dur="500"/>
                                        <p:tgtEl>
                                          <p:spTgt spid="19"/>
                                        </p:tgtEl>
                                      </p:cBhvr>
                                    </p:animEffect>
                                    <p:set>
                                      <p:cBhvr>
                                        <p:cTn id="12" dur="1" fill="hold">
                                          <p:stCondLst>
                                            <p:cond delay="499"/>
                                          </p:stCondLst>
                                        </p:cTn>
                                        <p:tgtEl>
                                          <p:spTgt spid="19"/>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5" presetClass="exit" presetSubtype="10" fill="hold" grpId="0" nodeType="clickEffect">
                                  <p:stCondLst>
                                    <p:cond delay="0"/>
                                  </p:stCondLst>
                                  <p:childTnLst>
                                    <p:animEffect transition="out" filter="checkerboard(across)">
                                      <p:cBhvr>
                                        <p:cTn id="16" dur="500"/>
                                        <p:tgtEl>
                                          <p:spTgt spid="20"/>
                                        </p:tgtEl>
                                      </p:cBhvr>
                                    </p:animEffect>
                                    <p:set>
                                      <p:cBhvr>
                                        <p:cTn id="17" dur="1" fill="hold">
                                          <p:stCondLst>
                                            <p:cond delay="499"/>
                                          </p:stCondLst>
                                        </p:cTn>
                                        <p:tgtEl>
                                          <p:spTgt spid="20"/>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5" presetClass="exit" presetSubtype="10" fill="hold" grpId="0" nodeType="clickEffect">
                                  <p:stCondLst>
                                    <p:cond delay="0"/>
                                  </p:stCondLst>
                                  <p:childTnLst>
                                    <p:animEffect transition="out" filter="checkerboard(across)">
                                      <p:cBhvr>
                                        <p:cTn id="21" dur="500"/>
                                        <p:tgtEl>
                                          <p:spTgt spid="21"/>
                                        </p:tgtEl>
                                      </p:cBhvr>
                                    </p:animEffect>
                                    <p:set>
                                      <p:cBhvr>
                                        <p:cTn id="22" dur="1" fill="hold">
                                          <p:stCondLst>
                                            <p:cond delay="499"/>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432048" y="409888"/>
            <a:ext cx="9972600" cy="1323439"/>
          </a:xfrm>
          <a:prstGeom prst="rect">
            <a:avLst/>
          </a:prstGeom>
          <a:noFill/>
        </p:spPr>
        <p:txBody>
          <a:bodyPr wrap="square" rtlCol="0">
            <a:spAutoFit/>
          </a:bodyPr>
          <a:lstStyle/>
          <a:p>
            <a:pPr algn="ctr"/>
            <a:r>
              <a:rPr lang="fr-FR" sz="4000" b="1" dirty="0" smtClean="0">
                <a:effectLst>
                  <a:outerShdw blurRad="38100" dist="38100" dir="2700000" algn="tl">
                    <a:srgbClr val="000000"/>
                  </a:outerShdw>
                </a:effectLst>
                <a:latin typeface="Times New Roman" pitchFamily="18" charset="0"/>
                <a:cs typeface="Times New Roman" pitchFamily="18" charset="0"/>
              </a:rPr>
              <a:t>7- </a:t>
            </a:r>
            <a:r>
              <a:rPr lang="fr-FR" sz="4000" b="1" dirty="0" smtClean="0"/>
              <a:t>Les opérateurs Universels</a:t>
            </a:r>
            <a:endParaRPr lang="fr-FR" sz="4000" dirty="0" smtClean="0"/>
          </a:p>
          <a:p>
            <a:pPr algn="ctr"/>
            <a:endParaRPr lang="fr-FR" sz="4000" b="1" dirty="0"/>
          </a:p>
        </p:txBody>
      </p:sp>
      <p:sp>
        <p:nvSpPr>
          <p:cNvPr id="23554" name="Rectangle 2"/>
          <p:cNvSpPr>
            <a:spLocks noChangeArrowheads="1"/>
          </p:cNvSpPr>
          <p:nvPr/>
        </p:nvSpPr>
        <p:spPr bwMode="auto">
          <a:xfrm>
            <a:off x="395536" y="1052736"/>
            <a:ext cx="8461448"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lvl="1" algn="ctr"/>
            <a:r>
              <a:rPr lang="fr-FR" sz="3200" dirty="0" smtClean="0"/>
              <a:t>1- </a:t>
            </a:r>
            <a:r>
              <a:rPr lang="fr-FR" sz="3200" b="1" dirty="0" smtClean="0"/>
              <a:t>L’opérateur « NON-ET » : NAND</a:t>
            </a:r>
            <a:endParaRPr lang="fr-FR" sz="3600" dirty="0"/>
          </a:p>
        </p:txBody>
      </p:sp>
      <p:sp>
        <p:nvSpPr>
          <p:cNvPr id="13" name="Espace réservé du numéro de diapositive 12"/>
          <p:cNvSpPr>
            <a:spLocks noGrp="1"/>
          </p:cNvSpPr>
          <p:nvPr>
            <p:ph type="sldNum" sz="quarter" idx="12"/>
          </p:nvPr>
        </p:nvSpPr>
        <p:spPr/>
        <p:txBody>
          <a:bodyPr/>
          <a:lstStyle/>
          <a:p>
            <a:fld id="{CF4668DC-857F-487D-BFFA-8C0CA5037977}" type="slidenum">
              <a:rPr lang="fr-BE" smtClean="0"/>
              <a:pPr/>
              <a:t>26</a:t>
            </a:fld>
            <a:endParaRPr lang="fr-BE"/>
          </a:p>
        </p:txBody>
      </p:sp>
      <p:sp>
        <p:nvSpPr>
          <p:cNvPr id="3891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pic>
        <p:nvPicPr>
          <p:cNvPr id="47179" name="Picture 75"/>
          <p:cNvPicPr>
            <a:picLocks noChangeAspect="1" noChangeArrowheads="1"/>
          </p:cNvPicPr>
          <p:nvPr/>
        </p:nvPicPr>
        <p:blipFill>
          <a:blip r:embed="rId2" cstate="print"/>
          <a:srcRect/>
          <a:stretch>
            <a:fillRect/>
          </a:stretch>
        </p:blipFill>
        <p:spPr bwMode="auto">
          <a:xfrm>
            <a:off x="323528" y="1772816"/>
            <a:ext cx="8629966" cy="1800200"/>
          </a:xfrm>
          <a:prstGeom prst="rect">
            <a:avLst/>
          </a:prstGeom>
          <a:noFill/>
          <a:ln w="9525">
            <a:noFill/>
            <a:miter lim="800000"/>
            <a:headEnd/>
            <a:tailEnd/>
          </a:ln>
        </p:spPr>
      </p:pic>
      <p:sp>
        <p:nvSpPr>
          <p:cNvPr id="95" name="Rectangle 2"/>
          <p:cNvSpPr>
            <a:spLocks noChangeArrowheads="1"/>
          </p:cNvSpPr>
          <p:nvPr/>
        </p:nvSpPr>
        <p:spPr bwMode="auto">
          <a:xfrm>
            <a:off x="395536" y="3640815"/>
            <a:ext cx="8461448"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fr-FR" sz="2000" dirty="0" smtClean="0"/>
          </a:p>
          <a:p>
            <a:r>
              <a:rPr lang="fr-FR" sz="2000" b="1" i="1" u="sng" dirty="0" smtClean="0"/>
              <a:t>Exemple de circuit commercialisé :</a:t>
            </a:r>
            <a:r>
              <a:rPr lang="fr-FR" sz="2000" dirty="0" smtClean="0"/>
              <a:t> </a:t>
            </a:r>
            <a:endParaRPr lang="fr-FR" sz="4000" dirty="0"/>
          </a:p>
        </p:txBody>
      </p:sp>
      <p:sp>
        <p:nvSpPr>
          <p:cNvPr id="47180" name="Rectangle 76"/>
          <p:cNvSpPr>
            <a:spLocks noChangeArrowheads="1"/>
          </p:cNvSpPr>
          <p:nvPr/>
        </p:nvSpPr>
        <p:spPr bwMode="auto">
          <a:xfrm>
            <a:off x="251520" y="5111026"/>
            <a:ext cx="360040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2400" b="1" i="0" u="none" strike="noStrike" cap="none" normalizeH="0" baseline="0" dirty="0" smtClean="0">
                <a:ln>
                  <a:noFill/>
                </a:ln>
                <a:solidFill>
                  <a:schemeClr val="tx1"/>
                </a:solidFill>
                <a:effectLst/>
                <a:latin typeface="Garamond" pitchFamily="18" charset="0"/>
                <a:ea typeface="Times New Roman" pitchFamily="18" charset="0"/>
                <a:cs typeface="Arial" pitchFamily="34" charset="0"/>
              </a:rPr>
              <a:t>Le circuit TTL 7400</a:t>
            </a:r>
            <a:endParaRPr kumimoji="0" lang="fr-FR"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dirty="0" smtClean="0">
                <a:ln>
                  <a:noFill/>
                </a:ln>
                <a:solidFill>
                  <a:schemeClr val="tx1"/>
                </a:solidFill>
                <a:effectLst/>
                <a:latin typeface="Garamond" pitchFamily="18" charset="0"/>
                <a:ea typeface="Times New Roman" pitchFamily="18" charset="0"/>
                <a:cs typeface="Times New Roman" pitchFamily="18" charset="0"/>
              </a:rPr>
              <a:t>(4 portes NAND à 2 entrées)</a:t>
            </a:r>
            <a:r>
              <a:rPr kumimoji="0" lang="fr-FR" sz="1200" b="0" i="0" u="none" strike="noStrike" cap="none" normalizeH="0" baseline="0" dirty="0" smtClean="0">
                <a:ln>
                  <a:noFill/>
                </a:ln>
                <a:solidFill>
                  <a:schemeClr val="tx1"/>
                </a:solidFill>
                <a:effectLst/>
                <a:latin typeface="Arial" pitchFamily="34" charset="0"/>
                <a:cs typeface="Arial" pitchFamily="34" charset="0"/>
              </a:rPr>
              <a:t> </a:t>
            </a:r>
            <a:endParaRPr kumimoji="0" lang="fr-FR" sz="3600" b="0" i="0" u="none" strike="noStrike" cap="none" normalizeH="0" baseline="0" dirty="0" smtClean="0">
              <a:ln>
                <a:noFill/>
              </a:ln>
              <a:solidFill>
                <a:schemeClr val="tx1"/>
              </a:solidFill>
              <a:effectLst/>
              <a:latin typeface="Arial" pitchFamily="34" charset="0"/>
              <a:cs typeface="Arial" pitchFamily="34" charset="0"/>
            </a:endParaRPr>
          </a:p>
        </p:txBody>
      </p:sp>
      <p:pic>
        <p:nvPicPr>
          <p:cNvPr id="97" name="Image 96"/>
          <p:cNvPicPr/>
          <p:nvPr/>
        </p:nvPicPr>
        <p:blipFill>
          <a:blip r:embed="rId3" cstate="print">
            <a:lum bright="-20000" contrast="40000"/>
          </a:blip>
          <a:srcRect/>
          <a:stretch>
            <a:fillRect/>
          </a:stretch>
        </p:blipFill>
        <p:spPr bwMode="auto">
          <a:xfrm>
            <a:off x="3563888" y="4365104"/>
            <a:ext cx="1944216" cy="2208897"/>
          </a:xfrm>
          <a:prstGeom prst="rect">
            <a:avLst/>
          </a:prstGeom>
          <a:noFill/>
          <a:ln w="9525">
            <a:noFill/>
            <a:miter lim="800000"/>
            <a:headEnd/>
            <a:tailEnd/>
          </a:ln>
        </p:spPr>
      </p:pic>
      <p:grpSp>
        <p:nvGrpSpPr>
          <p:cNvPr id="47181" name="Group 77"/>
          <p:cNvGrpSpPr>
            <a:grpSpLocks/>
          </p:cNvGrpSpPr>
          <p:nvPr/>
        </p:nvGrpSpPr>
        <p:grpSpPr bwMode="auto">
          <a:xfrm>
            <a:off x="5868144" y="4437112"/>
            <a:ext cx="3275856" cy="2088232"/>
            <a:chOff x="7697" y="8001"/>
            <a:chExt cx="3180" cy="1780"/>
          </a:xfrm>
        </p:grpSpPr>
        <p:grpSp>
          <p:nvGrpSpPr>
            <p:cNvPr id="47182" name="Group 78"/>
            <p:cNvGrpSpPr>
              <a:grpSpLocks/>
            </p:cNvGrpSpPr>
            <p:nvPr/>
          </p:nvGrpSpPr>
          <p:grpSpPr bwMode="auto">
            <a:xfrm>
              <a:off x="7697" y="8001"/>
              <a:ext cx="3180" cy="1780"/>
              <a:chOff x="4007" y="2037"/>
              <a:chExt cx="3180" cy="1780"/>
            </a:xfrm>
          </p:grpSpPr>
          <p:sp>
            <p:nvSpPr>
              <p:cNvPr id="47183" name="Line 79"/>
              <p:cNvSpPr>
                <a:spLocks noChangeShapeType="1"/>
              </p:cNvSpPr>
              <p:nvPr/>
            </p:nvSpPr>
            <p:spPr bwMode="auto">
              <a:xfrm>
                <a:off x="4307" y="2317"/>
                <a:ext cx="0" cy="1213"/>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000" b="1"/>
              </a:p>
            </p:txBody>
          </p:sp>
          <p:sp>
            <p:nvSpPr>
              <p:cNvPr id="47184" name="Line 80"/>
              <p:cNvSpPr>
                <a:spLocks noChangeShapeType="1"/>
              </p:cNvSpPr>
              <p:nvPr/>
            </p:nvSpPr>
            <p:spPr bwMode="auto">
              <a:xfrm>
                <a:off x="4627" y="2317"/>
                <a:ext cx="0" cy="1213"/>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000" b="1"/>
              </a:p>
            </p:txBody>
          </p:sp>
          <p:sp>
            <p:nvSpPr>
              <p:cNvPr id="47185" name="Line 81"/>
              <p:cNvSpPr>
                <a:spLocks noChangeShapeType="1"/>
              </p:cNvSpPr>
              <p:nvPr/>
            </p:nvSpPr>
            <p:spPr bwMode="auto">
              <a:xfrm>
                <a:off x="4947" y="2317"/>
                <a:ext cx="0" cy="1213"/>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000" b="1"/>
              </a:p>
            </p:txBody>
          </p:sp>
          <p:sp>
            <p:nvSpPr>
              <p:cNvPr id="47186" name="Line 82"/>
              <p:cNvSpPr>
                <a:spLocks noChangeShapeType="1"/>
              </p:cNvSpPr>
              <p:nvPr/>
            </p:nvSpPr>
            <p:spPr bwMode="auto">
              <a:xfrm>
                <a:off x="5267" y="2317"/>
                <a:ext cx="0" cy="1213"/>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000" b="1"/>
              </a:p>
            </p:txBody>
          </p:sp>
          <p:sp>
            <p:nvSpPr>
              <p:cNvPr id="47187" name="Line 83"/>
              <p:cNvSpPr>
                <a:spLocks noChangeShapeType="1"/>
              </p:cNvSpPr>
              <p:nvPr/>
            </p:nvSpPr>
            <p:spPr bwMode="auto">
              <a:xfrm>
                <a:off x="5587" y="2317"/>
                <a:ext cx="0" cy="1213"/>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000" b="1"/>
              </a:p>
            </p:txBody>
          </p:sp>
          <p:sp>
            <p:nvSpPr>
              <p:cNvPr id="47188" name="Line 84"/>
              <p:cNvSpPr>
                <a:spLocks noChangeShapeType="1"/>
              </p:cNvSpPr>
              <p:nvPr/>
            </p:nvSpPr>
            <p:spPr bwMode="auto">
              <a:xfrm>
                <a:off x="5907" y="2317"/>
                <a:ext cx="0" cy="1213"/>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000" b="1"/>
              </a:p>
            </p:txBody>
          </p:sp>
          <p:sp>
            <p:nvSpPr>
              <p:cNvPr id="47189" name="Line 85"/>
              <p:cNvSpPr>
                <a:spLocks noChangeShapeType="1"/>
              </p:cNvSpPr>
              <p:nvPr/>
            </p:nvSpPr>
            <p:spPr bwMode="auto">
              <a:xfrm>
                <a:off x="6223" y="2317"/>
                <a:ext cx="0" cy="1213"/>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000" b="1"/>
              </a:p>
            </p:txBody>
          </p:sp>
          <p:sp>
            <p:nvSpPr>
              <p:cNvPr id="47190" name="Rectangle 86"/>
              <p:cNvSpPr>
                <a:spLocks noChangeArrowheads="1"/>
              </p:cNvSpPr>
              <p:nvPr/>
            </p:nvSpPr>
            <p:spPr bwMode="auto">
              <a:xfrm>
                <a:off x="4087" y="2387"/>
                <a:ext cx="2340" cy="1080"/>
              </a:xfrm>
              <a:prstGeom prst="rect">
                <a:avLst/>
              </a:prstGeom>
              <a:solidFill>
                <a:srgbClr val="FFFFFF"/>
              </a:solidFill>
              <a:ln w="1270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fr-FR" sz="4000" b="1"/>
              </a:p>
            </p:txBody>
          </p:sp>
          <p:sp>
            <p:nvSpPr>
              <p:cNvPr id="47191" name="AutoShape 87"/>
              <p:cNvSpPr>
                <a:spLocks noChangeArrowheads="1"/>
              </p:cNvSpPr>
              <p:nvPr/>
            </p:nvSpPr>
            <p:spPr bwMode="auto">
              <a:xfrm>
                <a:off x="5970" y="2607"/>
                <a:ext cx="180" cy="180"/>
              </a:xfrm>
              <a:prstGeom prst="flowChartDelay">
                <a:avLst/>
              </a:prstGeom>
              <a:solidFill>
                <a:srgbClr val="FFFFFF"/>
              </a:solidFill>
              <a:ln w="1270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fr-FR" sz="4000" b="1"/>
              </a:p>
            </p:txBody>
          </p:sp>
          <p:sp>
            <p:nvSpPr>
              <p:cNvPr id="47192" name="AutoShape 88"/>
              <p:cNvSpPr>
                <a:spLocks noChangeArrowheads="1"/>
              </p:cNvSpPr>
              <p:nvPr/>
            </p:nvSpPr>
            <p:spPr bwMode="auto">
              <a:xfrm>
                <a:off x="4697" y="3060"/>
                <a:ext cx="180" cy="180"/>
              </a:xfrm>
              <a:prstGeom prst="flowChartDelay">
                <a:avLst/>
              </a:prstGeom>
              <a:solidFill>
                <a:srgbClr val="FFFFFF"/>
              </a:solidFill>
              <a:ln w="1270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fr-FR" sz="4000" b="1"/>
              </a:p>
            </p:txBody>
          </p:sp>
          <p:sp>
            <p:nvSpPr>
              <p:cNvPr id="47193" name="AutoShape 89"/>
              <p:cNvSpPr>
                <a:spLocks noChangeArrowheads="1"/>
              </p:cNvSpPr>
              <p:nvPr/>
            </p:nvSpPr>
            <p:spPr bwMode="auto">
              <a:xfrm>
                <a:off x="5653" y="3063"/>
                <a:ext cx="180" cy="180"/>
              </a:xfrm>
              <a:prstGeom prst="flowChartDelay">
                <a:avLst/>
              </a:prstGeom>
              <a:solidFill>
                <a:srgbClr val="FFFFFF"/>
              </a:solidFill>
              <a:ln w="1270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fr-FR" sz="4000" b="1"/>
              </a:p>
            </p:txBody>
          </p:sp>
          <p:sp>
            <p:nvSpPr>
              <p:cNvPr id="47194" name="AutoShape 90"/>
              <p:cNvSpPr>
                <a:spLocks noChangeArrowheads="1"/>
              </p:cNvSpPr>
              <p:nvPr/>
            </p:nvSpPr>
            <p:spPr bwMode="auto">
              <a:xfrm>
                <a:off x="5017" y="2607"/>
                <a:ext cx="180" cy="180"/>
              </a:xfrm>
              <a:prstGeom prst="flowChartDelay">
                <a:avLst/>
              </a:prstGeom>
              <a:solidFill>
                <a:srgbClr val="FFFFFF"/>
              </a:solidFill>
              <a:ln w="1270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fr-FR" sz="4000" b="1"/>
              </a:p>
            </p:txBody>
          </p:sp>
          <p:sp>
            <p:nvSpPr>
              <p:cNvPr id="47195" name="Line 91"/>
              <p:cNvSpPr>
                <a:spLocks noChangeShapeType="1"/>
              </p:cNvSpPr>
              <p:nvPr/>
            </p:nvSpPr>
            <p:spPr bwMode="auto">
              <a:xfrm>
                <a:off x="4627" y="2767"/>
                <a:ext cx="391"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000" b="1"/>
              </a:p>
            </p:txBody>
          </p:sp>
          <p:sp>
            <p:nvSpPr>
              <p:cNvPr id="47196" name="Line 92"/>
              <p:cNvSpPr>
                <a:spLocks noChangeShapeType="1"/>
              </p:cNvSpPr>
              <p:nvPr/>
            </p:nvSpPr>
            <p:spPr bwMode="auto">
              <a:xfrm>
                <a:off x="4948" y="2635"/>
                <a:ext cx="68"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000" b="1"/>
              </a:p>
            </p:txBody>
          </p:sp>
          <p:sp>
            <p:nvSpPr>
              <p:cNvPr id="47197" name="Line 93"/>
              <p:cNvSpPr>
                <a:spLocks noChangeShapeType="1"/>
              </p:cNvSpPr>
              <p:nvPr/>
            </p:nvSpPr>
            <p:spPr bwMode="auto">
              <a:xfrm>
                <a:off x="4627" y="2389"/>
                <a:ext cx="0" cy="374"/>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000" b="1"/>
              </a:p>
            </p:txBody>
          </p:sp>
          <p:sp>
            <p:nvSpPr>
              <p:cNvPr id="47198" name="Line 94"/>
              <p:cNvSpPr>
                <a:spLocks noChangeShapeType="1"/>
              </p:cNvSpPr>
              <p:nvPr/>
            </p:nvSpPr>
            <p:spPr bwMode="auto">
              <a:xfrm>
                <a:off x="4948" y="2383"/>
                <a:ext cx="0" cy="249"/>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000" b="1"/>
              </a:p>
            </p:txBody>
          </p:sp>
          <p:sp>
            <p:nvSpPr>
              <p:cNvPr id="47199" name="Line 95"/>
              <p:cNvSpPr>
                <a:spLocks noChangeShapeType="1"/>
              </p:cNvSpPr>
              <p:nvPr/>
            </p:nvSpPr>
            <p:spPr bwMode="auto">
              <a:xfrm>
                <a:off x="5194" y="2698"/>
                <a:ext cx="68"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000" b="1"/>
              </a:p>
            </p:txBody>
          </p:sp>
          <p:sp>
            <p:nvSpPr>
              <p:cNvPr id="47200" name="Line 96"/>
              <p:cNvSpPr>
                <a:spLocks noChangeShapeType="1"/>
              </p:cNvSpPr>
              <p:nvPr/>
            </p:nvSpPr>
            <p:spPr bwMode="auto">
              <a:xfrm>
                <a:off x="5266" y="2386"/>
                <a:ext cx="0" cy="3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000" b="1"/>
              </a:p>
            </p:txBody>
          </p:sp>
          <p:sp>
            <p:nvSpPr>
              <p:cNvPr id="47201" name="Line 97"/>
              <p:cNvSpPr>
                <a:spLocks noChangeShapeType="1"/>
              </p:cNvSpPr>
              <p:nvPr/>
            </p:nvSpPr>
            <p:spPr bwMode="auto">
              <a:xfrm>
                <a:off x="5584" y="2770"/>
                <a:ext cx="391"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000" b="1"/>
              </a:p>
            </p:txBody>
          </p:sp>
          <p:sp>
            <p:nvSpPr>
              <p:cNvPr id="47202" name="Line 98"/>
              <p:cNvSpPr>
                <a:spLocks noChangeShapeType="1"/>
              </p:cNvSpPr>
              <p:nvPr/>
            </p:nvSpPr>
            <p:spPr bwMode="auto">
              <a:xfrm>
                <a:off x="5905" y="2638"/>
                <a:ext cx="68"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000" b="1"/>
              </a:p>
            </p:txBody>
          </p:sp>
          <p:sp>
            <p:nvSpPr>
              <p:cNvPr id="47203" name="Line 99"/>
              <p:cNvSpPr>
                <a:spLocks noChangeShapeType="1"/>
              </p:cNvSpPr>
              <p:nvPr/>
            </p:nvSpPr>
            <p:spPr bwMode="auto">
              <a:xfrm>
                <a:off x="5584" y="2392"/>
                <a:ext cx="0" cy="374"/>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000" b="1"/>
              </a:p>
            </p:txBody>
          </p:sp>
          <p:sp>
            <p:nvSpPr>
              <p:cNvPr id="47204" name="Line 100"/>
              <p:cNvSpPr>
                <a:spLocks noChangeShapeType="1"/>
              </p:cNvSpPr>
              <p:nvPr/>
            </p:nvSpPr>
            <p:spPr bwMode="auto">
              <a:xfrm>
                <a:off x="5905" y="2386"/>
                <a:ext cx="0" cy="249"/>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000" b="1"/>
              </a:p>
            </p:txBody>
          </p:sp>
          <p:sp>
            <p:nvSpPr>
              <p:cNvPr id="47205" name="Line 101"/>
              <p:cNvSpPr>
                <a:spLocks noChangeShapeType="1"/>
              </p:cNvSpPr>
              <p:nvPr/>
            </p:nvSpPr>
            <p:spPr bwMode="auto">
              <a:xfrm>
                <a:off x="6151" y="2701"/>
                <a:ext cx="68"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000" b="1"/>
              </a:p>
            </p:txBody>
          </p:sp>
          <p:sp>
            <p:nvSpPr>
              <p:cNvPr id="47206" name="Line 102"/>
              <p:cNvSpPr>
                <a:spLocks noChangeShapeType="1"/>
              </p:cNvSpPr>
              <p:nvPr/>
            </p:nvSpPr>
            <p:spPr bwMode="auto">
              <a:xfrm>
                <a:off x="6223" y="2389"/>
                <a:ext cx="0" cy="3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000" b="1"/>
              </a:p>
            </p:txBody>
          </p:sp>
          <p:sp>
            <p:nvSpPr>
              <p:cNvPr id="47207" name="Line 103"/>
              <p:cNvSpPr>
                <a:spLocks noChangeShapeType="1"/>
              </p:cNvSpPr>
              <p:nvPr/>
            </p:nvSpPr>
            <p:spPr bwMode="auto">
              <a:xfrm>
                <a:off x="4306" y="3085"/>
                <a:ext cx="391"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000" b="1"/>
              </a:p>
            </p:txBody>
          </p:sp>
          <p:sp>
            <p:nvSpPr>
              <p:cNvPr id="47208" name="Line 104"/>
              <p:cNvSpPr>
                <a:spLocks noChangeShapeType="1"/>
              </p:cNvSpPr>
              <p:nvPr/>
            </p:nvSpPr>
            <p:spPr bwMode="auto">
              <a:xfrm>
                <a:off x="4627" y="3217"/>
                <a:ext cx="68"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000" b="1"/>
              </a:p>
            </p:txBody>
          </p:sp>
          <p:sp>
            <p:nvSpPr>
              <p:cNvPr id="47209" name="Line 105"/>
              <p:cNvSpPr>
                <a:spLocks noChangeShapeType="1"/>
              </p:cNvSpPr>
              <p:nvPr/>
            </p:nvSpPr>
            <p:spPr bwMode="auto">
              <a:xfrm>
                <a:off x="4306" y="3091"/>
                <a:ext cx="0" cy="374"/>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000" b="1"/>
              </a:p>
            </p:txBody>
          </p:sp>
          <p:sp>
            <p:nvSpPr>
              <p:cNvPr id="47210" name="Line 106"/>
              <p:cNvSpPr>
                <a:spLocks noChangeShapeType="1"/>
              </p:cNvSpPr>
              <p:nvPr/>
            </p:nvSpPr>
            <p:spPr bwMode="auto">
              <a:xfrm>
                <a:off x="4627" y="3217"/>
                <a:ext cx="0" cy="249"/>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000" b="1"/>
              </a:p>
            </p:txBody>
          </p:sp>
          <p:sp>
            <p:nvSpPr>
              <p:cNvPr id="47211" name="Line 107"/>
              <p:cNvSpPr>
                <a:spLocks noChangeShapeType="1"/>
              </p:cNvSpPr>
              <p:nvPr/>
            </p:nvSpPr>
            <p:spPr bwMode="auto">
              <a:xfrm>
                <a:off x="4879" y="3148"/>
                <a:ext cx="68"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000" b="1"/>
              </a:p>
            </p:txBody>
          </p:sp>
          <p:sp>
            <p:nvSpPr>
              <p:cNvPr id="47212" name="Line 108"/>
              <p:cNvSpPr>
                <a:spLocks noChangeShapeType="1"/>
              </p:cNvSpPr>
              <p:nvPr/>
            </p:nvSpPr>
            <p:spPr bwMode="auto">
              <a:xfrm>
                <a:off x="4948" y="3151"/>
                <a:ext cx="0" cy="3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000" b="1"/>
              </a:p>
            </p:txBody>
          </p:sp>
          <p:sp>
            <p:nvSpPr>
              <p:cNvPr id="47213" name="Line 109"/>
              <p:cNvSpPr>
                <a:spLocks noChangeShapeType="1"/>
              </p:cNvSpPr>
              <p:nvPr/>
            </p:nvSpPr>
            <p:spPr bwMode="auto">
              <a:xfrm>
                <a:off x="5266" y="3088"/>
                <a:ext cx="391"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000" b="1"/>
              </a:p>
            </p:txBody>
          </p:sp>
          <p:sp>
            <p:nvSpPr>
              <p:cNvPr id="47214" name="Line 110"/>
              <p:cNvSpPr>
                <a:spLocks noChangeShapeType="1"/>
              </p:cNvSpPr>
              <p:nvPr/>
            </p:nvSpPr>
            <p:spPr bwMode="auto">
              <a:xfrm>
                <a:off x="5587" y="3220"/>
                <a:ext cx="68"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000" b="1"/>
              </a:p>
            </p:txBody>
          </p:sp>
          <p:sp>
            <p:nvSpPr>
              <p:cNvPr id="47215" name="Line 111"/>
              <p:cNvSpPr>
                <a:spLocks noChangeShapeType="1"/>
              </p:cNvSpPr>
              <p:nvPr/>
            </p:nvSpPr>
            <p:spPr bwMode="auto">
              <a:xfrm>
                <a:off x="5266" y="3094"/>
                <a:ext cx="0" cy="374"/>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000" b="1"/>
              </a:p>
            </p:txBody>
          </p:sp>
          <p:sp>
            <p:nvSpPr>
              <p:cNvPr id="47216" name="Line 112"/>
              <p:cNvSpPr>
                <a:spLocks noChangeShapeType="1"/>
              </p:cNvSpPr>
              <p:nvPr/>
            </p:nvSpPr>
            <p:spPr bwMode="auto">
              <a:xfrm>
                <a:off x="5587" y="3220"/>
                <a:ext cx="0" cy="249"/>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000" b="1"/>
              </a:p>
            </p:txBody>
          </p:sp>
          <p:sp>
            <p:nvSpPr>
              <p:cNvPr id="47217" name="Line 113"/>
              <p:cNvSpPr>
                <a:spLocks noChangeShapeType="1"/>
              </p:cNvSpPr>
              <p:nvPr/>
            </p:nvSpPr>
            <p:spPr bwMode="auto">
              <a:xfrm>
                <a:off x="5839" y="3151"/>
                <a:ext cx="68"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000" b="1"/>
              </a:p>
            </p:txBody>
          </p:sp>
          <p:sp>
            <p:nvSpPr>
              <p:cNvPr id="47218" name="Line 114"/>
              <p:cNvSpPr>
                <a:spLocks noChangeShapeType="1"/>
              </p:cNvSpPr>
              <p:nvPr/>
            </p:nvSpPr>
            <p:spPr bwMode="auto">
              <a:xfrm>
                <a:off x="5908" y="3154"/>
                <a:ext cx="0" cy="3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000" b="1"/>
              </a:p>
            </p:txBody>
          </p:sp>
          <p:sp>
            <p:nvSpPr>
              <p:cNvPr id="47219" name="Text Box 115"/>
              <p:cNvSpPr txBox="1">
                <a:spLocks noChangeArrowheads="1"/>
              </p:cNvSpPr>
              <p:nvPr/>
            </p:nvSpPr>
            <p:spPr bwMode="auto">
              <a:xfrm>
                <a:off x="4057" y="2037"/>
                <a:ext cx="306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fr-FR" b="1" i="0" u="none" strike="noStrike" cap="none" normalizeH="0" baseline="0" smtClean="0">
                    <a:ln>
                      <a:noFill/>
                    </a:ln>
                    <a:solidFill>
                      <a:schemeClr val="tx1"/>
                    </a:solidFill>
                    <a:effectLst/>
                    <a:latin typeface="Calibri" pitchFamily="34" charset="0"/>
                    <a:ea typeface="Arial" pitchFamily="34" charset="0"/>
                    <a:cs typeface="Arial" pitchFamily="34" charset="0"/>
                  </a:rPr>
                  <a:t>14   13  12</a:t>
                </a:r>
                <a:r>
                  <a:rPr kumimoji="0" lang="fr-FR" sz="1400" b="1" i="0" u="none" strike="noStrike" cap="none" normalizeH="0" baseline="0" smtClean="0">
                    <a:ln>
                      <a:noFill/>
                    </a:ln>
                    <a:solidFill>
                      <a:schemeClr val="tx1"/>
                    </a:solidFill>
                    <a:effectLst/>
                    <a:latin typeface="Calibri" pitchFamily="34" charset="0"/>
                    <a:ea typeface="Arial" pitchFamily="34" charset="0"/>
                    <a:cs typeface="Arial" pitchFamily="34" charset="0"/>
                  </a:rPr>
                  <a:t>  </a:t>
                </a:r>
                <a:r>
                  <a:rPr kumimoji="0" lang="fr-FR" b="1" i="0" u="none" strike="noStrike" cap="none" normalizeH="0" baseline="0" smtClean="0">
                    <a:ln>
                      <a:noFill/>
                    </a:ln>
                    <a:solidFill>
                      <a:schemeClr val="tx1"/>
                    </a:solidFill>
                    <a:effectLst/>
                    <a:latin typeface="Calibri" pitchFamily="34" charset="0"/>
                    <a:ea typeface="Arial" pitchFamily="34" charset="0"/>
                    <a:cs typeface="Arial" pitchFamily="34" charset="0"/>
                  </a:rPr>
                  <a:t> 11  10    9    8</a:t>
                </a:r>
                <a:endParaRPr kumimoji="0" lang="fr-FR" sz="4000" b="1" i="0" u="none" strike="noStrike" cap="none" normalizeH="0" baseline="0" smtClean="0">
                  <a:ln>
                    <a:noFill/>
                  </a:ln>
                  <a:solidFill>
                    <a:schemeClr val="tx1"/>
                  </a:solidFill>
                  <a:effectLst/>
                  <a:latin typeface="Arial" pitchFamily="34" charset="0"/>
                  <a:cs typeface="Arial" pitchFamily="34" charset="0"/>
                </a:endParaRPr>
              </a:p>
            </p:txBody>
          </p:sp>
          <p:sp>
            <p:nvSpPr>
              <p:cNvPr id="47220" name="Text Box 116"/>
              <p:cNvSpPr txBox="1">
                <a:spLocks noChangeArrowheads="1"/>
              </p:cNvSpPr>
              <p:nvPr/>
            </p:nvSpPr>
            <p:spPr bwMode="auto">
              <a:xfrm>
                <a:off x="4127" y="3457"/>
                <a:ext cx="306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fr-FR" b="1" i="0" u="none" strike="noStrike" cap="none" normalizeH="0" baseline="0" smtClean="0">
                    <a:ln>
                      <a:noFill/>
                    </a:ln>
                    <a:solidFill>
                      <a:schemeClr val="tx1"/>
                    </a:solidFill>
                    <a:effectLst/>
                    <a:latin typeface="Calibri" pitchFamily="34" charset="0"/>
                    <a:ea typeface="Arial" pitchFamily="34" charset="0"/>
                    <a:cs typeface="Arial" pitchFamily="34" charset="0"/>
                  </a:rPr>
                  <a:t>1  </a:t>
                </a:r>
                <a:r>
                  <a:rPr kumimoji="0" lang="fr-FR" sz="1400" b="1" i="0" u="none" strike="noStrike" cap="none" normalizeH="0" baseline="0" smtClean="0">
                    <a:ln>
                      <a:noFill/>
                    </a:ln>
                    <a:solidFill>
                      <a:schemeClr val="tx1"/>
                    </a:solidFill>
                    <a:effectLst/>
                    <a:latin typeface="Calibri" pitchFamily="34" charset="0"/>
                    <a:ea typeface="Arial" pitchFamily="34" charset="0"/>
                    <a:cs typeface="Arial" pitchFamily="34" charset="0"/>
                  </a:rPr>
                  <a:t>   </a:t>
                </a:r>
                <a:r>
                  <a:rPr kumimoji="0" lang="fr-FR" b="1" i="0" u="none" strike="noStrike" cap="none" normalizeH="0" baseline="0" smtClean="0">
                    <a:ln>
                      <a:noFill/>
                    </a:ln>
                    <a:solidFill>
                      <a:schemeClr val="tx1"/>
                    </a:solidFill>
                    <a:effectLst/>
                    <a:latin typeface="Calibri" pitchFamily="34" charset="0"/>
                    <a:ea typeface="Arial" pitchFamily="34" charset="0"/>
                    <a:cs typeface="Arial" pitchFamily="34" charset="0"/>
                  </a:rPr>
                  <a:t>2  </a:t>
                </a:r>
                <a:r>
                  <a:rPr kumimoji="0" lang="fr-FR" sz="1400" b="1" i="0" u="none" strike="noStrike" cap="none" normalizeH="0" baseline="0" smtClean="0">
                    <a:ln>
                      <a:noFill/>
                    </a:ln>
                    <a:solidFill>
                      <a:schemeClr val="tx1"/>
                    </a:solidFill>
                    <a:effectLst/>
                    <a:latin typeface="Calibri" pitchFamily="34" charset="0"/>
                    <a:ea typeface="Arial" pitchFamily="34" charset="0"/>
                    <a:cs typeface="Arial" pitchFamily="34" charset="0"/>
                  </a:rPr>
                  <a:t>   </a:t>
                </a:r>
                <a:r>
                  <a:rPr kumimoji="0" lang="fr-FR" b="1" i="0" u="none" strike="noStrike" cap="none" normalizeH="0" baseline="0" smtClean="0">
                    <a:ln>
                      <a:noFill/>
                    </a:ln>
                    <a:solidFill>
                      <a:schemeClr val="tx1"/>
                    </a:solidFill>
                    <a:effectLst/>
                    <a:latin typeface="Calibri" pitchFamily="34" charset="0"/>
                    <a:ea typeface="Arial" pitchFamily="34" charset="0"/>
                    <a:cs typeface="Arial" pitchFamily="34" charset="0"/>
                  </a:rPr>
                  <a:t>3    4 </a:t>
                </a:r>
                <a:r>
                  <a:rPr kumimoji="0" lang="fr-FR" sz="1400" b="1" i="0" u="none" strike="noStrike" cap="none" normalizeH="0" baseline="0" smtClean="0">
                    <a:ln>
                      <a:noFill/>
                    </a:ln>
                    <a:solidFill>
                      <a:schemeClr val="tx1"/>
                    </a:solidFill>
                    <a:effectLst/>
                    <a:latin typeface="Calibri" pitchFamily="34" charset="0"/>
                    <a:ea typeface="Arial" pitchFamily="34" charset="0"/>
                    <a:cs typeface="Arial" pitchFamily="34" charset="0"/>
                  </a:rPr>
                  <a:t>  </a:t>
                </a:r>
                <a:r>
                  <a:rPr kumimoji="0" lang="fr-FR" b="1" i="0" u="none" strike="noStrike" cap="none" normalizeH="0" baseline="0" smtClean="0">
                    <a:ln>
                      <a:noFill/>
                    </a:ln>
                    <a:solidFill>
                      <a:schemeClr val="tx1"/>
                    </a:solidFill>
                    <a:effectLst/>
                    <a:latin typeface="Calibri" pitchFamily="34" charset="0"/>
                    <a:ea typeface="Arial" pitchFamily="34" charset="0"/>
                    <a:cs typeface="Arial" pitchFamily="34" charset="0"/>
                  </a:rPr>
                  <a:t>  5 </a:t>
                </a:r>
                <a:r>
                  <a:rPr kumimoji="0" lang="fr-FR" sz="1400" b="1" i="0" u="none" strike="noStrike" cap="none" normalizeH="0" baseline="0" smtClean="0">
                    <a:ln>
                      <a:noFill/>
                    </a:ln>
                    <a:solidFill>
                      <a:schemeClr val="tx1"/>
                    </a:solidFill>
                    <a:effectLst/>
                    <a:latin typeface="Calibri" pitchFamily="34" charset="0"/>
                    <a:ea typeface="Arial" pitchFamily="34" charset="0"/>
                    <a:cs typeface="Arial" pitchFamily="34" charset="0"/>
                  </a:rPr>
                  <a:t>   </a:t>
                </a:r>
                <a:r>
                  <a:rPr kumimoji="0" lang="fr-FR" b="1" i="0" u="none" strike="noStrike" cap="none" normalizeH="0" baseline="0" smtClean="0">
                    <a:ln>
                      <a:noFill/>
                    </a:ln>
                    <a:solidFill>
                      <a:schemeClr val="tx1"/>
                    </a:solidFill>
                    <a:effectLst/>
                    <a:latin typeface="Calibri" pitchFamily="34" charset="0"/>
                    <a:ea typeface="Arial" pitchFamily="34" charset="0"/>
                    <a:cs typeface="Arial" pitchFamily="34" charset="0"/>
                  </a:rPr>
                  <a:t> 6 </a:t>
                </a:r>
                <a:r>
                  <a:rPr kumimoji="0" lang="fr-FR" sz="1400" b="1" i="0" u="none" strike="noStrike" cap="none" normalizeH="0" baseline="0" smtClean="0">
                    <a:ln>
                      <a:noFill/>
                    </a:ln>
                    <a:solidFill>
                      <a:schemeClr val="tx1"/>
                    </a:solidFill>
                    <a:effectLst/>
                    <a:latin typeface="Calibri" pitchFamily="34" charset="0"/>
                    <a:ea typeface="Arial" pitchFamily="34" charset="0"/>
                    <a:cs typeface="Arial" pitchFamily="34" charset="0"/>
                  </a:rPr>
                  <a:t>  </a:t>
                </a:r>
                <a:r>
                  <a:rPr kumimoji="0" lang="fr-FR" b="1" i="0" u="none" strike="noStrike" cap="none" normalizeH="0" baseline="0" smtClean="0">
                    <a:ln>
                      <a:noFill/>
                    </a:ln>
                    <a:solidFill>
                      <a:schemeClr val="tx1"/>
                    </a:solidFill>
                    <a:effectLst/>
                    <a:latin typeface="Calibri" pitchFamily="34" charset="0"/>
                    <a:ea typeface="Arial" pitchFamily="34" charset="0"/>
                    <a:cs typeface="Arial" pitchFamily="34" charset="0"/>
                  </a:rPr>
                  <a:t>  7</a:t>
                </a:r>
                <a:endParaRPr kumimoji="0" lang="fr-FR" sz="4000" b="1" i="0" u="none" strike="noStrike" cap="none" normalizeH="0" baseline="0" smtClean="0">
                  <a:ln>
                    <a:noFill/>
                  </a:ln>
                  <a:solidFill>
                    <a:schemeClr val="tx1"/>
                  </a:solidFill>
                  <a:effectLst/>
                  <a:latin typeface="Arial" pitchFamily="34" charset="0"/>
                  <a:cs typeface="Arial" pitchFamily="34" charset="0"/>
                </a:endParaRPr>
              </a:p>
            </p:txBody>
          </p:sp>
          <p:sp>
            <p:nvSpPr>
              <p:cNvPr id="47221" name="Text Box 117"/>
              <p:cNvSpPr txBox="1">
                <a:spLocks noChangeArrowheads="1"/>
              </p:cNvSpPr>
              <p:nvPr/>
            </p:nvSpPr>
            <p:spPr bwMode="auto">
              <a:xfrm>
                <a:off x="5867" y="3197"/>
                <a:ext cx="72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fr-FR" sz="1400" b="1" i="0" u="none" strike="noStrike" cap="none" normalizeH="0" baseline="0" dirty="0" smtClean="0">
                    <a:ln>
                      <a:noFill/>
                    </a:ln>
                    <a:solidFill>
                      <a:schemeClr val="bg1"/>
                    </a:solidFill>
                    <a:effectLst/>
                    <a:latin typeface="Calibri" pitchFamily="34" charset="0"/>
                    <a:ea typeface="Arial" pitchFamily="34" charset="0"/>
                    <a:cs typeface="Arial" pitchFamily="34" charset="0"/>
                  </a:rPr>
                  <a:t>Masse</a:t>
                </a:r>
                <a:endParaRPr kumimoji="0" lang="fr-FR" sz="4000" b="1" i="0" u="none" strike="noStrike" cap="none" normalizeH="0" baseline="0" dirty="0" smtClean="0">
                  <a:ln>
                    <a:noFill/>
                  </a:ln>
                  <a:solidFill>
                    <a:schemeClr val="bg1"/>
                  </a:solidFill>
                  <a:effectLst/>
                  <a:latin typeface="Arial" pitchFamily="34" charset="0"/>
                  <a:cs typeface="Arial" pitchFamily="34" charset="0"/>
                </a:endParaRPr>
              </a:p>
            </p:txBody>
          </p:sp>
          <p:sp>
            <p:nvSpPr>
              <p:cNvPr id="47222" name="Text Box 118"/>
              <p:cNvSpPr txBox="1">
                <a:spLocks noChangeArrowheads="1"/>
              </p:cNvSpPr>
              <p:nvPr/>
            </p:nvSpPr>
            <p:spPr bwMode="auto">
              <a:xfrm>
                <a:off x="4007" y="2367"/>
                <a:ext cx="72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fr-FR" sz="1200" b="1" i="0" u="none" strike="noStrike" cap="none" normalizeH="0" baseline="0" dirty="0" smtClean="0">
                    <a:ln>
                      <a:noFill/>
                    </a:ln>
                    <a:solidFill>
                      <a:schemeClr val="tx1"/>
                    </a:solidFill>
                    <a:effectLst/>
                    <a:latin typeface="Calibri" pitchFamily="34" charset="0"/>
                    <a:ea typeface="Arial" pitchFamily="34" charset="0"/>
                    <a:cs typeface="Arial" pitchFamily="34" charset="0"/>
                  </a:rPr>
                  <a:t>+ </a:t>
                </a:r>
                <a:r>
                  <a:rPr kumimoji="0" lang="fr-FR" sz="1600" b="1" i="0" u="none" strike="noStrike" cap="none" normalizeH="0" baseline="0" dirty="0" smtClean="0">
                    <a:ln>
                      <a:noFill/>
                    </a:ln>
                    <a:solidFill>
                      <a:schemeClr val="bg1"/>
                    </a:solidFill>
                    <a:effectLst/>
                    <a:latin typeface="Calibri" pitchFamily="34" charset="0"/>
                    <a:ea typeface="Arial" pitchFamily="34" charset="0"/>
                    <a:cs typeface="Arial" pitchFamily="34" charset="0"/>
                  </a:rPr>
                  <a:t>V</a:t>
                </a:r>
                <a:r>
                  <a:rPr kumimoji="0" lang="fr-FR" sz="1600" b="1" i="0" u="none" strike="noStrike" cap="none" normalizeH="0" baseline="-25000" dirty="0" smtClean="0">
                    <a:ln>
                      <a:noFill/>
                    </a:ln>
                    <a:solidFill>
                      <a:schemeClr val="bg1"/>
                    </a:solidFill>
                    <a:effectLst/>
                    <a:latin typeface="Calibri" pitchFamily="34" charset="0"/>
                    <a:ea typeface="Arial" pitchFamily="34" charset="0"/>
                    <a:cs typeface="Arial" pitchFamily="34" charset="0"/>
                  </a:rPr>
                  <a:t>CC</a:t>
                </a:r>
                <a:endParaRPr kumimoji="0" lang="fr-FR" sz="4000" b="1" i="0" u="none" strike="noStrike" cap="none" normalizeH="0" baseline="0" dirty="0" smtClean="0">
                  <a:ln>
                    <a:noFill/>
                  </a:ln>
                  <a:solidFill>
                    <a:schemeClr val="bg1"/>
                  </a:solidFill>
                  <a:effectLst/>
                  <a:latin typeface="Arial" pitchFamily="34" charset="0"/>
                  <a:cs typeface="Arial" pitchFamily="34" charset="0"/>
                </a:endParaRPr>
              </a:p>
            </p:txBody>
          </p:sp>
        </p:grpSp>
        <p:grpSp>
          <p:nvGrpSpPr>
            <p:cNvPr id="47223" name="Group 119"/>
            <p:cNvGrpSpPr>
              <a:grpSpLocks/>
            </p:cNvGrpSpPr>
            <p:nvPr/>
          </p:nvGrpSpPr>
          <p:grpSpPr bwMode="auto">
            <a:xfrm>
              <a:off x="8568" y="8641"/>
              <a:ext cx="1317" cy="495"/>
              <a:chOff x="8568" y="8641"/>
              <a:chExt cx="1317" cy="495"/>
            </a:xfrm>
          </p:grpSpPr>
          <p:sp>
            <p:nvSpPr>
              <p:cNvPr id="47224" name="Oval 120"/>
              <p:cNvSpPr>
                <a:spLocks noChangeArrowheads="1"/>
              </p:cNvSpPr>
              <p:nvPr/>
            </p:nvSpPr>
            <p:spPr bwMode="auto">
              <a:xfrm>
                <a:off x="9845" y="8642"/>
                <a:ext cx="40" cy="40"/>
              </a:xfrm>
              <a:prstGeom prst="ellipse">
                <a:avLst/>
              </a:prstGeom>
              <a:solidFill>
                <a:srgbClr val="FFFFFF"/>
              </a:solid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000" b="1"/>
              </a:p>
            </p:txBody>
          </p:sp>
          <p:sp>
            <p:nvSpPr>
              <p:cNvPr id="47225" name="Oval 121"/>
              <p:cNvSpPr>
                <a:spLocks noChangeArrowheads="1"/>
              </p:cNvSpPr>
              <p:nvPr/>
            </p:nvSpPr>
            <p:spPr bwMode="auto">
              <a:xfrm>
                <a:off x="9522" y="9096"/>
                <a:ext cx="40" cy="40"/>
              </a:xfrm>
              <a:prstGeom prst="ellipse">
                <a:avLst/>
              </a:prstGeom>
              <a:solidFill>
                <a:srgbClr val="FFFFFF"/>
              </a:solid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000" b="1"/>
              </a:p>
            </p:txBody>
          </p:sp>
          <p:sp>
            <p:nvSpPr>
              <p:cNvPr id="47226" name="Oval 122"/>
              <p:cNvSpPr>
                <a:spLocks noChangeArrowheads="1"/>
              </p:cNvSpPr>
              <p:nvPr/>
            </p:nvSpPr>
            <p:spPr bwMode="auto">
              <a:xfrm>
                <a:off x="8568" y="9091"/>
                <a:ext cx="40" cy="40"/>
              </a:xfrm>
              <a:prstGeom prst="ellipse">
                <a:avLst/>
              </a:prstGeom>
              <a:solidFill>
                <a:srgbClr val="FFFFFF"/>
              </a:solid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000" b="1"/>
              </a:p>
            </p:txBody>
          </p:sp>
          <p:sp>
            <p:nvSpPr>
              <p:cNvPr id="47227" name="Oval 123"/>
              <p:cNvSpPr>
                <a:spLocks noChangeArrowheads="1"/>
              </p:cNvSpPr>
              <p:nvPr/>
            </p:nvSpPr>
            <p:spPr bwMode="auto">
              <a:xfrm>
                <a:off x="8886" y="8641"/>
                <a:ext cx="40" cy="40"/>
              </a:xfrm>
              <a:prstGeom prst="ellipse">
                <a:avLst/>
              </a:prstGeom>
              <a:solidFill>
                <a:srgbClr val="FFFFFF"/>
              </a:solid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000" b="1"/>
              </a:p>
            </p:txBody>
          </p:sp>
        </p:grpSp>
      </p:gr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432048" y="409888"/>
            <a:ext cx="9972600" cy="1323439"/>
          </a:xfrm>
          <a:prstGeom prst="rect">
            <a:avLst/>
          </a:prstGeom>
          <a:noFill/>
        </p:spPr>
        <p:txBody>
          <a:bodyPr wrap="square" rtlCol="0">
            <a:spAutoFit/>
          </a:bodyPr>
          <a:lstStyle/>
          <a:p>
            <a:pPr algn="ctr"/>
            <a:r>
              <a:rPr lang="fr-FR" sz="4000" b="1" dirty="0" smtClean="0">
                <a:effectLst>
                  <a:outerShdw blurRad="38100" dist="38100" dir="2700000" algn="tl">
                    <a:srgbClr val="000000"/>
                  </a:outerShdw>
                </a:effectLst>
                <a:latin typeface="Times New Roman" pitchFamily="18" charset="0"/>
                <a:cs typeface="Times New Roman" pitchFamily="18" charset="0"/>
              </a:rPr>
              <a:t>7- </a:t>
            </a:r>
            <a:r>
              <a:rPr lang="fr-FR" sz="4000" b="1" dirty="0" smtClean="0"/>
              <a:t>Les opérateurs Universels</a:t>
            </a:r>
            <a:endParaRPr lang="fr-FR" sz="4000" dirty="0" smtClean="0"/>
          </a:p>
          <a:p>
            <a:pPr algn="ctr"/>
            <a:endParaRPr lang="fr-FR" sz="4000" b="1" dirty="0"/>
          </a:p>
        </p:txBody>
      </p:sp>
      <p:sp>
        <p:nvSpPr>
          <p:cNvPr id="23554" name="Rectangle 2"/>
          <p:cNvSpPr>
            <a:spLocks noChangeArrowheads="1"/>
          </p:cNvSpPr>
          <p:nvPr/>
        </p:nvSpPr>
        <p:spPr bwMode="auto">
          <a:xfrm>
            <a:off x="395536" y="1052736"/>
            <a:ext cx="8461448"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lvl="1" algn="ctr"/>
            <a:r>
              <a:rPr lang="fr-FR" sz="3200" dirty="0" smtClean="0"/>
              <a:t>1- </a:t>
            </a:r>
            <a:r>
              <a:rPr lang="fr-FR" sz="3200" b="1" dirty="0" smtClean="0"/>
              <a:t>L’opérateur « NON-ET » : NAND</a:t>
            </a:r>
            <a:endParaRPr lang="fr-FR" sz="3600" dirty="0"/>
          </a:p>
        </p:txBody>
      </p:sp>
      <p:sp>
        <p:nvSpPr>
          <p:cNvPr id="13" name="Espace réservé du numéro de diapositive 12"/>
          <p:cNvSpPr>
            <a:spLocks noGrp="1"/>
          </p:cNvSpPr>
          <p:nvPr>
            <p:ph type="sldNum" sz="quarter" idx="12"/>
          </p:nvPr>
        </p:nvSpPr>
        <p:spPr/>
        <p:txBody>
          <a:bodyPr/>
          <a:lstStyle/>
          <a:p>
            <a:fld id="{CF4668DC-857F-487D-BFFA-8C0CA5037977}" type="slidenum">
              <a:rPr lang="fr-BE" smtClean="0"/>
              <a:pPr/>
              <a:t>27</a:t>
            </a:fld>
            <a:endParaRPr lang="fr-BE"/>
          </a:p>
        </p:txBody>
      </p:sp>
      <p:sp>
        <p:nvSpPr>
          <p:cNvPr id="3891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5" name="Rectangle 2"/>
          <p:cNvSpPr>
            <a:spLocks noChangeArrowheads="1"/>
          </p:cNvSpPr>
          <p:nvPr/>
        </p:nvSpPr>
        <p:spPr bwMode="auto">
          <a:xfrm>
            <a:off x="1151112" y="1628800"/>
            <a:ext cx="8461448"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fr-FR" sz="3200" b="1" i="1" u="sng" dirty="0" smtClean="0"/>
              <a:t>Exemple :</a:t>
            </a:r>
            <a:r>
              <a:rPr lang="fr-FR" sz="3200" dirty="0" smtClean="0"/>
              <a:t> Réalisation de : A . B + C . D</a:t>
            </a:r>
            <a:endParaRPr lang="fr-FR" sz="3200" dirty="0"/>
          </a:p>
        </p:txBody>
      </p:sp>
      <p:sp>
        <p:nvSpPr>
          <p:cNvPr id="58" name="Rectangle 2"/>
          <p:cNvSpPr>
            <a:spLocks noChangeArrowheads="1"/>
          </p:cNvSpPr>
          <p:nvPr/>
        </p:nvSpPr>
        <p:spPr bwMode="auto">
          <a:xfrm>
            <a:off x="1187624" y="3924345"/>
            <a:ext cx="8461448"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fr-FR" sz="3200" b="1" i="1" u="sng" dirty="0" smtClean="0"/>
              <a:t>Après simplification : </a:t>
            </a:r>
            <a:endParaRPr lang="fr-FR" sz="3200" dirty="0"/>
          </a:p>
        </p:txBody>
      </p:sp>
      <p:grpSp>
        <p:nvGrpSpPr>
          <p:cNvPr id="48131" name="Group 3"/>
          <p:cNvGrpSpPr>
            <a:grpSpLocks/>
          </p:cNvGrpSpPr>
          <p:nvPr/>
        </p:nvGrpSpPr>
        <p:grpSpPr bwMode="auto">
          <a:xfrm>
            <a:off x="3419872" y="4581128"/>
            <a:ext cx="3240360" cy="1872208"/>
            <a:chOff x="1797" y="13192"/>
            <a:chExt cx="2568" cy="1302"/>
          </a:xfrm>
        </p:grpSpPr>
        <p:sp>
          <p:nvSpPr>
            <p:cNvPr id="48132" name="AutoShape 4"/>
            <p:cNvSpPr>
              <a:spLocks noChangeArrowheads="1"/>
            </p:cNvSpPr>
            <p:nvPr/>
          </p:nvSpPr>
          <p:spPr bwMode="auto">
            <a:xfrm>
              <a:off x="2647" y="13362"/>
              <a:ext cx="360" cy="360"/>
            </a:xfrm>
            <a:prstGeom prst="flowChartDelay">
              <a:avLst/>
            </a:prstGeom>
            <a:solidFill>
              <a:srgbClr val="FFFFFF"/>
            </a:solidFill>
            <a:ln w="1270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fr-FR" sz="4400"/>
            </a:p>
          </p:txBody>
        </p:sp>
        <p:sp>
          <p:nvSpPr>
            <p:cNvPr id="48133" name="Line 5"/>
            <p:cNvSpPr>
              <a:spLocks noChangeShapeType="1"/>
            </p:cNvSpPr>
            <p:nvPr/>
          </p:nvSpPr>
          <p:spPr bwMode="auto">
            <a:xfrm>
              <a:off x="2222" y="13452"/>
              <a:ext cx="425" cy="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400"/>
            </a:p>
          </p:txBody>
        </p:sp>
        <p:sp>
          <p:nvSpPr>
            <p:cNvPr id="48134" name="Line 6"/>
            <p:cNvSpPr>
              <a:spLocks noChangeShapeType="1"/>
            </p:cNvSpPr>
            <p:nvPr/>
          </p:nvSpPr>
          <p:spPr bwMode="auto">
            <a:xfrm>
              <a:off x="2222" y="13642"/>
              <a:ext cx="425" cy="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400"/>
            </a:p>
          </p:txBody>
        </p:sp>
        <p:sp>
          <p:nvSpPr>
            <p:cNvPr id="48135" name="Oval 7"/>
            <p:cNvSpPr>
              <a:spLocks noChangeArrowheads="1"/>
            </p:cNvSpPr>
            <p:nvPr/>
          </p:nvSpPr>
          <p:spPr bwMode="auto">
            <a:xfrm>
              <a:off x="2159" y="13414"/>
              <a:ext cx="68" cy="68"/>
            </a:xfrm>
            <a:prstGeom prst="ellipse">
              <a:avLst/>
            </a:pr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fr-FR" sz="4400"/>
            </a:p>
          </p:txBody>
        </p:sp>
        <p:sp>
          <p:nvSpPr>
            <p:cNvPr id="48136" name="Oval 8"/>
            <p:cNvSpPr>
              <a:spLocks noChangeArrowheads="1"/>
            </p:cNvSpPr>
            <p:nvPr/>
          </p:nvSpPr>
          <p:spPr bwMode="auto">
            <a:xfrm>
              <a:off x="2169" y="13614"/>
              <a:ext cx="68" cy="68"/>
            </a:xfrm>
            <a:prstGeom prst="ellipse">
              <a:avLst/>
            </a:pr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fr-FR" sz="4400"/>
            </a:p>
          </p:txBody>
        </p:sp>
        <p:sp>
          <p:nvSpPr>
            <p:cNvPr id="48137" name="Line 9"/>
            <p:cNvSpPr>
              <a:spLocks noChangeShapeType="1"/>
            </p:cNvSpPr>
            <p:nvPr/>
          </p:nvSpPr>
          <p:spPr bwMode="auto">
            <a:xfrm>
              <a:off x="2997" y="13535"/>
              <a:ext cx="595" cy="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400"/>
            </a:p>
          </p:txBody>
        </p:sp>
        <p:sp>
          <p:nvSpPr>
            <p:cNvPr id="48138" name="Text Box 10"/>
            <p:cNvSpPr txBox="1">
              <a:spLocks noChangeArrowheads="1"/>
            </p:cNvSpPr>
            <p:nvPr/>
          </p:nvSpPr>
          <p:spPr bwMode="auto">
            <a:xfrm>
              <a:off x="1807" y="13192"/>
              <a:ext cx="360" cy="4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fr-FR" sz="2800" b="1" i="0" u="none" strike="noStrike" cap="none" normalizeH="0" baseline="0" smtClean="0">
                  <a:ln>
                    <a:noFill/>
                  </a:ln>
                  <a:solidFill>
                    <a:schemeClr val="tx1"/>
                  </a:solidFill>
                  <a:effectLst/>
                  <a:latin typeface="Calibri" pitchFamily="34" charset="0"/>
                  <a:ea typeface="Arial" pitchFamily="34" charset="0"/>
                  <a:cs typeface="Arial" pitchFamily="34" charset="0"/>
                </a:rPr>
                <a:t>A</a:t>
              </a:r>
              <a:endParaRPr kumimoji="0" lang="fr-FR" sz="4400" b="0" i="0" u="none" strike="noStrike" cap="none" normalizeH="0" baseline="0" smtClean="0">
                <a:ln>
                  <a:noFill/>
                </a:ln>
                <a:solidFill>
                  <a:schemeClr val="tx1"/>
                </a:solidFill>
                <a:effectLst/>
                <a:latin typeface="Arial" pitchFamily="34" charset="0"/>
                <a:cs typeface="Arial" pitchFamily="34" charset="0"/>
              </a:endParaRPr>
            </a:p>
          </p:txBody>
        </p:sp>
        <p:sp>
          <p:nvSpPr>
            <p:cNvPr id="48139" name="Text Box 11"/>
            <p:cNvSpPr txBox="1">
              <a:spLocks noChangeArrowheads="1"/>
            </p:cNvSpPr>
            <p:nvPr/>
          </p:nvSpPr>
          <p:spPr bwMode="auto">
            <a:xfrm>
              <a:off x="1807" y="13460"/>
              <a:ext cx="360" cy="4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fr-FR" sz="2800" b="1" i="0" u="none" strike="noStrike" cap="none" normalizeH="0" baseline="0" smtClean="0">
                  <a:ln>
                    <a:noFill/>
                  </a:ln>
                  <a:solidFill>
                    <a:schemeClr val="tx1"/>
                  </a:solidFill>
                  <a:effectLst/>
                  <a:latin typeface="Calibri" pitchFamily="34" charset="0"/>
                  <a:ea typeface="Arial" pitchFamily="34" charset="0"/>
                  <a:cs typeface="Arial" pitchFamily="34" charset="0"/>
                </a:rPr>
                <a:t>B</a:t>
              </a:r>
              <a:endParaRPr kumimoji="0" lang="fr-FR" sz="4400" b="0" i="0" u="none" strike="noStrike" cap="none" normalizeH="0" baseline="0" smtClean="0">
                <a:ln>
                  <a:noFill/>
                </a:ln>
                <a:solidFill>
                  <a:schemeClr val="tx1"/>
                </a:solidFill>
                <a:effectLst/>
                <a:latin typeface="Arial" pitchFamily="34" charset="0"/>
                <a:cs typeface="Arial" pitchFamily="34" charset="0"/>
              </a:endParaRPr>
            </a:p>
          </p:txBody>
        </p:sp>
        <p:sp>
          <p:nvSpPr>
            <p:cNvPr id="48140" name="Oval 12"/>
            <p:cNvSpPr>
              <a:spLocks noChangeArrowheads="1"/>
            </p:cNvSpPr>
            <p:nvPr/>
          </p:nvSpPr>
          <p:spPr bwMode="auto">
            <a:xfrm>
              <a:off x="2997" y="13510"/>
              <a:ext cx="57" cy="57"/>
            </a:xfrm>
            <a:prstGeom prst="ellipse">
              <a:avLst/>
            </a:prstGeom>
            <a:solidFill>
              <a:srgbClr val="FFFFFF"/>
            </a:solid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400"/>
            </a:p>
          </p:txBody>
        </p:sp>
        <p:sp>
          <p:nvSpPr>
            <p:cNvPr id="48141" name="AutoShape 13"/>
            <p:cNvSpPr>
              <a:spLocks noChangeArrowheads="1"/>
            </p:cNvSpPr>
            <p:nvPr/>
          </p:nvSpPr>
          <p:spPr bwMode="auto">
            <a:xfrm>
              <a:off x="3577" y="13459"/>
              <a:ext cx="360" cy="720"/>
            </a:xfrm>
            <a:prstGeom prst="flowChartDelay">
              <a:avLst/>
            </a:prstGeom>
            <a:solidFill>
              <a:srgbClr val="FFFFFF"/>
            </a:solidFill>
            <a:ln w="1270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fr-FR" sz="4400"/>
            </a:p>
          </p:txBody>
        </p:sp>
        <p:sp>
          <p:nvSpPr>
            <p:cNvPr id="48142" name="Line 14"/>
            <p:cNvSpPr>
              <a:spLocks noChangeShapeType="1"/>
            </p:cNvSpPr>
            <p:nvPr/>
          </p:nvSpPr>
          <p:spPr bwMode="auto">
            <a:xfrm>
              <a:off x="3940" y="13807"/>
              <a:ext cx="425" cy="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400"/>
            </a:p>
          </p:txBody>
        </p:sp>
        <p:sp>
          <p:nvSpPr>
            <p:cNvPr id="48143" name="Oval 15"/>
            <p:cNvSpPr>
              <a:spLocks noChangeArrowheads="1"/>
            </p:cNvSpPr>
            <p:nvPr/>
          </p:nvSpPr>
          <p:spPr bwMode="auto">
            <a:xfrm>
              <a:off x="3940" y="13782"/>
              <a:ext cx="57" cy="57"/>
            </a:xfrm>
            <a:prstGeom prst="ellipse">
              <a:avLst/>
            </a:prstGeom>
            <a:solidFill>
              <a:srgbClr val="FFFFFF"/>
            </a:solid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400"/>
            </a:p>
          </p:txBody>
        </p:sp>
        <p:sp>
          <p:nvSpPr>
            <p:cNvPr id="48144" name="AutoShape 16"/>
            <p:cNvSpPr>
              <a:spLocks noChangeArrowheads="1"/>
            </p:cNvSpPr>
            <p:nvPr/>
          </p:nvSpPr>
          <p:spPr bwMode="auto">
            <a:xfrm>
              <a:off x="2647" y="13960"/>
              <a:ext cx="360" cy="360"/>
            </a:xfrm>
            <a:prstGeom prst="flowChartDelay">
              <a:avLst/>
            </a:prstGeom>
            <a:solidFill>
              <a:srgbClr val="FFFFFF"/>
            </a:solidFill>
            <a:ln w="1270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fr-FR" sz="4400"/>
            </a:p>
          </p:txBody>
        </p:sp>
        <p:sp>
          <p:nvSpPr>
            <p:cNvPr id="48145" name="Line 17"/>
            <p:cNvSpPr>
              <a:spLocks noChangeShapeType="1"/>
            </p:cNvSpPr>
            <p:nvPr/>
          </p:nvSpPr>
          <p:spPr bwMode="auto">
            <a:xfrm>
              <a:off x="2222" y="14050"/>
              <a:ext cx="425" cy="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400"/>
            </a:p>
          </p:txBody>
        </p:sp>
        <p:sp>
          <p:nvSpPr>
            <p:cNvPr id="48146" name="Line 18"/>
            <p:cNvSpPr>
              <a:spLocks noChangeShapeType="1"/>
            </p:cNvSpPr>
            <p:nvPr/>
          </p:nvSpPr>
          <p:spPr bwMode="auto">
            <a:xfrm>
              <a:off x="2222" y="14240"/>
              <a:ext cx="425" cy="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400"/>
            </a:p>
          </p:txBody>
        </p:sp>
        <p:sp>
          <p:nvSpPr>
            <p:cNvPr id="48147" name="Oval 19"/>
            <p:cNvSpPr>
              <a:spLocks noChangeArrowheads="1"/>
            </p:cNvSpPr>
            <p:nvPr/>
          </p:nvSpPr>
          <p:spPr bwMode="auto">
            <a:xfrm>
              <a:off x="2159" y="14012"/>
              <a:ext cx="68" cy="68"/>
            </a:xfrm>
            <a:prstGeom prst="ellipse">
              <a:avLst/>
            </a:pr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fr-FR" sz="4400"/>
            </a:p>
          </p:txBody>
        </p:sp>
        <p:sp>
          <p:nvSpPr>
            <p:cNvPr id="48148" name="Oval 20"/>
            <p:cNvSpPr>
              <a:spLocks noChangeArrowheads="1"/>
            </p:cNvSpPr>
            <p:nvPr/>
          </p:nvSpPr>
          <p:spPr bwMode="auto">
            <a:xfrm>
              <a:off x="2169" y="14212"/>
              <a:ext cx="68" cy="68"/>
            </a:xfrm>
            <a:prstGeom prst="ellipse">
              <a:avLst/>
            </a:pr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fr-FR" sz="4400"/>
            </a:p>
          </p:txBody>
        </p:sp>
        <p:sp>
          <p:nvSpPr>
            <p:cNvPr id="48149" name="Line 21"/>
            <p:cNvSpPr>
              <a:spLocks noChangeShapeType="1"/>
            </p:cNvSpPr>
            <p:nvPr/>
          </p:nvSpPr>
          <p:spPr bwMode="auto">
            <a:xfrm>
              <a:off x="2997" y="14133"/>
              <a:ext cx="595" cy="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400"/>
            </a:p>
          </p:txBody>
        </p:sp>
        <p:sp>
          <p:nvSpPr>
            <p:cNvPr id="48150" name="Text Box 22"/>
            <p:cNvSpPr txBox="1">
              <a:spLocks noChangeArrowheads="1"/>
            </p:cNvSpPr>
            <p:nvPr/>
          </p:nvSpPr>
          <p:spPr bwMode="auto">
            <a:xfrm>
              <a:off x="1797" y="13824"/>
              <a:ext cx="360" cy="4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fr-FR" sz="2800" b="1" i="0" u="none" strike="noStrike" cap="none" normalizeH="0" baseline="0" smtClean="0">
                  <a:ln>
                    <a:noFill/>
                  </a:ln>
                  <a:solidFill>
                    <a:schemeClr val="tx1"/>
                  </a:solidFill>
                  <a:effectLst/>
                  <a:latin typeface="Calibri" pitchFamily="34" charset="0"/>
                  <a:ea typeface="Arial" pitchFamily="34" charset="0"/>
                  <a:cs typeface="Arial" pitchFamily="34" charset="0"/>
                </a:rPr>
                <a:t>C</a:t>
              </a:r>
              <a:endParaRPr kumimoji="0" lang="fr-FR" sz="4400" b="0" i="0" u="none" strike="noStrike" cap="none" normalizeH="0" baseline="0" smtClean="0">
                <a:ln>
                  <a:noFill/>
                </a:ln>
                <a:solidFill>
                  <a:schemeClr val="tx1"/>
                </a:solidFill>
                <a:effectLst/>
                <a:latin typeface="Arial" pitchFamily="34" charset="0"/>
                <a:cs typeface="Arial" pitchFamily="34" charset="0"/>
              </a:endParaRPr>
            </a:p>
          </p:txBody>
        </p:sp>
        <p:sp>
          <p:nvSpPr>
            <p:cNvPr id="48151" name="Text Box 23"/>
            <p:cNvSpPr txBox="1">
              <a:spLocks noChangeArrowheads="1"/>
            </p:cNvSpPr>
            <p:nvPr/>
          </p:nvSpPr>
          <p:spPr bwMode="auto">
            <a:xfrm>
              <a:off x="1797" y="14082"/>
              <a:ext cx="360" cy="4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fr-FR" sz="2800" b="1" i="0" u="none" strike="noStrike" cap="none" normalizeH="0" baseline="0" smtClean="0">
                  <a:ln>
                    <a:noFill/>
                  </a:ln>
                  <a:solidFill>
                    <a:schemeClr val="tx1"/>
                  </a:solidFill>
                  <a:effectLst/>
                  <a:latin typeface="Calibri" pitchFamily="34" charset="0"/>
                  <a:ea typeface="Arial" pitchFamily="34" charset="0"/>
                  <a:cs typeface="Arial" pitchFamily="34" charset="0"/>
                </a:rPr>
                <a:t>D</a:t>
              </a:r>
              <a:endParaRPr kumimoji="0" lang="fr-FR" sz="4400" b="0" i="0" u="none" strike="noStrike" cap="none" normalizeH="0" baseline="0" smtClean="0">
                <a:ln>
                  <a:noFill/>
                </a:ln>
                <a:solidFill>
                  <a:schemeClr val="tx1"/>
                </a:solidFill>
                <a:effectLst/>
                <a:latin typeface="Arial" pitchFamily="34" charset="0"/>
                <a:cs typeface="Arial" pitchFamily="34" charset="0"/>
              </a:endParaRPr>
            </a:p>
          </p:txBody>
        </p:sp>
        <p:sp>
          <p:nvSpPr>
            <p:cNvPr id="48152" name="Oval 24"/>
            <p:cNvSpPr>
              <a:spLocks noChangeArrowheads="1"/>
            </p:cNvSpPr>
            <p:nvPr/>
          </p:nvSpPr>
          <p:spPr bwMode="auto">
            <a:xfrm>
              <a:off x="2997" y="14108"/>
              <a:ext cx="57" cy="57"/>
            </a:xfrm>
            <a:prstGeom prst="ellipse">
              <a:avLst/>
            </a:prstGeom>
            <a:solidFill>
              <a:srgbClr val="FFFFFF"/>
            </a:solid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400"/>
            </a:p>
          </p:txBody>
        </p:sp>
      </p:grpSp>
      <p:grpSp>
        <p:nvGrpSpPr>
          <p:cNvPr id="48153" name="Group 25"/>
          <p:cNvGrpSpPr>
            <a:grpSpLocks/>
          </p:cNvGrpSpPr>
          <p:nvPr/>
        </p:nvGrpSpPr>
        <p:grpSpPr bwMode="auto">
          <a:xfrm>
            <a:off x="1763688" y="2348880"/>
            <a:ext cx="6192688" cy="1728192"/>
            <a:chOff x="1421" y="10068"/>
            <a:chExt cx="4547" cy="1302"/>
          </a:xfrm>
        </p:grpSpPr>
        <p:grpSp>
          <p:nvGrpSpPr>
            <p:cNvPr id="48154" name="Group 26"/>
            <p:cNvGrpSpPr>
              <a:grpSpLocks/>
            </p:cNvGrpSpPr>
            <p:nvPr/>
          </p:nvGrpSpPr>
          <p:grpSpPr bwMode="auto">
            <a:xfrm>
              <a:off x="1431" y="10068"/>
              <a:ext cx="2332" cy="680"/>
              <a:chOff x="1807" y="12847"/>
              <a:chExt cx="2332" cy="680"/>
            </a:xfrm>
          </p:grpSpPr>
          <p:sp>
            <p:nvSpPr>
              <p:cNvPr id="48155" name="AutoShape 27"/>
              <p:cNvSpPr>
                <a:spLocks noChangeArrowheads="1"/>
              </p:cNvSpPr>
              <p:nvPr/>
            </p:nvSpPr>
            <p:spPr bwMode="auto">
              <a:xfrm>
                <a:off x="3477" y="13007"/>
                <a:ext cx="360" cy="360"/>
              </a:xfrm>
              <a:prstGeom prst="flowChartDelay">
                <a:avLst/>
              </a:prstGeom>
              <a:solidFill>
                <a:srgbClr val="FFFFFF"/>
              </a:solidFill>
              <a:ln w="1270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fr-FR" sz="4400"/>
              </a:p>
            </p:txBody>
          </p:sp>
          <p:sp>
            <p:nvSpPr>
              <p:cNvPr id="48156" name="Line 28"/>
              <p:cNvSpPr>
                <a:spLocks noChangeShapeType="1"/>
              </p:cNvSpPr>
              <p:nvPr/>
            </p:nvSpPr>
            <p:spPr bwMode="auto">
              <a:xfrm>
                <a:off x="3247" y="13277"/>
                <a:ext cx="227" cy="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400"/>
              </a:p>
            </p:txBody>
          </p:sp>
          <p:sp>
            <p:nvSpPr>
              <p:cNvPr id="48157" name="Line 29"/>
              <p:cNvSpPr>
                <a:spLocks noChangeShapeType="1"/>
              </p:cNvSpPr>
              <p:nvPr/>
            </p:nvSpPr>
            <p:spPr bwMode="auto">
              <a:xfrm>
                <a:off x="3827" y="13180"/>
                <a:ext cx="312" cy="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400"/>
              </a:p>
            </p:txBody>
          </p:sp>
          <p:sp>
            <p:nvSpPr>
              <p:cNvPr id="48158" name="Oval 30"/>
              <p:cNvSpPr>
                <a:spLocks noChangeArrowheads="1"/>
              </p:cNvSpPr>
              <p:nvPr/>
            </p:nvSpPr>
            <p:spPr bwMode="auto">
              <a:xfrm>
                <a:off x="3827" y="13155"/>
                <a:ext cx="57" cy="57"/>
              </a:xfrm>
              <a:prstGeom prst="ellipse">
                <a:avLst/>
              </a:prstGeom>
              <a:solidFill>
                <a:srgbClr val="FFFFFF"/>
              </a:solid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400"/>
              </a:p>
            </p:txBody>
          </p:sp>
          <p:sp>
            <p:nvSpPr>
              <p:cNvPr id="48159" name="Line 31"/>
              <p:cNvSpPr>
                <a:spLocks noChangeShapeType="1"/>
              </p:cNvSpPr>
              <p:nvPr/>
            </p:nvSpPr>
            <p:spPr bwMode="auto">
              <a:xfrm>
                <a:off x="3247" y="13097"/>
                <a:ext cx="227" cy="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400"/>
              </a:p>
            </p:txBody>
          </p:sp>
          <p:sp>
            <p:nvSpPr>
              <p:cNvPr id="48160" name="Line 32"/>
              <p:cNvSpPr>
                <a:spLocks noChangeShapeType="1"/>
              </p:cNvSpPr>
              <p:nvPr/>
            </p:nvSpPr>
            <p:spPr bwMode="auto">
              <a:xfrm>
                <a:off x="3254" y="13091"/>
                <a:ext cx="0" cy="193"/>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400"/>
              </a:p>
            </p:txBody>
          </p:sp>
          <p:sp>
            <p:nvSpPr>
              <p:cNvPr id="48161" name="AutoShape 33"/>
              <p:cNvSpPr>
                <a:spLocks noChangeArrowheads="1"/>
              </p:cNvSpPr>
              <p:nvPr/>
            </p:nvSpPr>
            <p:spPr bwMode="auto">
              <a:xfrm>
                <a:off x="2647" y="13017"/>
                <a:ext cx="360" cy="360"/>
              </a:xfrm>
              <a:prstGeom prst="flowChartDelay">
                <a:avLst/>
              </a:prstGeom>
              <a:solidFill>
                <a:srgbClr val="FFFFFF"/>
              </a:solidFill>
              <a:ln w="1270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fr-FR" sz="4400"/>
              </a:p>
            </p:txBody>
          </p:sp>
          <p:sp>
            <p:nvSpPr>
              <p:cNvPr id="48162" name="Line 34"/>
              <p:cNvSpPr>
                <a:spLocks noChangeShapeType="1"/>
              </p:cNvSpPr>
              <p:nvPr/>
            </p:nvSpPr>
            <p:spPr bwMode="auto">
              <a:xfrm>
                <a:off x="2222" y="13107"/>
                <a:ext cx="425" cy="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400"/>
              </a:p>
            </p:txBody>
          </p:sp>
          <p:sp>
            <p:nvSpPr>
              <p:cNvPr id="48163" name="Line 35"/>
              <p:cNvSpPr>
                <a:spLocks noChangeShapeType="1"/>
              </p:cNvSpPr>
              <p:nvPr/>
            </p:nvSpPr>
            <p:spPr bwMode="auto">
              <a:xfrm>
                <a:off x="2222" y="13297"/>
                <a:ext cx="425" cy="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400"/>
              </a:p>
            </p:txBody>
          </p:sp>
          <p:sp>
            <p:nvSpPr>
              <p:cNvPr id="48164" name="Oval 36"/>
              <p:cNvSpPr>
                <a:spLocks noChangeArrowheads="1"/>
              </p:cNvSpPr>
              <p:nvPr/>
            </p:nvSpPr>
            <p:spPr bwMode="auto">
              <a:xfrm>
                <a:off x="2159" y="13069"/>
                <a:ext cx="68" cy="68"/>
              </a:xfrm>
              <a:prstGeom prst="ellipse">
                <a:avLst/>
              </a:pr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fr-FR" sz="4400"/>
              </a:p>
            </p:txBody>
          </p:sp>
          <p:sp>
            <p:nvSpPr>
              <p:cNvPr id="48165" name="Oval 37"/>
              <p:cNvSpPr>
                <a:spLocks noChangeArrowheads="1"/>
              </p:cNvSpPr>
              <p:nvPr/>
            </p:nvSpPr>
            <p:spPr bwMode="auto">
              <a:xfrm>
                <a:off x="2169" y="13269"/>
                <a:ext cx="68" cy="68"/>
              </a:xfrm>
              <a:prstGeom prst="ellipse">
                <a:avLst/>
              </a:pr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fr-FR" sz="4400"/>
              </a:p>
            </p:txBody>
          </p:sp>
          <p:sp>
            <p:nvSpPr>
              <p:cNvPr id="48166" name="Line 38"/>
              <p:cNvSpPr>
                <a:spLocks noChangeShapeType="1"/>
              </p:cNvSpPr>
              <p:nvPr/>
            </p:nvSpPr>
            <p:spPr bwMode="auto">
              <a:xfrm>
                <a:off x="2997" y="13190"/>
                <a:ext cx="255" cy="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400"/>
              </a:p>
            </p:txBody>
          </p:sp>
          <p:sp>
            <p:nvSpPr>
              <p:cNvPr id="48167" name="Text Box 39"/>
              <p:cNvSpPr txBox="1">
                <a:spLocks noChangeArrowheads="1"/>
              </p:cNvSpPr>
              <p:nvPr/>
            </p:nvSpPr>
            <p:spPr bwMode="auto">
              <a:xfrm>
                <a:off x="1807" y="12847"/>
                <a:ext cx="360" cy="4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fr-FR" sz="2800" b="1" i="0" u="none" strike="noStrike" cap="none" normalizeH="0" baseline="0" smtClean="0">
                    <a:ln>
                      <a:noFill/>
                    </a:ln>
                    <a:solidFill>
                      <a:schemeClr val="tx1"/>
                    </a:solidFill>
                    <a:effectLst/>
                    <a:latin typeface="Calibri" pitchFamily="34" charset="0"/>
                    <a:ea typeface="Arial" pitchFamily="34" charset="0"/>
                    <a:cs typeface="Arial" pitchFamily="34" charset="0"/>
                  </a:rPr>
                  <a:t>A</a:t>
                </a:r>
                <a:endParaRPr kumimoji="0" lang="fr-FR" sz="4400" b="0" i="0" u="none" strike="noStrike" cap="none" normalizeH="0" baseline="0" smtClean="0">
                  <a:ln>
                    <a:noFill/>
                  </a:ln>
                  <a:solidFill>
                    <a:schemeClr val="tx1"/>
                  </a:solidFill>
                  <a:effectLst/>
                  <a:latin typeface="Arial" pitchFamily="34" charset="0"/>
                  <a:cs typeface="Arial" pitchFamily="34" charset="0"/>
                </a:endParaRPr>
              </a:p>
            </p:txBody>
          </p:sp>
          <p:sp>
            <p:nvSpPr>
              <p:cNvPr id="48168" name="Text Box 40"/>
              <p:cNvSpPr txBox="1">
                <a:spLocks noChangeArrowheads="1"/>
              </p:cNvSpPr>
              <p:nvPr/>
            </p:nvSpPr>
            <p:spPr bwMode="auto">
              <a:xfrm>
                <a:off x="1807" y="13115"/>
                <a:ext cx="360" cy="4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fr-FR" sz="2800" b="1" i="0" u="none" strike="noStrike" cap="none" normalizeH="0" baseline="0" smtClean="0">
                    <a:ln>
                      <a:noFill/>
                    </a:ln>
                    <a:solidFill>
                      <a:schemeClr val="tx1"/>
                    </a:solidFill>
                    <a:effectLst/>
                    <a:latin typeface="Calibri" pitchFamily="34" charset="0"/>
                    <a:ea typeface="Arial" pitchFamily="34" charset="0"/>
                    <a:cs typeface="Arial" pitchFamily="34" charset="0"/>
                  </a:rPr>
                  <a:t>B</a:t>
                </a:r>
                <a:endParaRPr kumimoji="0" lang="fr-FR" sz="4400" b="0" i="0" u="none" strike="noStrike" cap="none" normalizeH="0" baseline="0" smtClean="0">
                  <a:ln>
                    <a:noFill/>
                  </a:ln>
                  <a:solidFill>
                    <a:schemeClr val="tx1"/>
                  </a:solidFill>
                  <a:effectLst/>
                  <a:latin typeface="Arial" pitchFamily="34" charset="0"/>
                  <a:cs typeface="Arial" pitchFamily="34" charset="0"/>
                </a:endParaRPr>
              </a:p>
            </p:txBody>
          </p:sp>
          <p:sp>
            <p:nvSpPr>
              <p:cNvPr id="48169" name="Oval 41"/>
              <p:cNvSpPr>
                <a:spLocks noChangeArrowheads="1"/>
              </p:cNvSpPr>
              <p:nvPr/>
            </p:nvSpPr>
            <p:spPr bwMode="auto">
              <a:xfrm>
                <a:off x="2997" y="13165"/>
                <a:ext cx="57" cy="57"/>
              </a:xfrm>
              <a:prstGeom prst="ellipse">
                <a:avLst/>
              </a:prstGeom>
              <a:solidFill>
                <a:srgbClr val="FFFFFF"/>
              </a:solid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400"/>
              </a:p>
            </p:txBody>
          </p:sp>
        </p:grpSp>
        <p:grpSp>
          <p:nvGrpSpPr>
            <p:cNvPr id="48170" name="Group 42"/>
            <p:cNvGrpSpPr>
              <a:grpSpLocks/>
            </p:cNvGrpSpPr>
            <p:nvPr/>
          </p:nvGrpSpPr>
          <p:grpSpPr bwMode="auto">
            <a:xfrm>
              <a:off x="3753" y="10225"/>
              <a:ext cx="2215" cy="950"/>
              <a:chOff x="4129" y="13004"/>
              <a:chExt cx="2215" cy="950"/>
            </a:xfrm>
          </p:grpSpPr>
          <p:sp>
            <p:nvSpPr>
              <p:cNvPr id="48171" name="AutoShape 43"/>
              <p:cNvSpPr>
                <a:spLocks noChangeArrowheads="1"/>
              </p:cNvSpPr>
              <p:nvPr/>
            </p:nvSpPr>
            <p:spPr bwMode="auto">
              <a:xfrm>
                <a:off x="4611" y="13004"/>
                <a:ext cx="360" cy="360"/>
              </a:xfrm>
              <a:prstGeom prst="flowChartDelay">
                <a:avLst/>
              </a:prstGeom>
              <a:solidFill>
                <a:srgbClr val="FFFFFF"/>
              </a:solidFill>
              <a:ln w="1270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fr-FR" sz="4400"/>
              </a:p>
            </p:txBody>
          </p:sp>
          <p:sp>
            <p:nvSpPr>
              <p:cNvPr id="48172" name="Line 44"/>
              <p:cNvSpPr>
                <a:spLocks noChangeShapeType="1"/>
              </p:cNvSpPr>
              <p:nvPr/>
            </p:nvSpPr>
            <p:spPr bwMode="auto">
              <a:xfrm>
                <a:off x="4381" y="13274"/>
                <a:ext cx="227" cy="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400"/>
              </a:p>
            </p:txBody>
          </p:sp>
          <p:sp>
            <p:nvSpPr>
              <p:cNvPr id="48173" name="Oval 45"/>
              <p:cNvSpPr>
                <a:spLocks noChangeArrowheads="1"/>
              </p:cNvSpPr>
              <p:nvPr/>
            </p:nvSpPr>
            <p:spPr bwMode="auto">
              <a:xfrm>
                <a:off x="4129" y="13150"/>
                <a:ext cx="68" cy="68"/>
              </a:xfrm>
              <a:prstGeom prst="ellipse">
                <a:avLst/>
              </a:pr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fr-FR" sz="4400"/>
              </a:p>
            </p:txBody>
          </p:sp>
          <p:sp>
            <p:nvSpPr>
              <p:cNvPr id="48174" name="Line 46"/>
              <p:cNvSpPr>
                <a:spLocks noChangeShapeType="1"/>
              </p:cNvSpPr>
              <p:nvPr/>
            </p:nvSpPr>
            <p:spPr bwMode="auto">
              <a:xfrm>
                <a:off x="4961" y="13177"/>
                <a:ext cx="595" cy="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400"/>
              </a:p>
            </p:txBody>
          </p:sp>
          <p:sp>
            <p:nvSpPr>
              <p:cNvPr id="48175" name="Oval 47"/>
              <p:cNvSpPr>
                <a:spLocks noChangeArrowheads="1"/>
              </p:cNvSpPr>
              <p:nvPr/>
            </p:nvSpPr>
            <p:spPr bwMode="auto">
              <a:xfrm>
                <a:off x="4961" y="13152"/>
                <a:ext cx="57" cy="57"/>
              </a:xfrm>
              <a:prstGeom prst="ellipse">
                <a:avLst/>
              </a:prstGeom>
              <a:solidFill>
                <a:srgbClr val="FFFFFF"/>
              </a:solid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400"/>
              </a:p>
            </p:txBody>
          </p:sp>
          <p:sp>
            <p:nvSpPr>
              <p:cNvPr id="48176" name="Line 48"/>
              <p:cNvSpPr>
                <a:spLocks noChangeShapeType="1"/>
              </p:cNvSpPr>
              <p:nvPr/>
            </p:nvSpPr>
            <p:spPr bwMode="auto">
              <a:xfrm>
                <a:off x="4381" y="13094"/>
                <a:ext cx="227" cy="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400"/>
              </a:p>
            </p:txBody>
          </p:sp>
          <p:sp>
            <p:nvSpPr>
              <p:cNvPr id="48177" name="Line 49"/>
              <p:cNvSpPr>
                <a:spLocks noChangeShapeType="1"/>
              </p:cNvSpPr>
              <p:nvPr/>
            </p:nvSpPr>
            <p:spPr bwMode="auto">
              <a:xfrm>
                <a:off x="4388" y="13088"/>
                <a:ext cx="0" cy="193"/>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400"/>
              </a:p>
            </p:txBody>
          </p:sp>
          <p:sp>
            <p:nvSpPr>
              <p:cNvPr id="48178" name="Line 50"/>
              <p:cNvSpPr>
                <a:spLocks noChangeShapeType="1"/>
              </p:cNvSpPr>
              <p:nvPr/>
            </p:nvSpPr>
            <p:spPr bwMode="auto">
              <a:xfrm flipH="1" flipV="1">
                <a:off x="4190" y="13184"/>
                <a:ext cx="196" cy="1"/>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400"/>
              </a:p>
            </p:txBody>
          </p:sp>
          <p:sp>
            <p:nvSpPr>
              <p:cNvPr id="48179" name="AutoShape 51"/>
              <p:cNvSpPr>
                <a:spLocks noChangeArrowheads="1"/>
              </p:cNvSpPr>
              <p:nvPr/>
            </p:nvSpPr>
            <p:spPr bwMode="auto">
              <a:xfrm>
                <a:off x="4611" y="13594"/>
                <a:ext cx="360" cy="360"/>
              </a:xfrm>
              <a:prstGeom prst="flowChartDelay">
                <a:avLst/>
              </a:prstGeom>
              <a:solidFill>
                <a:srgbClr val="FFFFFF"/>
              </a:solidFill>
              <a:ln w="1270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fr-FR" sz="4400"/>
              </a:p>
            </p:txBody>
          </p:sp>
          <p:sp>
            <p:nvSpPr>
              <p:cNvPr id="48180" name="Line 52"/>
              <p:cNvSpPr>
                <a:spLocks noChangeShapeType="1"/>
              </p:cNvSpPr>
              <p:nvPr/>
            </p:nvSpPr>
            <p:spPr bwMode="auto">
              <a:xfrm>
                <a:off x="4381" y="13864"/>
                <a:ext cx="227" cy="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400"/>
              </a:p>
            </p:txBody>
          </p:sp>
          <p:sp>
            <p:nvSpPr>
              <p:cNvPr id="48181" name="Oval 53"/>
              <p:cNvSpPr>
                <a:spLocks noChangeArrowheads="1"/>
              </p:cNvSpPr>
              <p:nvPr/>
            </p:nvSpPr>
            <p:spPr bwMode="auto">
              <a:xfrm>
                <a:off x="4129" y="13740"/>
                <a:ext cx="68" cy="68"/>
              </a:xfrm>
              <a:prstGeom prst="ellipse">
                <a:avLst/>
              </a:pr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fr-FR" sz="4400"/>
              </a:p>
            </p:txBody>
          </p:sp>
          <p:sp>
            <p:nvSpPr>
              <p:cNvPr id="48182" name="Line 54"/>
              <p:cNvSpPr>
                <a:spLocks noChangeShapeType="1"/>
              </p:cNvSpPr>
              <p:nvPr/>
            </p:nvSpPr>
            <p:spPr bwMode="auto">
              <a:xfrm>
                <a:off x="4961" y="13767"/>
                <a:ext cx="595" cy="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400"/>
              </a:p>
            </p:txBody>
          </p:sp>
          <p:sp>
            <p:nvSpPr>
              <p:cNvPr id="48183" name="Oval 55"/>
              <p:cNvSpPr>
                <a:spLocks noChangeArrowheads="1"/>
              </p:cNvSpPr>
              <p:nvPr/>
            </p:nvSpPr>
            <p:spPr bwMode="auto">
              <a:xfrm>
                <a:off x="4961" y="13742"/>
                <a:ext cx="57" cy="57"/>
              </a:xfrm>
              <a:prstGeom prst="ellipse">
                <a:avLst/>
              </a:prstGeom>
              <a:solidFill>
                <a:srgbClr val="FFFFFF"/>
              </a:solid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400"/>
              </a:p>
            </p:txBody>
          </p:sp>
          <p:sp>
            <p:nvSpPr>
              <p:cNvPr id="48184" name="Line 56"/>
              <p:cNvSpPr>
                <a:spLocks noChangeShapeType="1"/>
              </p:cNvSpPr>
              <p:nvPr/>
            </p:nvSpPr>
            <p:spPr bwMode="auto">
              <a:xfrm>
                <a:off x="4381" y="13684"/>
                <a:ext cx="227" cy="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400"/>
              </a:p>
            </p:txBody>
          </p:sp>
          <p:sp>
            <p:nvSpPr>
              <p:cNvPr id="48185" name="Line 57"/>
              <p:cNvSpPr>
                <a:spLocks noChangeShapeType="1"/>
              </p:cNvSpPr>
              <p:nvPr/>
            </p:nvSpPr>
            <p:spPr bwMode="auto">
              <a:xfrm>
                <a:off x="4388" y="13678"/>
                <a:ext cx="0" cy="193"/>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400"/>
              </a:p>
            </p:txBody>
          </p:sp>
          <p:sp>
            <p:nvSpPr>
              <p:cNvPr id="48186" name="Line 58"/>
              <p:cNvSpPr>
                <a:spLocks noChangeShapeType="1"/>
              </p:cNvSpPr>
              <p:nvPr/>
            </p:nvSpPr>
            <p:spPr bwMode="auto">
              <a:xfrm flipH="1" flipV="1">
                <a:off x="4190" y="13774"/>
                <a:ext cx="196" cy="1"/>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400"/>
              </a:p>
            </p:txBody>
          </p:sp>
          <p:sp>
            <p:nvSpPr>
              <p:cNvPr id="48187" name="AutoShape 59"/>
              <p:cNvSpPr>
                <a:spLocks noChangeArrowheads="1"/>
              </p:cNvSpPr>
              <p:nvPr/>
            </p:nvSpPr>
            <p:spPr bwMode="auto">
              <a:xfrm>
                <a:off x="5556" y="13104"/>
                <a:ext cx="360" cy="720"/>
              </a:xfrm>
              <a:prstGeom prst="flowChartDelay">
                <a:avLst/>
              </a:prstGeom>
              <a:solidFill>
                <a:srgbClr val="FFFFFF"/>
              </a:solidFill>
              <a:ln w="1270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fr-FR" sz="4400"/>
              </a:p>
            </p:txBody>
          </p:sp>
          <p:sp>
            <p:nvSpPr>
              <p:cNvPr id="48188" name="Line 60"/>
              <p:cNvSpPr>
                <a:spLocks noChangeShapeType="1"/>
              </p:cNvSpPr>
              <p:nvPr/>
            </p:nvSpPr>
            <p:spPr bwMode="auto">
              <a:xfrm>
                <a:off x="5919" y="13452"/>
                <a:ext cx="425" cy="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400"/>
              </a:p>
            </p:txBody>
          </p:sp>
          <p:sp>
            <p:nvSpPr>
              <p:cNvPr id="48189" name="Oval 61"/>
              <p:cNvSpPr>
                <a:spLocks noChangeArrowheads="1"/>
              </p:cNvSpPr>
              <p:nvPr/>
            </p:nvSpPr>
            <p:spPr bwMode="auto">
              <a:xfrm>
                <a:off x="5919" y="13427"/>
                <a:ext cx="57" cy="57"/>
              </a:xfrm>
              <a:prstGeom prst="ellipse">
                <a:avLst/>
              </a:prstGeom>
              <a:solidFill>
                <a:srgbClr val="FFFFFF"/>
              </a:solid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400"/>
              </a:p>
            </p:txBody>
          </p:sp>
        </p:grpSp>
        <p:grpSp>
          <p:nvGrpSpPr>
            <p:cNvPr id="48190" name="Group 62"/>
            <p:cNvGrpSpPr>
              <a:grpSpLocks/>
            </p:cNvGrpSpPr>
            <p:nvPr/>
          </p:nvGrpSpPr>
          <p:grpSpPr bwMode="auto">
            <a:xfrm>
              <a:off x="1421" y="10700"/>
              <a:ext cx="2342" cy="670"/>
              <a:chOff x="1797" y="13479"/>
              <a:chExt cx="2342" cy="670"/>
            </a:xfrm>
          </p:grpSpPr>
          <p:sp>
            <p:nvSpPr>
              <p:cNvPr id="48191" name="AutoShape 63"/>
              <p:cNvSpPr>
                <a:spLocks noChangeArrowheads="1"/>
              </p:cNvSpPr>
              <p:nvPr/>
            </p:nvSpPr>
            <p:spPr bwMode="auto">
              <a:xfrm>
                <a:off x="3477" y="13605"/>
                <a:ext cx="360" cy="360"/>
              </a:xfrm>
              <a:prstGeom prst="flowChartDelay">
                <a:avLst/>
              </a:prstGeom>
              <a:solidFill>
                <a:srgbClr val="FFFFFF"/>
              </a:solidFill>
              <a:ln w="1270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fr-FR" sz="4400"/>
              </a:p>
            </p:txBody>
          </p:sp>
          <p:sp>
            <p:nvSpPr>
              <p:cNvPr id="48192" name="Line 64"/>
              <p:cNvSpPr>
                <a:spLocks noChangeShapeType="1"/>
              </p:cNvSpPr>
              <p:nvPr/>
            </p:nvSpPr>
            <p:spPr bwMode="auto">
              <a:xfrm>
                <a:off x="3247" y="13875"/>
                <a:ext cx="227" cy="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400"/>
              </a:p>
            </p:txBody>
          </p:sp>
          <p:sp>
            <p:nvSpPr>
              <p:cNvPr id="48193" name="Line 65"/>
              <p:cNvSpPr>
                <a:spLocks noChangeShapeType="1"/>
              </p:cNvSpPr>
              <p:nvPr/>
            </p:nvSpPr>
            <p:spPr bwMode="auto">
              <a:xfrm>
                <a:off x="3827" y="13778"/>
                <a:ext cx="312" cy="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400"/>
              </a:p>
            </p:txBody>
          </p:sp>
          <p:sp>
            <p:nvSpPr>
              <p:cNvPr id="48194" name="Oval 66"/>
              <p:cNvSpPr>
                <a:spLocks noChangeArrowheads="1"/>
              </p:cNvSpPr>
              <p:nvPr/>
            </p:nvSpPr>
            <p:spPr bwMode="auto">
              <a:xfrm>
                <a:off x="3827" y="13753"/>
                <a:ext cx="57" cy="57"/>
              </a:xfrm>
              <a:prstGeom prst="ellipse">
                <a:avLst/>
              </a:prstGeom>
              <a:solidFill>
                <a:srgbClr val="FFFFFF"/>
              </a:solid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400"/>
              </a:p>
            </p:txBody>
          </p:sp>
          <p:sp>
            <p:nvSpPr>
              <p:cNvPr id="48195" name="Line 67"/>
              <p:cNvSpPr>
                <a:spLocks noChangeShapeType="1"/>
              </p:cNvSpPr>
              <p:nvPr/>
            </p:nvSpPr>
            <p:spPr bwMode="auto">
              <a:xfrm>
                <a:off x="3247" y="13695"/>
                <a:ext cx="227" cy="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400"/>
              </a:p>
            </p:txBody>
          </p:sp>
          <p:sp>
            <p:nvSpPr>
              <p:cNvPr id="48196" name="Line 68"/>
              <p:cNvSpPr>
                <a:spLocks noChangeShapeType="1"/>
              </p:cNvSpPr>
              <p:nvPr/>
            </p:nvSpPr>
            <p:spPr bwMode="auto">
              <a:xfrm>
                <a:off x="3254" y="13689"/>
                <a:ext cx="0" cy="193"/>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400"/>
              </a:p>
            </p:txBody>
          </p:sp>
          <p:sp>
            <p:nvSpPr>
              <p:cNvPr id="48197" name="AutoShape 69"/>
              <p:cNvSpPr>
                <a:spLocks noChangeArrowheads="1"/>
              </p:cNvSpPr>
              <p:nvPr/>
            </p:nvSpPr>
            <p:spPr bwMode="auto">
              <a:xfrm>
                <a:off x="2647" y="13615"/>
                <a:ext cx="360" cy="360"/>
              </a:xfrm>
              <a:prstGeom prst="flowChartDelay">
                <a:avLst/>
              </a:prstGeom>
              <a:solidFill>
                <a:srgbClr val="FFFFFF"/>
              </a:solidFill>
              <a:ln w="1270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fr-FR" sz="4400"/>
              </a:p>
            </p:txBody>
          </p:sp>
          <p:sp>
            <p:nvSpPr>
              <p:cNvPr id="48198" name="Line 70"/>
              <p:cNvSpPr>
                <a:spLocks noChangeShapeType="1"/>
              </p:cNvSpPr>
              <p:nvPr/>
            </p:nvSpPr>
            <p:spPr bwMode="auto">
              <a:xfrm>
                <a:off x="2222" y="13705"/>
                <a:ext cx="425" cy="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400"/>
              </a:p>
            </p:txBody>
          </p:sp>
          <p:sp>
            <p:nvSpPr>
              <p:cNvPr id="48199" name="Line 71"/>
              <p:cNvSpPr>
                <a:spLocks noChangeShapeType="1"/>
              </p:cNvSpPr>
              <p:nvPr/>
            </p:nvSpPr>
            <p:spPr bwMode="auto">
              <a:xfrm>
                <a:off x="2222" y="13895"/>
                <a:ext cx="425" cy="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400"/>
              </a:p>
            </p:txBody>
          </p:sp>
          <p:sp>
            <p:nvSpPr>
              <p:cNvPr id="48200" name="Oval 72"/>
              <p:cNvSpPr>
                <a:spLocks noChangeArrowheads="1"/>
              </p:cNvSpPr>
              <p:nvPr/>
            </p:nvSpPr>
            <p:spPr bwMode="auto">
              <a:xfrm>
                <a:off x="2159" y="13667"/>
                <a:ext cx="68" cy="68"/>
              </a:xfrm>
              <a:prstGeom prst="ellipse">
                <a:avLst/>
              </a:pr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fr-FR" sz="4400"/>
              </a:p>
            </p:txBody>
          </p:sp>
          <p:sp>
            <p:nvSpPr>
              <p:cNvPr id="48201" name="Oval 73"/>
              <p:cNvSpPr>
                <a:spLocks noChangeArrowheads="1"/>
              </p:cNvSpPr>
              <p:nvPr/>
            </p:nvSpPr>
            <p:spPr bwMode="auto">
              <a:xfrm>
                <a:off x="2169" y="13867"/>
                <a:ext cx="68" cy="68"/>
              </a:xfrm>
              <a:prstGeom prst="ellipse">
                <a:avLst/>
              </a:pr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fr-FR" sz="4400"/>
              </a:p>
            </p:txBody>
          </p:sp>
          <p:sp>
            <p:nvSpPr>
              <p:cNvPr id="48202" name="Line 74"/>
              <p:cNvSpPr>
                <a:spLocks noChangeShapeType="1"/>
              </p:cNvSpPr>
              <p:nvPr/>
            </p:nvSpPr>
            <p:spPr bwMode="auto">
              <a:xfrm>
                <a:off x="2997" y="13788"/>
                <a:ext cx="255" cy="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400"/>
              </a:p>
            </p:txBody>
          </p:sp>
          <p:sp>
            <p:nvSpPr>
              <p:cNvPr id="48203" name="Text Box 75"/>
              <p:cNvSpPr txBox="1">
                <a:spLocks noChangeArrowheads="1"/>
              </p:cNvSpPr>
              <p:nvPr/>
            </p:nvSpPr>
            <p:spPr bwMode="auto">
              <a:xfrm>
                <a:off x="1797" y="13479"/>
                <a:ext cx="360" cy="4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fr-FR" sz="2800" b="1" i="0" u="none" strike="noStrike" cap="none" normalizeH="0" baseline="0" smtClean="0">
                    <a:ln>
                      <a:noFill/>
                    </a:ln>
                    <a:solidFill>
                      <a:schemeClr val="tx1"/>
                    </a:solidFill>
                    <a:effectLst/>
                    <a:latin typeface="Calibri" pitchFamily="34" charset="0"/>
                    <a:ea typeface="Arial" pitchFamily="34" charset="0"/>
                    <a:cs typeface="Arial" pitchFamily="34" charset="0"/>
                  </a:rPr>
                  <a:t>C</a:t>
                </a:r>
                <a:endParaRPr kumimoji="0" lang="fr-FR" sz="4400" b="0" i="0" u="none" strike="noStrike" cap="none" normalizeH="0" baseline="0" smtClean="0">
                  <a:ln>
                    <a:noFill/>
                  </a:ln>
                  <a:solidFill>
                    <a:schemeClr val="tx1"/>
                  </a:solidFill>
                  <a:effectLst/>
                  <a:latin typeface="Arial" pitchFamily="34" charset="0"/>
                  <a:cs typeface="Arial" pitchFamily="34" charset="0"/>
                </a:endParaRPr>
              </a:p>
            </p:txBody>
          </p:sp>
          <p:sp>
            <p:nvSpPr>
              <p:cNvPr id="48204" name="Text Box 76"/>
              <p:cNvSpPr txBox="1">
                <a:spLocks noChangeArrowheads="1"/>
              </p:cNvSpPr>
              <p:nvPr/>
            </p:nvSpPr>
            <p:spPr bwMode="auto">
              <a:xfrm>
                <a:off x="1797" y="13737"/>
                <a:ext cx="360" cy="4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fr-FR" sz="2800" b="1" i="0" u="none" strike="noStrike" cap="none" normalizeH="0" baseline="0" smtClean="0">
                    <a:ln>
                      <a:noFill/>
                    </a:ln>
                    <a:solidFill>
                      <a:schemeClr val="tx1"/>
                    </a:solidFill>
                    <a:effectLst/>
                    <a:latin typeface="Calibri" pitchFamily="34" charset="0"/>
                    <a:ea typeface="Arial" pitchFamily="34" charset="0"/>
                    <a:cs typeface="Arial" pitchFamily="34" charset="0"/>
                  </a:rPr>
                  <a:t>D</a:t>
                </a:r>
                <a:endParaRPr kumimoji="0" lang="fr-FR" sz="4400" b="0" i="0" u="none" strike="noStrike" cap="none" normalizeH="0" baseline="0" smtClean="0">
                  <a:ln>
                    <a:noFill/>
                  </a:ln>
                  <a:solidFill>
                    <a:schemeClr val="tx1"/>
                  </a:solidFill>
                  <a:effectLst/>
                  <a:latin typeface="Arial" pitchFamily="34" charset="0"/>
                  <a:cs typeface="Arial" pitchFamily="34" charset="0"/>
                </a:endParaRPr>
              </a:p>
            </p:txBody>
          </p:sp>
          <p:sp>
            <p:nvSpPr>
              <p:cNvPr id="48205" name="Oval 77"/>
              <p:cNvSpPr>
                <a:spLocks noChangeArrowheads="1"/>
              </p:cNvSpPr>
              <p:nvPr/>
            </p:nvSpPr>
            <p:spPr bwMode="auto">
              <a:xfrm>
                <a:off x="2997" y="13763"/>
                <a:ext cx="57" cy="57"/>
              </a:xfrm>
              <a:prstGeom prst="ellipse">
                <a:avLst/>
              </a:prstGeom>
              <a:solidFill>
                <a:srgbClr val="FFFFFF"/>
              </a:solid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400"/>
              </a:p>
            </p:txBody>
          </p:sp>
        </p:grpSp>
      </p:gr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432048" y="409888"/>
            <a:ext cx="9972600" cy="1323439"/>
          </a:xfrm>
          <a:prstGeom prst="rect">
            <a:avLst/>
          </a:prstGeom>
          <a:noFill/>
        </p:spPr>
        <p:txBody>
          <a:bodyPr wrap="square" rtlCol="0">
            <a:spAutoFit/>
          </a:bodyPr>
          <a:lstStyle/>
          <a:p>
            <a:pPr algn="ctr"/>
            <a:r>
              <a:rPr lang="fr-FR" sz="4000" b="1" dirty="0" smtClean="0">
                <a:effectLst>
                  <a:outerShdw blurRad="38100" dist="38100" dir="2700000" algn="tl">
                    <a:srgbClr val="000000"/>
                  </a:outerShdw>
                </a:effectLst>
                <a:latin typeface="Times New Roman" pitchFamily="18" charset="0"/>
                <a:cs typeface="Times New Roman" pitchFamily="18" charset="0"/>
              </a:rPr>
              <a:t>7- </a:t>
            </a:r>
            <a:r>
              <a:rPr lang="fr-FR" sz="4000" b="1" dirty="0" smtClean="0"/>
              <a:t>Les opérateurs Universels</a:t>
            </a:r>
            <a:endParaRPr lang="fr-FR" sz="4000" dirty="0" smtClean="0"/>
          </a:p>
          <a:p>
            <a:pPr algn="ctr"/>
            <a:endParaRPr lang="fr-FR" sz="4000" b="1" dirty="0"/>
          </a:p>
        </p:txBody>
      </p:sp>
      <p:sp>
        <p:nvSpPr>
          <p:cNvPr id="23554" name="Rectangle 2"/>
          <p:cNvSpPr>
            <a:spLocks noChangeArrowheads="1"/>
          </p:cNvSpPr>
          <p:nvPr/>
        </p:nvSpPr>
        <p:spPr bwMode="auto">
          <a:xfrm>
            <a:off x="395536" y="1052736"/>
            <a:ext cx="8461448"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lvl="1" algn="ctr"/>
            <a:r>
              <a:rPr lang="fr-FR" sz="3200" dirty="0" smtClean="0"/>
              <a:t>2- </a:t>
            </a:r>
            <a:r>
              <a:rPr lang="fr-FR" sz="3200" b="1" dirty="0" smtClean="0"/>
              <a:t>L’opérateur « NON-OU » : NOR</a:t>
            </a:r>
            <a:endParaRPr lang="fr-FR" sz="3600" dirty="0"/>
          </a:p>
        </p:txBody>
      </p:sp>
      <p:sp>
        <p:nvSpPr>
          <p:cNvPr id="13" name="Espace réservé du numéro de diapositive 12"/>
          <p:cNvSpPr>
            <a:spLocks noGrp="1"/>
          </p:cNvSpPr>
          <p:nvPr>
            <p:ph type="sldNum" sz="quarter" idx="12"/>
          </p:nvPr>
        </p:nvSpPr>
        <p:spPr/>
        <p:txBody>
          <a:bodyPr/>
          <a:lstStyle/>
          <a:p>
            <a:fld id="{CF4668DC-857F-487D-BFFA-8C0CA5037977}" type="slidenum">
              <a:rPr lang="fr-BE" smtClean="0"/>
              <a:pPr/>
              <a:t>28</a:t>
            </a:fld>
            <a:endParaRPr lang="fr-BE"/>
          </a:p>
        </p:txBody>
      </p:sp>
      <p:sp>
        <p:nvSpPr>
          <p:cNvPr id="3891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graphicFrame>
        <p:nvGraphicFramePr>
          <p:cNvPr id="83" name="Tableau 82"/>
          <p:cNvGraphicFramePr>
            <a:graphicFrameLocks noGrp="1"/>
          </p:cNvGraphicFramePr>
          <p:nvPr/>
        </p:nvGraphicFramePr>
        <p:xfrm>
          <a:off x="827584" y="2204864"/>
          <a:ext cx="2365291" cy="4084320"/>
        </p:xfrm>
        <a:graphic>
          <a:graphicData uri="http://schemas.openxmlformats.org/drawingml/2006/table">
            <a:tbl>
              <a:tblPr/>
              <a:tblGrid>
                <a:gridCol w="787843"/>
                <a:gridCol w="788724"/>
                <a:gridCol w="788724"/>
              </a:tblGrid>
              <a:tr h="0">
                <a:tc gridSpan="3">
                  <a:txBody>
                    <a:bodyPr/>
                    <a:lstStyle/>
                    <a:p>
                      <a:pPr algn="ctr"/>
                      <a:r>
                        <a:rPr lang="fr-FR" sz="4400" b="1" dirty="0" smtClean="0">
                          <a:latin typeface="Garamond"/>
                        </a:rPr>
                        <a:t>Table </a:t>
                      </a:r>
                      <a:r>
                        <a:rPr lang="fr-FR" sz="4400" b="1" dirty="0">
                          <a:latin typeface="Garamond"/>
                        </a:rPr>
                        <a:t>de Vérité</a:t>
                      </a:r>
                      <a:r>
                        <a:rPr lang="fr-FR" sz="3600" b="1" dirty="0">
                          <a:latin typeface="Times New Roman"/>
                        </a:rPr>
                        <a:t> </a:t>
                      </a: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r>
              <a:tr h="0">
                <a:tc>
                  <a:txBody>
                    <a:bodyPr/>
                    <a:lstStyle/>
                    <a:p>
                      <a:pPr algn="ctr">
                        <a:spcAft>
                          <a:spcPts val="0"/>
                        </a:spcAft>
                      </a:pPr>
                      <a:r>
                        <a:rPr lang="fr-FR" sz="3600" b="1">
                          <a:latin typeface="Garamond"/>
                          <a:ea typeface="Times New Roman"/>
                        </a:rPr>
                        <a:t>A</a:t>
                      </a:r>
                      <a:endParaRPr lang="fr-FR" sz="48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3600" b="1">
                          <a:latin typeface="Garamond"/>
                          <a:ea typeface="Times New Roman"/>
                        </a:rPr>
                        <a:t>B</a:t>
                      </a:r>
                      <a:endParaRPr lang="fr-FR" sz="48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3600" b="1">
                          <a:latin typeface="Garamond"/>
                          <a:ea typeface="Times New Roman"/>
                        </a:rPr>
                        <a:t>S</a:t>
                      </a:r>
                      <a:endParaRPr lang="fr-FR" sz="4800" b="1">
                        <a:latin typeface="Times New Roman"/>
                        <a:ea typeface="Times New Roman"/>
                      </a:endParaRPr>
                    </a:p>
                  </a:txBody>
                  <a:tcPr marL="68580" marR="68580" marT="0" marB="0" anchor="ctr">
                    <a:lnL w="19050"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spcAft>
                          <a:spcPts val="0"/>
                        </a:spcAft>
                      </a:pPr>
                      <a:r>
                        <a:rPr lang="fr-FR" sz="3600" b="1">
                          <a:latin typeface="Garamond"/>
                          <a:ea typeface="Times New Roman"/>
                        </a:rPr>
                        <a:t>0</a:t>
                      </a:r>
                      <a:endParaRPr lang="fr-FR" sz="48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3600" b="1">
                          <a:latin typeface="Garamond"/>
                          <a:ea typeface="Times New Roman"/>
                        </a:rPr>
                        <a:t>0</a:t>
                      </a:r>
                      <a:endParaRPr lang="fr-FR" sz="48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3600" b="1">
                          <a:latin typeface="Garamond"/>
                          <a:ea typeface="Times New Roman"/>
                        </a:rPr>
                        <a:t>1</a:t>
                      </a:r>
                      <a:endParaRPr lang="fr-FR" sz="4800" b="1">
                        <a:latin typeface="Times New Roman"/>
                        <a:ea typeface="Times New Roman"/>
                      </a:endParaRPr>
                    </a:p>
                  </a:txBody>
                  <a:tcPr marL="68580" marR="68580" marT="0" marB="0" anchor="ctr">
                    <a:lnL w="19050"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spcAft>
                          <a:spcPts val="0"/>
                        </a:spcAft>
                      </a:pPr>
                      <a:r>
                        <a:rPr lang="fr-FR" sz="3600" b="1">
                          <a:latin typeface="Garamond"/>
                          <a:ea typeface="Times New Roman"/>
                        </a:rPr>
                        <a:t>0</a:t>
                      </a:r>
                      <a:endParaRPr lang="fr-FR" sz="48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3600" b="1">
                          <a:latin typeface="Garamond"/>
                          <a:ea typeface="Times New Roman"/>
                        </a:rPr>
                        <a:t>1</a:t>
                      </a:r>
                      <a:endParaRPr lang="fr-FR" sz="48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3600" b="1">
                          <a:latin typeface="Garamond"/>
                          <a:ea typeface="Times New Roman"/>
                        </a:rPr>
                        <a:t>0</a:t>
                      </a:r>
                      <a:endParaRPr lang="fr-FR" sz="4800" b="1">
                        <a:latin typeface="Times New Roman"/>
                        <a:ea typeface="Times New Roman"/>
                      </a:endParaRPr>
                    </a:p>
                  </a:txBody>
                  <a:tcPr marL="68580" marR="68580" marT="0" marB="0" anchor="ctr">
                    <a:lnL w="19050"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spcAft>
                          <a:spcPts val="0"/>
                        </a:spcAft>
                      </a:pPr>
                      <a:r>
                        <a:rPr lang="fr-FR" sz="3600" b="1">
                          <a:latin typeface="Garamond"/>
                          <a:ea typeface="Times New Roman"/>
                        </a:rPr>
                        <a:t>1</a:t>
                      </a:r>
                      <a:endParaRPr lang="fr-FR" sz="48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3600" b="1">
                          <a:latin typeface="Garamond"/>
                          <a:ea typeface="Times New Roman"/>
                        </a:rPr>
                        <a:t>0</a:t>
                      </a:r>
                      <a:endParaRPr lang="fr-FR" sz="48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3600" b="1">
                          <a:latin typeface="Garamond"/>
                          <a:ea typeface="Times New Roman"/>
                        </a:rPr>
                        <a:t>0</a:t>
                      </a:r>
                      <a:endParaRPr lang="fr-FR" sz="4800" b="1">
                        <a:latin typeface="Times New Roman"/>
                        <a:ea typeface="Times New Roman"/>
                      </a:endParaRPr>
                    </a:p>
                  </a:txBody>
                  <a:tcPr marL="68580" marR="68580" marT="0" marB="0" anchor="ctr">
                    <a:lnL w="19050"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spcAft>
                          <a:spcPts val="0"/>
                        </a:spcAft>
                      </a:pPr>
                      <a:r>
                        <a:rPr lang="fr-FR" sz="3600" b="1">
                          <a:latin typeface="Garamond"/>
                          <a:ea typeface="Times New Roman"/>
                        </a:rPr>
                        <a:t>1</a:t>
                      </a:r>
                      <a:endParaRPr lang="fr-FR" sz="48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pPr>
                      <a:r>
                        <a:rPr lang="fr-FR" sz="3600" b="1">
                          <a:latin typeface="Garamond"/>
                          <a:ea typeface="Times New Roman"/>
                        </a:rPr>
                        <a:t>1</a:t>
                      </a:r>
                      <a:endParaRPr lang="fr-FR" sz="48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pPr>
                      <a:r>
                        <a:rPr lang="fr-FR" sz="3600" b="1" dirty="0">
                          <a:latin typeface="Garamond"/>
                          <a:ea typeface="Times New Roman"/>
                        </a:rPr>
                        <a:t>0</a:t>
                      </a:r>
                      <a:endParaRPr lang="fr-FR" sz="4800" b="1" dirty="0">
                        <a:latin typeface="Times New Roman"/>
                        <a:ea typeface="Times New Roman"/>
                      </a:endParaRPr>
                    </a:p>
                  </a:txBody>
                  <a:tcPr marL="68580" marR="68580" marT="0" marB="0" anchor="ctr">
                    <a:lnL w="19050"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bl>
          </a:graphicData>
        </a:graphic>
      </p:graphicFrame>
      <p:grpSp>
        <p:nvGrpSpPr>
          <p:cNvPr id="49170" name="Group 18"/>
          <p:cNvGrpSpPr>
            <a:grpSpLocks/>
          </p:cNvGrpSpPr>
          <p:nvPr/>
        </p:nvGrpSpPr>
        <p:grpSpPr bwMode="auto">
          <a:xfrm>
            <a:off x="4427984" y="2636912"/>
            <a:ext cx="3528392" cy="2016224"/>
            <a:chOff x="8827" y="2367"/>
            <a:chExt cx="1992" cy="855"/>
          </a:xfrm>
        </p:grpSpPr>
        <p:grpSp>
          <p:nvGrpSpPr>
            <p:cNvPr id="49171" name="Group 19"/>
            <p:cNvGrpSpPr>
              <a:grpSpLocks/>
            </p:cNvGrpSpPr>
            <p:nvPr/>
          </p:nvGrpSpPr>
          <p:grpSpPr bwMode="auto">
            <a:xfrm>
              <a:off x="8827" y="2367"/>
              <a:ext cx="1992" cy="855"/>
              <a:chOff x="5274" y="11182"/>
              <a:chExt cx="1992" cy="855"/>
            </a:xfrm>
          </p:grpSpPr>
          <p:sp>
            <p:nvSpPr>
              <p:cNvPr id="49172" name="Rectangle 20"/>
              <p:cNvSpPr>
                <a:spLocks noChangeArrowheads="1"/>
              </p:cNvSpPr>
              <p:nvPr/>
            </p:nvSpPr>
            <p:spPr bwMode="auto">
              <a:xfrm>
                <a:off x="5274" y="11187"/>
                <a:ext cx="433" cy="850"/>
              </a:xfrm>
              <a:prstGeom prst="rect">
                <a:avLst/>
              </a:prstGeom>
              <a:noFill/>
              <a:ln w="12700">
                <a:noFill/>
                <a:miter lim="800000"/>
                <a:headEnd/>
                <a:tailEnd/>
              </a:ln>
            </p:spPr>
            <p:txBody>
              <a:bodyPr vert="horz" wrap="square" lIns="12700" tIns="12700" rIns="12700" bIns="12700" numCol="1" anchor="t" anchorCtr="0" compatLnSpc="1">
                <a:prstTxWarp prst="textNoShape">
                  <a:avLst/>
                </a:prstTxWarp>
              </a:bodyPr>
              <a:lstStyle/>
              <a:p>
                <a:pPr marL="0" marR="0" lvl="0" indent="0" algn="r" defTabSz="914400" rtl="0" eaLnBrk="1" fontAlgn="base" latinLnBrk="0" hangingPunct="1">
                  <a:lnSpc>
                    <a:spcPct val="100000"/>
                  </a:lnSpc>
                  <a:spcBef>
                    <a:spcPct val="0"/>
                  </a:spcBef>
                  <a:spcAft>
                    <a:spcPts val="1000"/>
                  </a:spcAft>
                  <a:buClrTx/>
                  <a:buSzTx/>
                  <a:buFontTx/>
                  <a:buNone/>
                  <a:tabLst/>
                </a:pPr>
                <a:r>
                  <a:rPr kumimoji="0" lang="fr-FR" sz="4400" b="0" i="0" u="none" strike="noStrike" cap="none" normalizeH="0" baseline="0" smtClean="0">
                    <a:ln>
                      <a:noFill/>
                    </a:ln>
                    <a:solidFill>
                      <a:schemeClr val="tx1"/>
                    </a:solidFill>
                    <a:effectLst/>
                    <a:latin typeface="Calibri" pitchFamily="34" charset="0"/>
                    <a:ea typeface="Arial" pitchFamily="34" charset="0"/>
                    <a:cs typeface="Arial" pitchFamily="34" charset="0"/>
                  </a:rPr>
                  <a:t>A</a:t>
                </a:r>
              </a:p>
              <a:p>
                <a:pPr marL="0" marR="0" lvl="0" indent="0" algn="r" defTabSz="914400" rtl="0" eaLnBrk="1" fontAlgn="base" latinLnBrk="0" hangingPunct="1">
                  <a:lnSpc>
                    <a:spcPct val="100000"/>
                  </a:lnSpc>
                  <a:spcBef>
                    <a:spcPts val="600"/>
                  </a:spcBef>
                  <a:spcAft>
                    <a:spcPts val="1000"/>
                  </a:spcAft>
                  <a:buClrTx/>
                  <a:buSzTx/>
                  <a:buFontTx/>
                  <a:buNone/>
                  <a:tabLst/>
                </a:pPr>
                <a:r>
                  <a:rPr kumimoji="0" lang="fr-FR" sz="4400" b="0" i="0" u="none" strike="noStrike" cap="none" normalizeH="0" baseline="0" smtClean="0">
                    <a:ln>
                      <a:noFill/>
                    </a:ln>
                    <a:solidFill>
                      <a:schemeClr val="tx1"/>
                    </a:solidFill>
                    <a:effectLst/>
                    <a:latin typeface="Calibri" pitchFamily="34" charset="0"/>
                    <a:ea typeface="Arial" pitchFamily="34" charset="0"/>
                    <a:cs typeface="Arial" pitchFamily="34" charset="0"/>
                  </a:rPr>
                  <a:t>B</a:t>
                </a:r>
                <a:endParaRPr kumimoji="0" lang="fr-FR" sz="6600" b="0" i="0" u="none" strike="noStrike" cap="none" normalizeH="0" baseline="0" smtClean="0">
                  <a:ln>
                    <a:noFill/>
                  </a:ln>
                  <a:solidFill>
                    <a:schemeClr val="tx1"/>
                  </a:solidFill>
                  <a:effectLst/>
                  <a:latin typeface="Arial" pitchFamily="34" charset="0"/>
                  <a:cs typeface="Arial" pitchFamily="34" charset="0"/>
                </a:endParaRPr>
              </a:p>
            </p:txBody>
          </p:sp>
          <p:sp>
            <p:nvSpPr>
              <p:cNvPr id="49173" name="Rectangle 21"/>
              <p:cNvSpPr>
                <a:spLocks noChangeArrowheads="1"/>
              </p:cNvSpPr>
              <p:nvPr/>
            </p:nvSpPr>
            <p:spPr bwMode="auto">
              <a:xfrm>
                <a:off x="6977" y="11217"/>
                <a:ext cx="289" cy="289"/>
              </a:xfrm>
              <a:prstGeom prst="rect">
                <a:avLst/>
              </a:prstGeom>
              <a:noFill/>
              <a:ln w="12700">
                <a:noFill/>
                <a:miter lim="800000"/>
                <a:headEnd/>
                <a:tailEnd/>
              </a:ln>
            </p:spPr>
            <p:txBody>
              <a:bodyPr vert="horz" wrap="square" lIns="12700" tIns="12700" rIns="12700" bIns="1270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fr-FR" sz="4400" b="0" i="0" u="none" strike="noStrike" cap="none" normalizeH="0" baseline="0" smtClean="0">
                    <a:ln>
                      <a:noFill/>
                    </a:ln>
                    <a:solidFill>
                      <a:schemeClr val="tx1"/>
                    </a:solidFill>
                    <a:effectLst/>
                    <a:latin typeface="Calibri" pitchFamily="34" charset="0"/>
                    <a:ea typeface="Arial" pitchFamily="34" charset="0"/>
                    <a:cs typeface="Arial" pitchFamily="34" charset="0"/>
                  </a:rPr>
                  <a:t>S</a:t>
                </a:r>
                <a:endParaRPr kumimoji="0" lang="fr-FR" sz="6600" b="0" i="0" u="none" strike="noStrike" cap="none" normalizeH="0" baseline="0" smtClean="0">
                  <a:ln>
                    <a:noFill/>
                  </a:ln>
                  <a:solidFill>
                    <a:schemeClr val="tx1"/>
                  </a:solidFill>
                  <a:effectLst/>
                  <a:latin typeface="Arial" pitchFamily="34" charset="0"/>
                  <a:cs typeface="Arial" pitchFamily="34" charset="0"/>
                </a:endParaRPr>
              </a:p>
            </p:txBody>
          </p:sp>
          <p:grpSp>
            <p:nvGrpSpPr>
              <p:cNvPr id="49174" name="Group 22"/>
              <p:cNvGrpSpPr>
                <a:grpSpLocks noChangeAspect="1"/>
              </p:cNvGrpSpPr>
              <p:nvPr/>
            </p:nvGrpSpPr>
            <p:grpSpPr bwMode="auto">
              <a:xfrm>
                <a:off x="5740" y="11182"/>
                <a:ext cx="1400" cy="681"/>
                <a:chOff x="5740" y="11185"/>
                <a:chExt cx="1749" cy="851"/>
              </a:xfrm>
            </p:grpSpPr>
            <p:sp>
              <p:nvSpPr>
                <p:cNvPr id="49175" name="Arc 23"/>
                <p:cNvSpPr>
                  <a:spLocks noChangeAspect="1"/>
                </p:cNvSpPr>
                <p:nvPr/>
              </p:nvSpPr>
              <p:spPr bwMode="auto">
                <a:xfrm>
                  <a:off x="6048" y="11185"/>
                  <a:ext cx="289" cy="433"/>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6600"/>
                </a:p>
              </p:txBody>
            </p:sp>
            <p:grpSp>
              <p:nvGrpSpPr>
                <p:cNvPr id="49176" name="Group 24"/>
                <p:cNvGrpSpPr>
                  <a:grpSpLocks noChangeAspect="1"/>
                </p:cNvGrpSpPr>
                <p:nvPr/>
              </p:nvGrpSpPr>
              <p:grpSpPr bwMode="auto">
                <a:xfrm>
                  <a:off x="5740" y="11185"/>
                  <a:ext cx="1749" cy="851"/>
                  <a:chOff x="5740" y="11185"/>
                  <a:chExt cx="1749" cy="851"/>
                </a:xfrm>
              </p:grpSpPr>
              <p:sp>
                <p:nvSpPr>
                  <p:cNvPr id="49177" name="Arc 25"/>
                  <p:cNvSpPr>
                    <a:spLocks noChangeAspect="1"/>
                  </p:cNvSpPr>
                  <p:nvPr/>
                </p:nvSpPr>
                <p:spPr bwMode="auto">
                  <a:xfrm>
                    <a:off x="6048" y="11185"/>
                    <a:ext cx="865" cy="433"/>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6600"/>
                  </a:p>
                </p:txBody>
              </p:sp>
              <p:sp>
                <p:nvSpPr>
                  <p:cNvPr id="49178" name="Line 26"/>
                  <p:cNvSpPr>
                    <a:spLocks noChangeAspect="1" noChangeShapeType="1"/>
                  </p:cNvSpPr>
                  <p:nvPr/>
                </p:nvSpPr>
                <p:spPr bwMode="auto">
                  <a:xfrm flipH="1">
                    <a:off x="5740" y="11449"/>
                    <a:ext cx="577" cy="1"/>
                  </a:xfrm>
                  <a:prstGeom prst="line">
                    <a:avLst/>
                  </a:prstGeom>
                  <a:noFill/>
                  <a:ln w="12700">
                    <a:solidFill>
                      <a:srgbClr val="000000"/>
                    </a:solidFill>
                    <a:round/>
                    <a:headEnd type="none" w="sm" len="sm"/>
                    <a:tailEnd type="none" w="sm" len="sm"/>
                  </a:ln>
                </p:spPr>
                <p:txBody>
                  <a:bodyPr vert="horz" wrap="square" lIns="91440" tIns="45720" rIns="91440" bIns="45720" numCol="1" anchor="t" anchorCtr="0" compatLnSpc="1">
                    <a:prstTxWarp prst="textNoShape">
                      <a:avLst/>
                    </a:prstTxWarp>
                  </a:bodyPr>
                  <a:lstStyle/>
                  <a:p>
                    <a:endParaRPr lang="fr-FR" sz="6600"/>
                  </a:p>
                </p:txBody>
              </p:sp>
              <p:sp>
                <p:nvSpPr>
                  <p:cNvPr id="49179" name="Line 27"/>
                  <p:cNvSpPr>
                    <a:spLocks noChangeAspect="1" noChangeShapeType="1"/>
                  </p:cNvSpPr>
                  <p:nvPr/>
                </p:nvSpPr>
                <p:spPr bwMode="auto">
                  <a:xfrm flipH="1">
                    <a:off x="5760" y="11841"/>
                    <a:ext cx="522" cy="1"/>
                  </a:xfrm>
                  <a:prstGeom prst="line">
                    <a:avLst/>
                  </a:prstGeom>
                  <a:noFill/>
                  <a:ln w="12700">
                    <a:solidFill>
                      <a:srgbClr val="000000"/>
                    </a:solidFill>
                    <a:round/>
                    <a:headEnd type="none" w="sm" len="sm"/>
                    <a:tailEnd type="none" w="sm" len="sm"/>
                  </a:ln>
                </p:spPr>
                <p:txBody>
                  <a:bodyPr vert="horz" wrap="square" lIns="91440" tIns="45720" rIns="91440" bIns="45720" numCol="1" anchor="t" anchorCtr="0" compatLnSpc="1">
                    <a:prstTxWarp prst="textNoShape">
                      <a:avLst/>
                    </a:prstTxWarp>
                  </a:bodyPr>
                  <a:lstStyle/>
                  <a:p>
                    <a:endParaRPr lang="fr-FR" sz="6600"/>
                  </a:p>
                </p:txBody>
              </p:sp>
              <p:sp>
                <p:nvSpPr>
                  <p:cNvPr id="49180" name="Line 28"/>
                  <p:cNvSpPr>
                    <a:spLocks noChangeAspect="1" noChangeShapeType="1"/>
                  </p:cNvSpPr>
                  <p:nvPr/>
                </p:nvSpPr>
                <p:spPr bwMode="auto">
                  <a:xfrm flipH="1">
                    <a:off x="6912" y="11583"/>
                    <a:ext cx="577" cy="1"/>
                  </a:xfrm>
                  <a:prstGeom prst="line">
                    <a:avLst/>
                  </a:prstGeom>
                  <a:noFill/>
                  <a:ln w="12700">
                    <a:solidFill>
                      <a:srgbClr val="000000"/>
                    </a:solidFill>
                    <a:round/>
                    <a:headEnd type="none" w="sm" len="sm"/>
                    <a:tailEnd type="none" w="sm" len="sm"/>
                  </a:ln>
                </p:spPr>
                <p:txBody>
                  <a:bodyPr vert="horz" wrap="square" lIns="91440" tIns="45720" rIns="91440" bIns="45720" numCol="1" anchor="t" anchorCtr="0" compatLnSpc="1">
                    <a:prstTxWarp prst="textNoShape">
                      <a:avLst/>
                    </a:prstTxWarp>
                  </a:bodyPr>
                  <a:lstStyle/>
                  <a:p>
                    <a:endParaRPr lang="fr-FR" sz="6600"/>
                  </a:p>
                </p:txBody>
              </p:sp>
              <p:sp>
                <p:nvSpPr>
                  <p:cNvPr id="49181" name="Arc 29"/>
                  <p:cNvSpPr>
                    <a:spLocks noChangeAspect="1"/>
                  </p:cNvSpPr>
                  <p:nvPr/>
                </p:nvSpPr>
                <p:spPr bwMode="auto">
                  <a:xfrm flipV="1">
                    <a:off x="6048" y="11603"/>
                    <a:ext cx="865" cy="433"/>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6600"/>
                  </a:p>
                </p:txBody>
              </p:sp>
              <p:sp>
                <p:nvSpPr>
                  <p:cNvPr id="49182" name="Arc 30"/>
                  <p:cNvSpPr>
                    <a:spLocks noChangeAspect="1"/>
                  </p:cNvSpPr>
                  <p:nvPr/>
                </p:nvSpPr>
                <p:spPr bwMode="auto">
                  <a:xfrm flipV="1">
                    <a:off x="6048" y="11603"/>
                    <a:ext cx="289" cy="433"/>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6600"/>
                  </a:p>
                </p:txBody>
              </p:sp>
            </p:grpSp>
          </p:grpSp>
        </p:grpSp>
        <p:sp>
          <p:nvSpPr>
            <p:cNvPr id="49183" name="Oval 31"/>
            <p:cNvSpPr>
              <a:spLocks noChangeArrowheads="1"/>
            </p:cNvSpPr>
            <p:nvPr/>
          </p:nvSpPr>
          <p:spPr bwMode="auto">
            <a:xfrm>
              <a:off x="10227" y="2652"/>
              <a:ext cx="85" cy="85"/>
            </a:xfrm>
            <a:prstGeom prst="ellipse">
              <a:avLst/>
            </a:prstGeom>
            <a:solidFill>
              <a:srgbClr val="FFFFFF"/>
            </a:solid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6600"/>
            </a:p>
          </p:txBody>
        </p:sp>
      </p:grpSp>
      <p:graphicFrame>
        <p:nvGraphicFramePr>
          <p:cNvPr id="49184" name="Object 32"/>
          <p:cNvGraphicFramePr>
            <a:graphicFrameLocks noChangeAspect="1"/>
          </p:cNvGraphicFramePr>
          <p:nvPr/>
        </p:nvGraphicFramePr>
        <p:xfrm>
          <a:off x="4283968" y="4653136"/>
          <a:ext cx="3964675" cy="1296144"/>
        </p:xfrm>
        <a:graphic>
          <a:graphicData uri="http://schemas.openxmlformats.org/presentationml/2006/ole">
            <p:oleObj spid="_x0000_s49184" name="Équation" r:id="rId3" imgW="660240" imgH="215640" progId="Equation.3">
              <p:embed/>
            </p:oleObj>
          </a:graphicData>
        </a:graphic>
      </p:graphicFrame>
      <p:sp useBgFill="1">
        <p:nvSpPr>
          <p:cNvPr id="22" name="ZoneTexte 21"/>
          <p:cNvSpPr txBox="1"/>
          <p:nvPr/>
        </p:nvSpPr>
        <p:spPr>
          <a:xfrm>
            <a:off x="2627784" y="4221088"/>
            <a:ext cx="288032" cy="338554"/>
          </a:xfrm>
          <a:prstGeom prst="rect">
            <a:avLst/>
          </a:prstGeom>
        </p:spPr>
        <p:txBody>
          <a:bodyPr wrap="square" rtlCol="0">
            <a:spAutoFit/>
          </a:bodyPr>
          <a:lstStyle/>
          <a:p>
            <a:endParaRPr lang="fr-FR" sz="1600" dirty="0"/>
          </a:p>
        </p:txBody>
      </p:sp>
      <p:sp useBgFill="1">
        <p:nvSpPr>
          <p:cNvPr id="23" name="ZoneTexte 22"/>
          <p:cNvSpPr txBox="1"/>
          <p:nvPr/>
        </p:nvSpPr>
        <p:spPr>
          <a:xfrm>
            <a:off x="2627784" y="4746630"/>
            <a:ext cx="288032" cy="338554"/>
          </a:xfrm>
          <a:prstGeom prst="rect">
            <a:avLst/>
          </a:prstGeom>
        </p:spPr>
        <p:txBody>
          <a:bodyPr wrap="square" rtlCol="0">
            <a:spAutoFit/>
          </a:bodyPr>
          <a:lstStyle/>
          <a:p>
            <a:endParaRPr lang="fr-FR" sz="1600" dirty="0"/>
          </a:p>
        </p:txBody>
      </p:sp>
      <p:sp useBgFill="1">
        <p:nvSpPr>
          <p:cNvPr id="24" name="ZoneTexte 23"/>
          <p:cNvSpPr txBox="1"/>
          <p:nvPr/>
        </p:nvSpPr>
        <p:spPr>
          <a:xfrm>
            <a:off x="2627784" y="5322694"/>
            <a:ext cx="288032" cy="338554"/>
          </a:xfrm>
          <a:prstGeom prst="rect">
            <a:avLst/>
          </a:prstGeom>
        </p:spPr>
        <p:txBody>
          <a:bodyPr wrap="square" rtlCol="0">
            <a:spAutoFit/>
          </a:bodyPr>
          <a:lstStyle/>
          <a:p>
            <a:endParaRPr lang="fr-FR" sz="1600" dirty="0"/>
          </a:p>
        </p:txBody>
      </p:sp>
      <p:sp useBgFill="1">
        <p:nvSpPr>
          <p:cNvPr id="25" name="ZoneTexte 24"/>
          <p:cNvSpPr txBox="1"/>
          <p:nvPr/>
        </p:nvSpPr>
        <p:spPr>
          <a:xfrm>
            <a:off x="2627784" y="5877272"/>
            <a:ext cx="288032" cy="338554"/>
          </a:xfrm>
          <a:prstGeom prst="rect">
            <a:avLst/>
          </a:prstGeom>
        </p:spPr>
        <p:txBody>
          <a:bodyPr wrap="square" rtlCol="0">
            <a:spAutoFit/>
          </a:bodyPr>
          <a:lstStyle/>
          <a:p>
            <a:endParaRPr lang="fr-FR" sz="1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xit" presetSubtype="10" fill="hold" grpId="0" nodeType="clickEffect">
                                  <p:stCondLst>
                                    <p:cond delay="0"/>
                                  </p:stCondLst>
                                  <p:childTnLst>
                                    <p:animEffect transition="out" filter="checkerboard(across)">
                                      <p:cBhvr>
                                        <p:cTn id="6" dur="500"/>
                                        <p:tgtEl>
                                          <p:spTgt spid="22"/>
                                        </p:tgtEl>
                                      </p:cBhvr>
                                    </p:animEffect>
                                    <p:set>
                                      <p:cBhvr>
                                        <p:cTn id="7" dur="1" fill="hold">
                                          <p:stCondLst>
                                            <p:cond delay="499"/>
                                          </p:stCondLst>
                                        </p:cTn>
                                        <p:tgtEl>
                                          <p:spTgt spid="2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5" presetClass="exit" presetSubtype="10" fill="hold" grpId="0" nodeType="clickEffect">
                                  <p:stCondLst>
                                    <p:cond delay="0"/>
                                  </p:stCondLst>
                                  <p:childTnLst>
                                    <p:animEffect transition="out" filter="checkerboard(across)">
                                      <p:cBhvr>
                                        <p:cTn id="11" dur="500"/>
                                        <p:tgtEl>
                                          <p:spTgt spid="23"/>
                                        </p:tgtEl>
                                      </p:cBhvr>
                                    </p:animEffect>
                                    <p:set>
                                      <p:cBhvr>
                                        <p:cTn id="12" dur="1" fill="hold">
                                          <p:stCondLst>
                                            <p:cond delay="499"/>
                                          </p:stCondLst>
                                        </p:cTn>
                                        <p:tgtEl>
                                          <p:spTgt spid="23"/>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5" presetClass="exit" presetSubtype="10" fill="hold" grpId="0" nodeType="clickEffect">
                                  <p:stCondLst>
                                    <p:cond delay="0"/>
                                  </p:stCondLst>
                                  <p:childTnLst>
                                    <p:animEffect transition="out" filter="checkerboard(across)">
                                      <p:cBhvr>
                                        <p:cTn id="16" dur="500"/>
                                        <p:tgtEl>
                                          <p:spTgt spid="24"/>
                                        </p:tgtEl>
                                      </p:cBhvr>
                                    </p:animEffect>
                                    <p:set>
                                      <p:cBhvr>
                                        <p:cTn id="17" dur="1" fill="hold">
                                          <p:stCondLst>
                                            <p:cond delay="499"/>
                                          </p:stCondLst>
                                        </p:cTn>
                                        <p:tgtEl>
                                          <p:spTgt spid="24"/>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5" presetClass="exit" presetSubtype="10" fill="hold" grpId="0" nodeType="clickEffect">
                                  <p:stCondLst>
                                    <p:cond delay="0"/>
                                  </p:stCondLst>
                                  <p:childTnLst>
                                    <p:animEffect transition="out" filter="checkerboard(across)">
                                      <p:cBhvr>
                                        <p:cTn id="21" dur="500"/>
                                        <p:tgtEl>
                                          <p:spTgt spid="25"/>
                                        </p:tgtEl>
                                      </p:cBhvr>
                                    </p:animEffect>
                                    <p:set>
                                      <p:cBhvr>
                                        <p:cTn id="22" dur="1" fill="hold">
                                          <p:stCondLst>
                                            <p:cond delay="499"/>
                                          </p:stCondLst>
                                        </p:cTn>
                                        <p:tgtEl>
                                          <p:spTgt spid="2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432048" y="409888"/>
            <a:ext cx="9972600" cy="1323439"/>
          </a:xfrm>
          <a:prstGeom prst="rect">
            <a:avLst/>
          </a:prstGeom>
          <a:noFill/>
        </p:spPr>
        <p:txBody>
          <a:bodyPr wrap="square" rtlCol="0">
            <a:spAutoFit/>
          </a:bodyPr>
          <a:lstStyle/>
          <a:p>
            <a:pPr algn="ctr"/>
            <a:r>
              <a:rPr lang="fr-FR" sz="4000" b="1" dirty="0" smtClean="0">
                <a:effectLst>
                  <a:outerShdw blurRad="38100" dist="38100" dir="2700000" algn="tl">
                    <a:srgbClr val="000000"/>
                  </a:outerShdw>
                </a:effectLst>
                <a:latin typeface="Times New Roman" pitchFamily="18" charset="0"/>
                <a:cs typeface="Times New Roman" pitchFamily="18" charset="0"/>
              </a:rPr>
              <a:t>7- </a:t>
            </a:r>
            <a:r>
              <a:rPr lang="fr-FR" sz="4000" b="1" dirty="0" smtClean="0"/>
              <a:t>Les opérateurs Universels</a:t>
            </a:r>
            <a:endParaRPr lang="fr-FR" sz="4000" dirty="0" smtClean="0"/>
          </a:p>
          <a:p>
            <a:pPr algn="ctr"/>
            <a:endParaRPr lang="fr-FR" sz="4000" b="1" dirty="0"/>
          </a:p>
        </p:txBody>
      </p:sp>
      <p:sp>
        <p:nvSpPr>
          <p:cNvPr id="23554" name="Rectangle 2"/>
          <p:cNvSpPr>
            <a:spLocks noChangeArrowheads="1"/>
          </p:cNvSpPr>
          <p:nvPr/>
        </p:nvSpPr>
        <p:spPr bwMode="auto">
          <a:xfrm>
            <a:off x="395536" y="1052736"/>
            <a:ext cx="8461448"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lvl="1" algn="ctr"/>
            <a:r>
              <a:rPr lang="fr-FR" sz="3200" dirty="0" smtClean="0"/>
              <a:t>2- </a:t>
            </a:r>
            <a:r>
              <a:rPr lang="fr-FR" sz="3200" b="1" dirty="0" smtClean="0"/>
              <a:t>L’opérateur « NON-OU » : NOR</a:t>
            </a:r>
            <a:endParaRPr lang="fr-FR" sz="3600" dirty="0"/>
          </a:p>
        </p:txBody>
      </p:sp>
      <p:sp>
        <p:nvSpPr>
          <p:cNvPr id="13" name="Espace réservé du numéro de diapositive 12"/>
          <p:cNvSpPr>
            <a:spLocks noGrp="1"/>
          </p:cNvSpPr>
          <p:nvPr>
            <p:ph type="sldNum" sz="quarter" idx="12"/>
          </p:nvPr>
        </p:nvSpPr>
        <p:spPr/>
        <p:txBody>
          <a:bodyPr/>
          <a:lstStyle/>
          <a:p>
            <a:fld id="{CF4668DC-857F-487D-BFFA-8C0CA5037977}" type="slidenum">
              <a:rPr lang="fr-BE" smtClean="0"/>
              <a:pPr/>
              <a:t>29</a:t>
            </a:fld>
            <a:endParaRPr lang="fr-BE"/>
          </a:p>
        </p:txBody>
      </p:sp>
      <p:sp>
        <p:nvSpPr>
          <p:cNvPr id="3891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5" name="Rectangle 2"/>
          <p:cNvSpPr>
            <a:spLocks noChangeArrowheads="1"/>
          </p:cNvSpPr>
          <p:nvPr/>
        </p:nvSpPr>
        <p:spPr bwMode="auto">
          <a:xfrm>
            <a:off x="395536" y="3640815"/>
            <a:ext cx="8461448"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fr-FR" sz="2000" dirty="0" smtClean="0"/>
          </a:p>
          <a:p>
            <a:r>
              <a:rPr lang="fr-FR" sz="2000" b="1" i="1" u="sng" dirty="0" smtClean="0"/>
              <a:t>Exemple de circuit commercialisé :</a:t>
            </a:r>
            <a:r>
              <a:rPr lang="fr-FR" sz="2000" dirty="0" smtClean="0"/>
              <a:t> </a:t>
            </a:r>
            <a:endParaRPr lang="fr-FR" sz="4000" dirty="0"/>
          </a:p>
        </p:txBody>
      </p:sp>
      <p:sp>
        <p:nvSpPr>
          <p:cNvPr id="47180" name="Rectangle 76"/>
          <p:cNvSpPr>
            <a:spLocks noChangeArrowheads="1"/>
          </p:cNvSpPr>
          <p:nvPr/>
        </p:nvSpPr>
        <p:spPr bwMode="auto">
          <a:xfrm>
            <a:off x="251520" y="5080249"/>
            <a:ext cx="3960440"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fr-FR" sz="2400" b="1" dirty="0" smtClean="0"/>
              <a:t>Le circuit TTL 7436</a:t>
            </a:r>
            <a:endParaRPr lang="fr-FR" sz="2400" dirty="0" smtClean="0"/>
          </a:p>
          <a:p>
            <a:r>
              <a:rPr lang="fr-FR" sz="2400" dirty="0" smtClean="0"/>
              <a:t> (4 portes NOR à 2 entrées)</a:t>
            </a:r>
            <a:r>
              <a:rPr kumimoji="0" lang="fr-FR" sz="2400" b="0" i="0" u="none" strike="noStrike" cap="none" normalizeH="0" baseline="0" dirty="0" smtClean="0">
                <a:ln>
                  <a:noFill/>
                </a:ln>
                <a:solidFill>
                  <a:schemeClr val="tx1"/>
                </a:solidFill>
                <a:effectLst/>
                <a:latin typeface="Arial" pitchFamily="34" charset="0"/>
                <a:cs typeface="Arial" pitchFamily="34" charset="0"/>
              </a:rPr>
              <a:t> </a:t>
            </a:r>
          </a:p>
        </p:txBody>
      </p:sp>
      <p:pic>
        <p:nvPicPr>
          <p:cNvPr id="50178" name="Picture 2"/>
          <p:cNvPicPr>
            <a:picLocks noChangeAspect="1" noChangeArrowheads="1"/>
          </p:cNvPicPr>
          <p:nvPr/>
        </p:nvPicPr>
        <p:blipFill>
          <a:blip r:embed="rId2" cstate="print"/>
          <a:srcRect/>
          <a:stretch>
            <a:fillRect/>
          </a:stretch>
        </p:blipFill>
        <p:spPr bwMode="auto">
          <a:xfrm>
            <a:off x="395536" y="1700808"/>
            <a:ext cx="8491800" cy="1944216"/>
          </a:xfrm>
          <a:prstGeom prst="rect">
            <a:avLst/>
          </a:prstGeom>
          <a:noFill/>
          <a:ln w="9525">
            <a:noFill/>
            <a:miter lim="800000"/>
            <a:headEnd/>
            <a:tailEnd/>
          </a:ln>
        </p:spPr>
      </p:pic>
      <p:pic>
        <p:nvPicPr>
          <p:cNvPr id="58" name="Image 57"/>
          <p:cNvPicPr/>
          <p:nvPr/>
        </p:nvPicPr>
        <p:blipFill>
          <a:blip r:embed="rId3" cstate="print">
            <a:lum bright="-20000" contrast="40000"/>
          </a:blip>
          <a:srcRect/>
          <a:stretch>
            <a:fillRect/>
          </a:stretch>
        </p:blipFill>
        <p:spPr bwMode="auto">
          <a:xfrm>
            <a:off x="4139952" y="4365104"/>
            <a:ext cx="1800200" cy="2276872"/>
          </a:xfrm>
          <a:prstGeom prst="rect">
            <a:avLst/>
          </a:prstGeom>
          <a:noFill/>
          <a:ln w="9525">
            <a:noFill/>
            <a:miter lim="800000"/>
            <a:headEnd/>
            <a:tailEnd/>
          </a:ln>
        </p:spPr>
      </p:pic>
      <p:grpSp>
        <p:nvGrpSpPr>
          <p:cNvPr id="50179" name="Group 3"/>
          <p:cNvGrpSpPr>
            <a:grpSpLocks/>
          </p:cNvGrpSpPr>
          <p:nvPr/>
        </p:nvGrpSpPr>
        <p:grpSpPr bwMode="auto">
          <a:xfrm>
            <a:off x="6228184" y="4581128"/>
            <a:ext cx="2667372" cy="1944216"/>
            <a:chOff x="5197" y="9337"/>
            <a:chExt cx="3180" cy="1780"/>
          </a:xfrm>
        </p:grpSpPr>
        <p:grpSp>
          <p:nvGrpSpPr>
            <p:cNvPr id="50180" name="Group 4"/>
            <p:cNvGrpSpPr>
              <a:grpSpLocks/>
            </p:cNvGrpSpPr>
            <p:nvPr/>
          </p:nvGrpSpPr>
          <p:grpSpPr bwMode="auto">
            <a:xfrm>
              <a:off x="5197" y="9337"/>
              <a:ext cx="3180" cy="1780"/>
              <a:chOff x="7702" y="5001"/>
              <a:chExt cx="3180" cy="1780"/>
            </a:xfrm>
          </p:grpSpPr>
          <p:sp>
            <p:nvSpPr>
              <p:cNvPr id="50181" name="Line 5"/>
              <p:cNvSpPr>
                <a:spLocks noChangeShapeType="1"/>
              </p:cNvSpPr>
              <p:nvPr/>
            </p:nvSpPr>
            <p:spPr bwMode="auto">
              <a:xfrm>
                <a:off x="8002" y="5281"/>
                <a:ext cx="0" cy="1213"/>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200" b="1"/>
              </a:p>
            </p:txBody>
          </p:sp>
          <p:sp>
            <p:nvSpPr>
              <p:cNvPr id="50182" name="Line 6"/>
              <p:cNvSpPr>
                <a:spLocks noChangeShapeType="1"/>
              </p:cNvSpPr>
              <p:nvPr/>
            </p:nvSpPr>
            <p:spPr bwMode="auto">
              <a:xfrm>
                <a:off x="8322" y="5281"/>
                <a:ext cx="0" cy="1213"/>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200" b="1"/>
              </a:p>
            </p:txBody>
          </p:sp>
          <p:sp>
            <p:nvSpPr>
              <p:cNvPr id="50183" name="Line 7"/>
              <p:cNvSpPr>
                <a:spLocks noChangeShapeType="1"/>
              </p:cNvSpPr>
              <p:nvPr/>
            </p:nvSpPr>
            <p:spPr bwMode="auto">
              <a:xfrm>
                <a:off x="8642" y="5281"/>
                <a:ext cx="0" cy="1213"/>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200" b="1"/>
              </a:p>
            </p:txBody>
          </p:sp>
          <p:sp>
            <p:nvSpPr>
              <p:cNvPr id="50184" name="Line 8"/>
              <p:cNvSpPr>
                <a:spLocks noChangeShapeType="1"/>
              </p:cNvSpPr>
              <p:nvPr/>
            </p:nvSpPr>
            <p:spPr bwMode="auto">
              <a:xfrm>
                <a:off x="8962" y="5281"/>
                <a:ext cx="0" cy="1213"/>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200" b="1"/>
              </a:p>
            </p:txBody>
          </p:sp>
          <p:sp>
            <p:nvSpPr>
              <p:cNvPr id="50185" name="Line 9"/>
              <p:cNvSpPr>
                <a:spLocks noChangeShapeType="1"/>
              </p:cNvSpPr>
              <p:nvPr/>
            </p:nvSpPr>
            <p:spPr bwMode="auto">
              <a:xfrm>
                <a:off x="9282" y="5281"/>
                <a:ext cx="0" cy="1213"/>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200" b="1"/>
              </a:p>
            </p:txBody>
          </p:sp>
          <p:sp>
            <p:nvSpPr>
              <p:cNvPr id="50186" name="Line 10"/>
              <p:cNvSpPr>
                <a:spLocks noChangeShapeType="1"/>
              </p:cNvSpPr>
              <p:nvPr/>
            </p:nvSpPr>
            <p:spPr bwMode="auto">
              <a:xfrm>
                <a:off x="9602" y="5281"/>
                <a:ext cx="0" cy="1213"/>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200" b="1"/>
              </a:p>
            </p:txBody>
          </p:sp>
          <p:sp>
            <p:nvSpPr>
              <p:cNvPr id="50187" name="Line 11"/>
              <p:cNvSpPr>
                <a:spLocks noChangeShapeType="1"/>
              </p:cNvSpPr>
              <p:nvPr/>
            </p:nvSpPr>
            <p:spPr bwMode="auto">
              <a:xfrm>
                <a:off x="9918" y="5281"/>
                <a:ext cx="0" cy="1213"/>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200" b="1"/>
              </a:p>
            </p:txBody>
          </p:sp>
          <p:sp>
            <p:nvSpPr>
              <p:cNvPr id="50188" name="Rectangle 12"/>
              <p:cNvSpPr>
                <a:spLocks noChangeArrowheads="1"/>
              </p:cNvSpPr>
              <p:nvPr/>
            </p:nvSpPr>
            <p:spPr bwMode="auto">
              <a:xfrm>
                <a:off x="7782" y="5351"/>
                <a:ext cx="2340" cy="1080"/>
              </a:xfrm>
              <a:prstGeom prst="rect">
                <a:avLst/>
              </a:prstGeom>
              <a:solidFill>
                <a:srgbClr val="FFFFFF"/>
              </a:solidFill>
              <a:ln w="1270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fr-FR" sz="3200" b="1"/>
              </a:p>
            </p:txBody>
          </p:sp>
          <p:sp>
            <p:nvSpPr>
              <p:cNvPr id="50189" name="Line 13"/>
              <p:cNvSpPr>
                <a:spLocks noChangeShapeType="1"/>
              </p:cNvSpPr>
              <p:nvPr/>
            </p:nvSpPr>
            <p:spPr bwMode="auto">
              <a:xfrm>
                <a:off x="8322" y="5731"/>
                <a:ext cx="391"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200" b="1"/>
              </a:p>
            </p:txBody>
          </p:sp>
          <p:sp>
            <p:nvSpPr>
              <p:cNvPr id="50190" name="Line 14"/>
              <p:cNvSpPr>
                <a:spLocks noChangeShapeType="1"/>
              </p:cNvSpPr>
              <p:nvPr/>
            </p:nvSpPr>
            <p:spPr bwMode="auto">
              <a:xfrm>
                <a:off x="8643" y="5599"/>
                <a:ext cx="68"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200" b="1"/>
              </a:p>
            </p:txBody>
          </p:sp>
          <p:sp>
            <p:nvSpPr>
              <p:cNvPr id="50191" name="Line 15"/>
              <p:cNvSpPr>
                <a:spLocks noChangeShapeType="1"/>
              </p:cNvSpPr>
              <p:nvPr/>
            </p:nvSpPr>
            <p:spPr bwMode="auto">
              <a:xfrm>
                <a:off x="8322" y="5353"/>
                <a:ext cx="0" cy="374"/>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200" b="1"/>
              </a:p>
            </p:txBody>
          </p:sp>
          <p:sp>
            <p:nvSpPr>
              <p:cNvPr id="50192" name="Line 16"/>
              <p:cNvSpPr>
                <a:spLocks noChangeShapeType="1"/>
              </p:cNvSpPr>
              <p:nvPr/>
            </p:nvSpPr>
            <p:spPr bwMode="auto">
              <a:xfrm>
                <a:off x="8643" y="5347"/>
                <a:ext cx="0" cy="249"/>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200" b="1"/>
              </a:p>
            </p:txBody>
          </p:sp>
          <p:sp>
            <p:nvSpPr>
              <p:cNvPr id="50193" name="Line 17"/>
              <p:cNvSpPr>
                <a:spLocks noChangeShapeType="1"/>
              </p:cNvSpPr>
              <p:nvPr/>
            </p:nvSpPr>
            <p:spPr bwMode="auto">
              <a:xfrm>
                <a:off x="8889" y="5662"/>
                <a:ext cx="68"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200" b="1"/>
              </a:p>
            </p:txBody>
          </p:sp>
          <p:sp>
            <p:nvSpPr>
              <p:cNvPr id="50194" name="Line 18"/>
              <p:cNvSpPr>
                <a:spLocks noChangeShapeType="1"/>
              </p:cNvSpPr>
              <p:nvPr/>
            </p:nvSpPr>
            <p:spPr bwMode="auto">
              <a:xfrm>
                <a:off x="8961" y="5350"/>
                <a:ext cx="0" cy="3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200" b="1"/>
              </a:p>
            </p:txBody>
          </p:sp>
          <p:sp>
            <p:nvSpPr>
              <p:cNvPr id="50195" name="Line 19"/>
              <p:cNvSpPr>
                <a:spLocks noChangeShapeType="1"/>
              </p:cNvSpPr>
              <p:nvPr/>
            </p:nvSpPr>
            <p:spPr bwMode="auto">
              <a:xfrm>
                <a:off x="9279" y="5734"/>
                <a:ext cx="391"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200" b="1"/>
              </a:p>
            </p:txBody>
          </p:sp>
          <p:sp>
            <p:nvSpPr>
              <p:cNvPr id="50196" name="Line 20"/>
              <p:cNvSpPr>
                <a:spLocks noChangeShapeType="1"/>
              </p:cNvSpPr>
              <p:nvPr/>
            </p:nvSpPr>
            <p:spPr bwMode="auto">
              <a:xfrm>
                <a:off x="9600" y="5602"/>
                <a:ext cx="68"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200" b="1"/>
              </a:p>
            </p:txBody>
          </p:sp>
          <p:sp>
            <p:nvSpPr>
              <p:cNvPr id="50197" name="Line 21"/>
              <p:cNvSpPr>
                <a:spLocks noChangeShapeType="1"/>
              </p:cNvSpPr>
              <p:nvPr/>
            </p:nvSpPr>
            <p:spPr bwMode="auto">
              <a:xfrm>
                <a:off x="9279" y="5356"/>
                <a:ext cx="0" cy="374"/>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200" b="1"/>
              </a:p>
            </p:txBody>
          </p:sp>
          <p:sp>
            <p:nvSpPr>
              <p:cNvPr id="50198" name="Line 22"/>
              <p:cNvSpPr>
                <a:spLocks noChangeShapeType="1"/>
              </p:cNvSpPr>
              <p:nvPr/>
            </p:nvSpPr>
            <p:spPr bwMode="auto">
              <a:xfrm>
                <a:off x="9600" y="5350"/>
                <a:ext cx="0" cy="249"/>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200" b="1"/>
              </a:p>
            </p:txBody>
          </p:sp>
          <p:sp>
            <p:nvSpPr>
              <p:cNvPr id="50199" name="Line 23"/>
              <p:cNvSpPr>
                <a:spLocks noChangeShapeType="1"/>
              </p:cNvSpPr>
              <p:nvPr/>
            </p:nvSpPr>
            <p:spPr bwMode="auto">
              <a:xfrm>
                <a:off x="9846" y="5665"/>
                <a:ext cx="68"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200" b="1"/>
              </a:p>
            </p:txBody>
          </p:sp>
          <p:sp>
            <p:nvSpPr>
              <p:cNvPr id="50200" name="Line 24"/>
              <p:cNvSpPr>
                <a:spLocks noChangeShapeType="1"/>
              </p:cNvSpPr>
              <p:nvPr/>
            </p:nvSpPr>
            <p:spPr bwMode="auto">
              <a:xfrm>
                <a:off x="9918" y="5353"/>
                <a:ext cx="0" cy="3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200" b="1"/>
              </a:p>
            </p:txBody>
          </p:sp>
          <p:sp>
            <p:nvSpPr>
              <p:cNvPr id="50201" name="Line 25"/>
              <p:cNvSpPr>
                <a:spLocks noChangeShapeType="1"/>
              </p:cNvSpPr>
              <p:nvPr/>
            </p:nvSpPr>
            <p:spPr bwMode="auto">
              <a:xfrm>
                <a:off x="8001" y="6049"/>
                <a:ext cx="391"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200" b="1"/>
              </a:p>
            </p:txBody>
          </p:sp>
          <p:sp>
            <p:nvSpPr>
              <p:cNvPr id="50202" name="Line 26"/>
              <p:cNvSpPr>
                <a:spLocks noChangeShapeType="1"/>
              </p:cNvSpPr>
              <p:nvPr/>
            </p:nvSpPr>
            <p:spPr bwMode="auto">
              <a:xfrm>
                <a:off x="8322" y="6181"/>
                <a:ext cx="68"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200" b="1"/>
              </a:p>
            </p:txBody>
          </p:sp>
          <p:sp>
            <p:nvSpPr>
              <p:cNvPr id="50203" name="Line 27"/>
              <p:cNvSpPr>
                <a:spLocks noChangeShapeType="1"/>
              </p:cNvSpPr>
              <p:nvPr/>
            </p:nvSpPr>
            <p:spPr bwMode="auto">
              <a:xfrm>
                <a:off x="8001" y="6055"/>
                <a:ext cx="0" cy="374"/>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200" b="1"/>
              </a:p>
            </p:txBody>
          </p:sp>
          <p:sp>
            <p:nvSpPr>
              <p:cNvPr id="50204" name="Line 28"/>
              <p:cNvSpPr>
                <a:spLocks noChangeShapeType="1"/>
              </p:cNvSpPr>
              <p:nvPr/>
            </p:nvSpPr>
            <p:spPr bwMode="auto">
              <a:xfrm>
                <a:off x="8322" y="6181"/>
                <a:ext cx="0" cy="249"/>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200" b="1"/>
              </a:p>
            </p:txBody>
          </p:sp>
          <p:sp>
            <p:nvSpPr>
              <p:cNvPr id="50205" name="Line 29"/>
              <p:cNvSpPr>
                <a:spLocks noChangeShapeType="1"/>
              </p:cNvSpPr>
              <p:nvPr/>
            </p:nvSpPr>
            <p:spPr bwMode="auto">
              <a:xfrm>
                <a:off x="8574" y="6112"/>
                <a:ext cx="68"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200" b="1"/>
              </a:p>
            </p:txBody>
          </p:sp>
          <p:sp>
            <p:nvSpPr>
              <p:cNvPr id="50206" name="Line 30"/>
              <p:cNvSpPr>
                <a:spLocks noChangeShapeType="1"/>
              </p:cNvSpPr>
              <p:nvPr/>
            </p:nvSpPr>
            <p:spPr bwMode="auto">
              <a:xfrm>
                <a:off x="8643" y="6115"/>
                <a:ext cx="0" cy="3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200" b="1"/>
              </a:p>
            </p:txBody>
          </p:sp>
          <p:sp>
            <p:nvSpPr>
              <p:cNvPr id="50207" name="Line 31"/>
              <p:cNvSpPr>
                <a:spLocks noChangeShapeType="1"/>
              </p:cNvSpPr>
              <p:nvPr/>
            </p:nvSpPr>
            <p:spPr bwMode="auto">
              <a:xfrm>
                <a:off x="8961" y="6052"/>
                <a:ext cx="391"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200" b="1"/>
              </a:p>
            </p:txBody>
          </p:sp>
          <p:sp>
            <p:nvSpPr>
              <p:cNvPr id="50208" name="Line 32"/>
              <p:cNvSpPr>
                <a:spLocks noChangeShapeType="1"/>
              </p:cNvSpPr>
              <p:nvPr/>
            </p:nvSpPr>
            <p:spPr bwMode="auto">
              <a:xfrm>
                <a:off x="9282" y="6184"/>
                <a:ext cx="68"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200" b="1"/>
              </a:p>
            </p:txBody>
          </p:sp>
          <p:sp>
            <p:nvSpPr>
              <p:cNvPr id="50209" name="Line 33"/>
              <p:cNvSpPr>
                <a:spLocks noChangeShapeType="1"/>
              </p:cNvSpPr>
              <p:nvPr/>
            </p:nvSpPr>
            <p:spPr bwMode="auto">
              <a:xfrm>
                <a:off x="8961" y="6058"/>
                <a:ext cx="0" cy="374"/>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200" b="1"/>
              </a:p>
            </p:txBody>
          </p:sp>
          <p:sp>
            <p:nvSpPr>
              <p:cNvPr id="50210" name="Line 34"/>
              <p:cNvSpPr>
                <a:spLocks noChangeShapeType="1"/>
              </p:cNvSpPr>
              <p:nvPr/>
            </p:nvSpPr>
            <p:spPr bwMode="auto">
              <a:xfrm>
                <a:off x="9282" y="6184"/>
                <a:ext cx="0" cy="249"/>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200" b="1"/>
              </a:p>
            </p:txBody>
          </p:sp>
          <p:sp>
            <p:nvSpPr>
              <p:cNvPr id="50211" name="Line 35"/>
              <p:cNvSpPr>
                <a:spLocks noChangeShapeType="1"/>
              </p:cNvSpPr>
              <p:nvPr/>
            </p:nvSpPr>
            <p:spPr bwMode="auto">
              <a:xfrm>
                <a:off x="9534" y="6115"/>
                <a:ext cx="68"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200" b="1"/>
              </a:p>
            </p:txBody>
          </p:sp>
          <p:sp>
            <p:nvSpPr>
              <p:cNvPr id="50212" name="Line 36"/>
              <p:cNvSpPr>
                <a:spLocks noChangeShapeType="1"/>
              </p:cNvSpPr>
              <p:nvPr/>
            </p:nvSpPr>
            <p:spPr bwMode="auto">
              <a:xfrm>
                <a:off x="9603" y="6118"/>
                <a:ext cx="0" cy="31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200" b="1"/>
              </a:p>
            </p:txBody>
          </p:sp>
          <p:sp>
            <p:nvSpPr>
              <p:cNvPr id="50213" name="Text Box 37"/>
              <p:cNvSpPr txBox="1">
                <a:spLocks noChangeArrowheads="1"/>
              </p:cNvSpPr>
              <p:nvPr/>
            </p:nvSpPr>
            <p:spPr bwMode="auto">
              <a:xfrm>
                <a:off x="7752" y="5001"/>
                <a:ext cx="306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fr-FR" sz="1400" b="1" i="0" u="none" strike="noStrike" cap="none" normalizeH="0" baseline="0" smtClean="0">
                    <a:ln>
                      <a:noFill/>
                    </a:ln>
                    <a:solidFill>
                      <a:schemeClr val="tx1"/>
                    </a:solidFill>
                    <a:effectLst/>
                    <a:latin typeface="Calibri" pitchFamily="34" charset="0"/>
                    <a:ea typeface="Arial" pitchFamily="34" charset="0"/>
                    <a:cs typeface="Arial" pitchFamily="34" charset="0"/>
                  </a:rPr>
                  <a:t>14   13  12</a:t>
                </a:r>
                <a:r>
                  <a:rPr kumimoji="0" lang="fr-FR" sz="1100" b="1" i="0" u="none" strike="noStrike" cap="none" normalizeH="0" baseline="0" smtClean="0">
                    <a:ln>
                      <a:noFill/>
                    </a:ln>
                    <a:solidFill>
                      <a:schemeClr val="tx1"/>
                    </a:solidFill>
                    <a:effectLst/>
                    <a:latin typeface="Calibri" pitchFamily="34" charset="0"/>
                    <a:ea typeface="Arial" pitchFamily="34" charset="0"/>
                    <a:cs typeface="Arial" pitchFamily="34" charset="0"/>
                  </a:rPr>
                  <a:t>  </a:t>
                </a:r>
                <a:r>
                  <a:rPr kumimoji="0" lang="fr-FR" sz="1400" b="1" i="0" u="none" strike="noStrike" cap="none" normalizeH="0" baseline="0" smtClean="0">
                    <a:ln>
                      <a:noFill/>
                    </a:ln>
                    <a:solidFill>
                      <a:schemeClr val="tx1"/>
                    </a:solidFill>
                    <a:effectLst/>
                    <a:latin typeface="Calibri" pitchFamily="34" charset="0"/>
                    <a:ea typeface="Arial" pitchFamily="34" charset="0"/>
                    <a:cs typeface="Arial" pitchFamily="34" charset="0"/>
                  </a:rPr>
                  <a:t> 11  10    9    8</a:t>
                </a:r>
                <a:endParaRPr kumimoji="0" lang="fr-FR" sz="3200" b="1" i="0" u="none" strike="noStrike" cap="none" normalizeH="0" baseline="0" smtClean="0">
                  <a:ln>
                    <a:noFill/>
                  </a:ln>
                  <a:solidFill>
                    <a:schemeClr val="tx1"/>
                  </a:solidFill>
                  <a:effectLst/>
                  <a:latin typeface="Arial" pitchFamily="34" charset="0"/>
                  <a:cs typeface="Arial" pitchFamily="34" charset="0"/>
                </a:endParaRPr>
              </a:p>
            </p:txBody>
          </p:sp>
          <p:sp>
            <p:nvSpPr>
              <p:cNvPr id="50214" name="Text Box 38"/>
              <p:cNvSpPr txBox="1">
                <a:spLocks noChangeArrowheads="1"/>
              </p:cNvSpPr>
              <p:nvPr/>
            </p:nvSpPr>
            <p:spPr bwMode="auto">
              <a:xfrm>
                <a:off x="7822" y="6421"/>
                <a:ext cx="306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fr-FR" sz="1400" b="1" i="0" u="none" strike="noStrike" cap="none" normalizeH="0" baseline="0" smtClean="0">
                    <a:ln>
                      <a:noFill/>
                    </a:ln>
                    <a:solidFill>
                      <a:schemeClr val="tx1"/>
                    </a:solidFill>
                    <a:effectLst/>
                    <a:latin typeface="Calibri" pitchFamily="34" charset="0"/>
                    <a:ea typeface="Arial" pitchFamily="34" charset="0"/>
                    <a:cs typeface="Arial" pitchFamily="34" charset="0"/>
                  </a:rPr>
                  <a:t>1  </a:t>
                </a:r>
                <a:r>
                  <a:rPr kumimoji="0" lang="fr-FR" sz="1100" b="1" i="0" u="none" strike="noStrike" cap="none" normalizeH="0" baseline="0" smtClean="0">
                    <a:ln>
                      <a:noFill/>
                    </a:ln>
                    <a:solidFill>
                      <a:schemeClr val="tx1"/>
                    </a:solidFill>
                    <a:effectLst/>
                    <a:latin typeface="Calibri" pitchFamily="34" charset="0"/>
                    <a:ea typeface="Arial" pitchFamily="34" charset="0"/>
                    <a:cs typeface="Arial" pitchFamily="34" charset="0"/>
                  </a:rPr>
                  <a:t>   </a:t>
                </a:r>
                <a:r>
                  <a:rPr kumimoji="0" lang="fr-FR" sz="1400" b="1" i="0" u="none" strike="noStrike" cap="none" normalizeH="0" baseline="0" smtClean="0">
                    <a:ln>
                      <a:noFill/>
                    </a:ln>
                    <a:solidFill>
                      <a:schemeClr val="tx1"/>
                    </a:solidFill>
                    <a:effectLst/>
                    <a:latin typeface="Calibri" pitchFamily="34" charset="0"/>
                    <a:ea typeface="Arial" pitchFamily="34" charset="0"/>
                    <a:cs typeface="Arial" pitchFamily="34" charset="0"/>
                  </a:rPr>
                  <a:t>2  </a:t>
                </a:r>
                <a:r>
                  <a:rPr kumimoji="0" lang="fr-FR" sz="1100" b="1" i="0" u="none" strike="noStrike" cap="none" normalizeH="0" baseline="0" smtClean="0">
                    <a:ln>
                      <a:noFill/>
                    </a:ln>
                    <a:solidFill>
                      <a:schemeClr val="tx1"/>
                    </a:solidFill>
                    <a:effectLst/>
                    <a:latin typeface="Calibri" pitchFamily="34" charset="0"/>
                    <a:ea typeface="Arial" pitchFamily="34" charset="0"/>
                    <a:cs typeface="Arial" pitchFamily="34" charset="0"/>
                  </a:rPr>
                  <a:t>   </a:t>
                </a:r>
                <a:r>
                  <a:rPr kumimoji="0" lang="fr-FR" sz="1400" b="1" i="0" u="none" strike="noStrike" cap="none" normalizeH="0" baseline="0" smtClean="0">
                    <a:ln>
                      <a:noFill/>
                    </a:ln>
                    <a:solidFill>
                      <a:schemeClr val="tx1"/>
                    </a:solidFill>
                    <a:effectLst/>
                    <a:latin typeface="Calibri" pitchFamily="34" charset="0"/>
                    <a:ea typeface="Arial" pitchFamily="34" charset="0"/>
                    <a:cs typeface="Arial" pitchFamily="34" charset="0"/>
                  </a:rPr>
                  <a:t>3    4 </a:t>
                </a:r>
                <a:r>
                  <a:rPr kumimoji="0" lang="fr-FR" sz="1100" b="1" i="0" u="none" strike="noStrike" cap="none" normalizeH="0" baseline="0" smtClean="0">
                    <a:ln>
                      <a:noFill/>
                    </a:ln>
                    <a:solidFill>
                      <a:schemeClr val="tx1"/>
                    </a:solidFill>
                    <a:effectLst/>
                    <a:latin typeface="Calibri" pitchFamily="34" charset="0"/>
                    <a:ea typeface="Arial" pitchFamily="34" charset="0"/>
                    <a:cs typeface="Arial" pitchFamily="34" charset="0"/>
                  </a:rPr>
                  <a:t>  </a:t>
                </a:r>
                <a:r>
                  <a:rPr kumimoji="0" lang="fr-FR" sz="1400" b="1" i="0" u="none" strike="noStrike" cap="none" normalizeH="0" baseline="0" smtClean="0">
                    <a:ln>
                      <a:noFill/>
                    </a:ln>
                    <a:solidFill>
                      <a:schemeClr val="tx1"/>
                    </a:solidFill>
                    <a:effectLst/>
                    <a:latin typeface="Calibri" pitchFamily="34" charset="0"/>
                    <a:ea typeface="Arial" pitchFamily="34" charset="0"/>
                    <a:cs typeface="Arial" pitchFamily="34" charset="0"/>
                  </a:rPr>
                  <a:t>  5 </a:t>
                </a:r>
                <a:r>
                  <a:rPr kumimoji="0" lang="fr-FR" sz="1100" b="1" i="0" u="none" strike="noStrike" cap="none" normalizeH="0" baseline="0" smtClean="0">
                    <a:ln>
                      <a:noFill/>
                    </a:ln>
                    <a:solidFill>
                      <a:schemeClr val="tx1"/>
                    </a:solidFill>
                    <a:effectLst/>
                    <a:latin typeface="Calibri" pitchFamily="34" charset="0"/>
                    <a:ea typeface="Arial" pitchFamily="34" charset="0"/>
                    <a:cs typeface="Arial" pitchFamily="34" charset="0"/>
                  </a:rPr>
                  <a:t>   </a:t>
                </a:r>
                <a:r>
                  <a:rPr kumimoji="0" lang="fr-FR" sz="1400" b="1" i="0" u="none" strike="noStrike" cap="none" normalizeH="0" baseline="0" smtClean="0">
                    <a:ln>
                      <a:noFill/>
                    </a:ln>
                    <a:solidFill>
                      <a:schemeClr val="tx1"/>
                    </a:solidFill>
                    <a:effectLst/>
                    <a:latin typeface="Calibri" pitchFamily="34" charset="0"/>
                    <a:ea typeface="Arial" pitchFamily="34" charset="0"/>
                    <a:cs typeface="Arial" pitchFamily="34" charset="0"/>
                  </a:rPr>
                  <a:t> 6 </a:t>
                </a:r>
                <a:r>
                  <a:rPr kumimoji="0" lang="fr-FR" sz="1100" b="1" i="0" u="none" strike="noStrike" cap="none" normalizeH="0" baseline="0" smtClean="0">
                    <a:ln>
                      <a:noFill/>
                    </a:ln>
                    <a:solidFill>
                      <a:schemeClr val="tx1"/>
                    </a:solidFill>
                    <a:effectLst/>
                    <a:latin typeface="Calibri" pitchFamily="34" charset="0"/>
                    <a:ea typeface="Arial" pitchFamily="34" charset="0"/>
                    <a:cs typeface="Arial" pitchFamily="34" charset="0"/>
                  </a:rPr>
                  <a:t>  </a:t>
                </a:r>
                <a:r>
                  <a:rPr kumimoji="0" lang="fr-FR" sz="1400" b="1" i="0" u="none" strike="noStrike" cap="none" normalizeH="0" baseline="0" smtClean="0">
                    <a:ln>
                      <a:noFill/>
                    </a:ln>
                    <a:solidFill>
                      <a:schemeClr val="tx1"/>
                    </a:solidFill>
                    <a:effectLst/>
                    <a:latin typeface="Calibri" pitchFamily="34" charset="0"/>
                    <a:ea typeface="Arial" pitchFamily="34" charset="0"/>
                    <a:cs typeface="Arial" pitchFamily="34" charset="0"/>
                  </a:rPr>
                  <a:t>  7</a:t>
                </a:r>
                <a:endParaRPr kumimoji="0" lang="fr-FR" sz="3200" b="1" i="0" u="none" strike="noStrike" cap="none" normalizeH="0" baseline="0" smtClean="0">
                  <a:ln>
                    <a:noFill/>
                  </a:ln>
                  <a:solidFill>
                    <a:schemeClr val="tx1"/>
                  </a:solidFill>
                  <a:effectLst/>
                  <a:latin typeface="Arial" pitchFamily="34" charset="0"/>
                  <a:cs typeface="Arial" pitchFamily="34" charset="0"/>
                </a:endParaRPr>
              </a:p>
            </p:txBody>
          </p:sp>
          <p:sp>
            <p:nvSpPr>
              <p:cNvPr id="50215" name="Text Box 39"/>
              <p:cNvSpPr txBox="1">
                <a:spLocks noChangeArrowheads="1"/>
              </p:cNvSpPr>
              <p:nvPr/>
            </p:nvSpPr>
            <p:spPr bwMode="auto">
              <a:xfrm>
                <a:off x="9562" y="6161"/>
                <a:ext cx="72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fr-FR" sz="1100" b="1" i="0" u="none" strike="noStrike" cap="none" normalizeH="0" baseline="0" dirty="0" smtClean="0">
                    <a:ln>
                      <a:noFill/>
                    </a:ln>
                    <a:solidFill>
                      <a:schemeClr val="bg1"/>
                    </a:solidFill>
                    <a:effectLst/>
                    <a:latin typeface="Calibri" pitchFamily="34" charset="0"/>
                    <a:ea typeface="Arial" pitchFamily="34" charset="0"/>
                    <a:cs typeface="Arial" pitchFamily="34" charset="0"/>
                  </a:rPr>
                  <a:t>Masse</a:t>
                </a:r>
                <a:endParaRPr kumimoji="0" lang="fr-FR" sz="3200" b="1" i="0" u="none" strike="noStrike" cap="none" normalizeH="0" baseline="0" dirty="0" smtClean="0">
                  <a:ln>
                    <a:noFill/>
                  </a:ln>
                  <a:solidFill>
                    <a:schemeClr val="bg1"/>
                  </a:solidFill>
                  <a:effectLst/>
                  <a:latin typeface="Arial" pitchFamily="34" charset="0"/>
                  <a:cs typeface="Arial" pitchFamily="34" charset="0"/>
                </a:endParaRPr>
              </a:p>
            </p:txBody>
          </p:sp>
          <p:sp>
            <p:nvSpPr>
              <p:cNvPr id="50216" name="Text Box 40"/>
              <p:cNvSpPr txBox="1">
                <a:spLocks noChangeArrowheads="1"/>
              </p:cNvSpPr>
              <p:nvPr/>
            </p:nvSpPr>
            <p:spPr bwMode="auto">
              <a:xfrm>
                <a:off x="7702" y="5331"/>
                <a:ext cx="72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fr-FR" sz="1050" b="1" i="0" u="none" strike="noStrike" cap="none" normalizeH="0" baseline="0" dirty="0" smtClean="0">
                    <a:ln>
                      <a:noFill/>
                    </a:ln>
                    <a:solidFill>
                      <a:schemeClr val="tx1"/>
                    </a:solidFill>
                    <a:effectLst/>
                    <a:latin typeface="Calibri" pitchFamily="34" charset="0"/>
                    <a:ea typeface="Arial" pitchFamily="34" charset="0"/>
                    <a:cs typeface="Arial" pitchFamily="34" charset="0"/>
                  </a:rPr>
                  <a:t>+ </a:t>
                </a:r>
                <a:r>
                  <a:rPr kumimoji="0" lang="fr-FR" sz="1200" b="1" i="0" u="none" strike="noStrike" cap="none" normalizeH="0" baseline="0" dirty="0" smtClean="0">
                    <a:ln>
                      <a:noFill/>
                    </a:ln>
                    <a:solidFill>
                      <a:schemeClr val="bg1"/>
                    </a:solidFill>
                    <a:effectLst/>
                    <a:latin typeface="Calibri" pitchFamily="34" charset="0"/>
                    <a:ea typeface="Arial" pitchFamily="34" charset="0"/>
                    <a:cs typeface="Arial" pitchFamily="34" charset="0"/>
                  </a:rPr>
                  <a:t>V</a:t>
                </a:r>
                <a:r>
                  <a:rPr kumimoji="0" lang="fr-FR" sz="1200" b="1" i="0" u="none" strike="noStrike" cap="none" normalizeH="0" baseline="-25000" dirty="0" smtClean="0">
                    <a:ln>
                      <a:noFill/>
                    </a:ln>
                    <a:solidFill>
                      <a:schemeClr val="bg1"/>
                    </a:solidFill>
                    <a:effectLst/>
                    <a:latin typeface="Calibri" pitchFamily="34" charset="0"/>
                    <a:ea typeface="Arial" pitchFamily="34" charset="0"/>
                    <a:cs typeface="Arial" pitchFamily="34" charset="0"/>
                  </a:rPr>
                  <a:t>CC</a:t>
                </a:r>
                <a:endParaRPr kumimoji="0" lang="fr-FR" sz="3200" b="1" i="0" u="none" strike="noStrike" cap="none" normalizeH="0" baseline="0" dirty="0" smtClean="0">
                  <a:ln>
                    <a:noFill/>
                  </a:ln>
                  <a:solidFill>
                    <a:schemeClr val="bg1"/>
                  </a:solidFill>
                  <a:effectLst/>
                  <a:latin typeface="Arial" pitchFamily="34" charset="0"/>
                  <a:cs typeface="Arial" pitchFamily="34" charset="0"/>
                </a:endParaRPr>
              </a:p>
            </p:txBody>
          </p:sp>
          <p:grpSp>
            <p:nvGrpSpPr>
              <p:cNvPr id="50217" name="Group 41"/>
              <p:cNvGrpSpPr>
                <a:grpSpLocks noChangeAspect="1"/>
              </p:cNvGrpSpPr>
              <p:nvPr/>
            </p:nvGrpSpPr>
            <p:grpSpPr bwMode="auto">
              <a:xfrm>
                <a:off x="8671" y="5563"/>
                <a:ext cx="204" cy="201"/>
                <a:chOff x="8071" y="9387"/>
                <a:chExt cx="692" cy="681"/>
              </a:xfrm>
            </p:grpSpPr>
            <p:sp>
              <p:nvSpPr>
                <p:cNvPr id="50218" name="Arc 42"/>
                <p:cNvSpPr>
                  <a:spLocks noChangeAspect="1"/>
                </p:cNvSpPr>
                <p:nvPr/>
              </p:nvSpPr>
              <p:spPr bwMode="auto">
                <a:xfrm>
                  <a:off x="8071" y="9387"/>
                  <a:ext cx="231" cy="34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200" b="1"/>
                </a:p>
              </p:txBody>
            </p:sp>
            <p:sp>
              <p:nvSpPr>
                <p:cNvPr id="50219" name="Arc 43"/>
                <p:cNvSpPr>
                  <a:spLocks noChangeAspect="1"/>
                </p:cNvSpPr>
                <p:nvPr/>
              </p:nvSpPr>
              <p:spPr bwMode="auto">
                <a:xfrm>
                  <a:off x="8071" y="9387"/>
                  <a:ext cx="692" cy="34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200" b="1"/>
                </a:p>
              </p:txBody>
            </p:sp>
            <p:sp>
              <p:nvSpPr>
                <p:cNvPr id="50220" name="Arc 44"/>
                <p:cNvSpPr>
                  <a:spLocks noChangeAspect="1"/>
                </p:cNvSpPr>
                <p:nvPr/>
              </p:nvSpPr>
              <p:spPr bwMode="auto">
                <a:xfrm flipV="1">
                  <a:off x="8071" y="9721"/>
                  <a:ext cx="692" cy="34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200" b="1"/>
                </a:p>
              </p:txBody>
            </p:sp>
            <p:sp>
              <p:nvSpPr>
                <p:cNvPr id="50221" name="Arc 45"/>
                <p:cNvSpPr>
                  <a:spLocks noChangeAspect="1"/>
                </p:cNvSpPr>
                <p:nvPr/>
              </p:nvSpPr>
              <p:spPr bwMode="auto">
                <a:xfrm flipV="1">
                  <a:off x="8071" y="9721"/>
                  <a:ext cx="231" cy="34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200" b="1"/>
                </a:p>
              </p:txBody>
            </p:sp>
          </p:grpSp>
          <p:grpSp>
            <p:nvGrpSpPr>
              <p:cNvPr id="50222" name="Group 46"/>
              <p:cNvGrpSpPr>
                <a:grpSpLocks noChangeAspect="1"/>
              </p:cNvGrpSpPr>
              <p:nvPr/>
            </p:nvGrpSpPr>
            <p:grpSpPr bwMode="auto">
              <a:xfrm>
                <a:off x="9631" y="5569"/>
                <a:ext cx="204" cy="201"/>
                <a:chOff x="8071" y="9387"/>
                <a:chExt cx="692" cy="681"/>
              </a:xfrm>
            </p:grpSpPr>
            <p:sp>
              <p:nvSpPr>
                <p:cNvPr id="50223" name="Arc 47"/>
                <p:cNvSpPr>
                  <a:spLocks noChangeAspect="1"/>
                </p:cNvSpPr>
                <p:nvPr/>
              </p:nvSpPr>
              <p:spPr bwMode="auto">
                <a:xfrm>
                  <a:off x="8071" y="9387"/>
                  <a:ext cx="231" cy="34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200" b="1"/>
                </a:p>
              </p:txBody>
            </p:sp>
            <p:sp>
              <p:nvSpPr>
                <p:cNvPr id="50224" name="Arc 48"/>
                <p:cNvSpPr>
                  <a:spLocks noChangeAspect="1"/>
                </p:cNvSpPr>
                <p:nvPr/>
              </p:nvSpPr>
              <p:spPr bwMode="auto">
                <a:xfrm>
                  <a:off x="8071" y="9387"/>
                  <a:ext cx="692" cy="34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200" b="1"/>
                </a:p>
              </p:txBody>
            </p:sp>
            <p:sp>
              <p:nvSpPr>
                <p:cNvPr id="50225" name="Arc 49"/>
                <p:cNvSpPr>
                  <a:spLocks noChangeAspect="1"/>
                </p:cNvSpPr>
                <p:nvPr/>
              </p:nvSpPr>
              <p:spPr bwMode="auto">
                <a:xfrm flipV="1">
                  <a:off x="8071" y="9721"/>
                  <a:ext cx="692" cy="34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200" b="1"/>
                </a:p>
              </p:txBody>
            </p:sp>
            <p:sp>
              <p:nvSpPr>
                <p:cNvPr id="50226" name="Arc 50"/>
                <p:cNvSpPr>
                  <a:spLocks noChangeAspect="1"/>
                </p:cNvSpPr>
                <p:nvPr/>
              </p:nvSpPr>
              <p:spPr bwMode="auto">
                <a:xfrm flipV="1">
                  <a:off x="8071" y="9721"/>
                  <a:ext cx="231" cy="34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200" b="1"/>
                </a:p>
              </p:txBody>
            </p:sp>
          </p:grpSp>
          <p:grpSp>
            <p:nvGrpSpPr>
              <p:cNvPr id="50227" name="Group 51"/>
              <p:cNvGrpSpPr>
                <a:grpSpLocks noChangeAspect="1"/>
              </p:cNvGrpSpPr>
              <p:nvPr/>
            </p:nvGrpSpPr>
            <p:grpSpPr bwMode="auto">
              <a:xfrm>
                <a:off x="8353" y="6013"/>
                <a:ext cx="204" cy="201"/>
                <a:chOff x="8071" y="9387"/>
                <a:chExt cx="692" cy="681"/>
              </a:xfrm>
            </p:grpSpPr>
            <p:sp>
              <p:nvSpPr>
                <p:cNvPr id="50228" name="Arc 52"/>
                <p:cNvSpPr>
                  <a:spLocks noChangeAspect="1"/>
                </p:cNvSpPr>
                <p:nvPr/>
              </p:nvSpPr>
              <p:spPr bwMode="auto">
                <a:xfrm>
                  <a:off x="8071" y="9387"/>
                  <a:ext cx="231" cy="34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200" b="1"/>
                </a:p>
              </p:txBody>
            </p:sp>
            <p:sp>
              <p:nvSpPr>
                <p:cNvPr id="50229" name="Arc 53"/>
                <p:cNvSpPr>
                  <a:spLocks noChangeAspect="1"/>
                </p:cNvSpPr>
                <p:nvPr/>
              </p:nvSpPr>
              <p:spPr bwMode="auto">
                <a:xfrm>
                  <a:off x="8071" y="9387"/>
                  <a:ext cx="692" cy="34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200" b="1"/>
                </a:p>
              </p:txBody>
            </p:sp>
            <p:sp>
              <p:nvSpPr>
                <p:cNvPr id="50230" name="Arc 54"/>
                <p:cNvSpPr>
                  <a:spLocks noChangeAspect="1"/>
                </p:cNvSpPr>
                <p:nvPr/>
              </p:nvSpPr>
              <p:spPr bwMode="auto">
                <a:xfrm flipV="1">
                  <a:off x="8071" y="9721"/>
                  <a:ext cx="692" cy="34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200" b="1"/>
                </a:p>
              </p:txBody>
            </p:sp>
            <p:sp>
              <p:nvSpPr>
                <p:cNvPr id="50231" name="Arc 55"/>
                <p:cNvSpPr>
                  <a:spLocks noChangeAspect="1"/>
                </p:cNvSpPr>
                <p:nvPr/>
              </p:nvSpPr>
              <p:spPr bwMode="auto">
                <a:xfrm flipV="1">
                  <a:off x="8071" y="9721"/>
                  <a:ext cx="231" cy="34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200" b="1"/>
                </a:p>
              </p:txBody>
            </p:sp>
          </p:grpSp>
          <p:grpSp>
            <p:nvGrpSpPr>
              <p:cNvPr id="50232" name="Group 56"/>
              <p:cNvGrpSpPr>
                <a:grpSpLocks noChangeAspect="1"/>
              </p:cNvGrpSpPr>
              <p:nvPr/>
            </p:nvGrpSpPr>
            <p:grpSpPr bwMode="auto">
              <a:xfrm>
                <a:off x="9313" y="6016"/>
                <a:ext cx="204" cy="201"/>
                <a:chOff x="8071" y="9387"/>
                <a:chExt cx="692" cy="681"/>
              </a:xfrm>
            </p:grpSpPr>
            <p:sp>
              <p:nvSpPr>
                <p:cNvPr id="50233" name="Arc 57"/>
                <p:cNvSpPr>
                  <a:spLocks noChangeAspect="1"/>
                </p:cNvSpPr>
                <p:nvPr/>
              </p:nvSpPr>
              <p:spPr bwMode="auto">
                <a:xfrm>
                  <a:off x="8071" y="9387"/>
                  <a:ext cx="231" cy="34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200" b="1"/>
                </a:p>
              </p:txBody>
            </p:sp>
            <p:sp>
              <p:nvSpPr>
                <p:cNvPr id="50234" name="Arc 58"/>
                <p:cNvSpPr>
                  <a:spLocks noChangeAspect="1"/>
                </p:cNvSpPr>
                <p:nvPr/>
              </p:nvSpPr>
              <p:spPr bwMode="auto">
                <a:xfrm>
                  <a:off x="8071" y="9387"/>
                  <a:ext cx="692" cy="34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200" b="1"/>
                </a:p>
              </p:txBody>
            </p:sp>
            <p:sp>
              <p:nvSpPr>
                <p:cNvPr id="50235" name="Arc 59"/>
                <p:cNvSpPr>
                  <a:spLocks noChangeAspect="1"/>
                </p:cNvSpPr>
                <p:nvPr/>
              </p:nvSpPr>
              <p:spPr bwMode="auto">
                <a:xfrm flipV="1">
                  <a:off x="8071" y="9721"/>
                  <a:ext cx="692" cy="34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200" b="1"/>
                </a:p>
              </p:txBody>
            </p:sp>
            <p:sp>
              <p:nvSpPr>
                <p:cNvPr id="50236" name="Arc 60"/>
                <p:cNvSpPr>
                  <a:spLocks noChangeAspect="1"/>
                </p:cNvSpPr>
                <p:nvPr/>
              </p:nvSpPr>
              <p:spPr bwMode="auto">
                <a:xfrm flipV="1">
                  <a:off x="8071" y="9721"/>
                  <a:ext cx="231" cy="34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200" b="1"/>
                </a:p>
              </p:txBody>
            </p:sp>
          </p:grpSp>
        </p:grpSp>
        <p:grpSp>
          <p:nvGrpSpPr>
            <p:cNvPr id="50237" name="Group 61"/>
            <p:cNvGrpSpPr>
              <a:grpSpLocks/>
            </p:cNvGrpSpPr>
            <p:nvPr/>
          </p:nvGrpSpPr>
          <p:grpSpPr bwMode="auto">
            <a:xfrm>
              <a:off x="6056" y="9976"/>
              <a:ext cx="1317" cy="495"/>
              <a:chOff x="8568" y="8641"/>
              <a:chExt cx="1317" cy="495"/>
            </a:xfrm>
          </p:grpSpPr>
          <p:sp>
            <p:nvSpPr>
              <p:cNvPr id="50238" name="Oval 62"/>
              <p:cNvSpPr>
                <a:spLocks noChangeArrowheads="1"/>
              </p:cNvSpPr>
              <p:nvPr/>
            </p:nvSpPr>
            <p:spPr bwMode="auto">
              <a:xfrm>
                <a:off x="9845" y="8642"/>
                <a:ext cx="40" cy="40"/>
              </a:xfrm>
              <a:prstGeom prst="ellipse">
                <a:avLst/>
              </a:prstGeom>
              <a:solidFill>
                <a:srgbClr val="FFFFFF"/>
              </a:solid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200" b="1"/>
              </a:p>
            </p:txBody>
          </p:sp>
          <p:sp>
            <p:nvSpPr>
              <p:cNvPr id="50239" name="Oval 63"/>
              <p:cNvSpPr>
                <a:spLocks noChangeArrowheads="1"/>
              </p:cNvSpPr>
              <p:nvPr/>
            </p:nvSpPr>
            <p:spPr bwMode="auto">
              <a:xfrm>
                <a:off x="9522" y="9096"/>
                <a:ext cx="40" cy="40"/>
              </a:xfrm>
              <a:prstGeom prst="ellipse">
                <a:avLst/>
              </a:prstGeom>
              <a:solidFill>
                <a:srgbClr val="FFFFFF"/>
              </a:solid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200" b="1"/>
              </a:p>
            </p:txBody>
          </p:sp>
          <p:sp>
            <p:nvSpPr>
              <p:cNvPr id="50240" name="Oval 64"/>
              <p:cNvSpPr>
                <a:spLocks noChangeArrowheads="1"/>
              </p:cNvSpPr>
              <p:nvPr/>
            </p:nvSpPr>
            <p:spPr bwMode="auto">
              <a:xfrm>
                <a:off x="8568" y="9091"/>
                <a:ext cx="40" cy="40"/>
              </a:xfrm>
              <a:prstGeom prst="ellipse">
                <a:avLst/>
              </a:prstGeom>
              <a:solidFill>
                <a:srgbClr val="FFFFFF"/>
              </a:solid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200" b="1"/>
              </a:p>
            </p:txBody>
          </p:sp>
          <p:sp>
            <p:nvSpPr>
              <p:cNvPr id="50241" name="Oval 65"/>
              <p:cNvSpPr>
                <a:spLocks noChangeArrowheads="1"/>
              </p:cNvSpPr>
              <p:nvPr/>
            </p:nvSpPr>
            <p:spPr bwMode="auto">
              <a:xfrm>
                <a:off x="8886" y="8641"/>
                <a:ext cx="40" cy="40"/>
              </a:xfrm>
              <a:prstGeom prst="ellipse">
                <a:avLst/>
              </a:prstGeom>
              <a:solidFill>
                <a:srgbClr val="FFFFFF"/>
              </a:solid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3200" b="1"/>
              </a:p>
            </p:txBody>
          </p:sp>
        </p:grpSp>
      </p:gr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432048" y="409888"/>
            <a:ext cx="9972600" cy="1323439"/>
          </a:xfrm>
          <a:prstGeom prst="rect">
            <a:avLst/>
          </a:prstGeom>
          <a:noFill/>
        </p:spPr>
        <p:txBody>
          <a:bodyPr wrap="square" rtlCol="0">
            <a:spAutoFit/>
          </a:bodyPr>
          <a:lstStyle/>
          <a:p>
            <a:pPr algn="ctr"/>
            <a:r>
              <a:rPr lang="fr-FR" sz="4000" b="1" dirty="0" smtClean="0">
                <a:effectLst>
                  <a:outerShdw blurRad="38100" dist="38100" dir="2700000" algn="tl">
                    <a:srgbClr val="000000"/>
                  </a:outerShdw>
                </a:effectLst>
                <a:latin typeface="Times New Roman" pitchFamily="18" charset="0"/>
                <a:cs typeface="Times New Roman" pitchFamily="18" charset="0"/>
              </a:rPr>
              <a:t>7- </a:t>
            </a:r>
            <a:r>
              <a:rPr lang="fr-FR" sz="4000" b="1" dirty="0" smtClean="0"/>
              <a:t>Les opérateurs Universels</a:t>
            </a:r>
            <a:endParaRPr lang="fr-FR" sz="4000" dirty="0" smtClean="0"/>
          </a:p>
          <a:p>
            <a:pPr algn="ctr"/>
            <a:endParaRPr lang="fr-FR" sz="4000" b="1" dirty="0"/>
          </a:p>
        </p:txBody>
      </p:sp>
      <p:sp>
        <p:nvSpPr>
          <p:cNvPr id="23554" name="Rectangle 2"/>
          <p:cNvSpPr>
            <a:spLocks noChangeArrowheads="1"/>
          </p:cNvSpPr>
          <p:nvPr/>
        </p:nvSpPr>
        <p:spPr bwMode="auto">
          <a:xfrm>
            <a:off x="395536" y="1052736"/>
            <a:ext cx="8461448"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lvl="1" algn="ctr"/>
            <a:r>
              <a:rPr lang="fr-FR" sz="3200" dirty="0" smtClean="0"/>
              <a:t>3- </a:t>
            </a:r>
            <a:r>
              <a:rPr lang="fr-FR" sz="3200" b="1" dirty="0" smtClean="0"/>
              <a:t>L’opérateur « OU EXCLUSIF » : XOR</a:t>
            </a:r>
            <a:endParaRPr lang="fr-FR" sz="3600" dirty="0"/>
          </a:p>
        </p:txBody>
      </p:sp>
      <p:sp>
        <p:nvSpPr>
          <p:cNvPr id="13" name="Espace réservé du numéro de diapositive 12"/>
          <p:cNvSpPr>
            <a:spLocks noGrp="1"/>
          </p:cNvSpPr>
          <p:nvPr>
            <p:ph type="sldNum" sz="quarter" idx="12"/>
          </p:nvPr>
        </p:nvSpPr>
        <p:spPr/>
        <p:txBody>
          <a:bodyPr/>
          <a:lstStyle/>
          <a:p>
            <a:fld id="{CF4668DC-857F-487D-BFFA-8C0CA5037977}" type="slidenum">
              <a:rPr lang="fr-BE" smtClean="0"/>
              <a:pPr/>
              <a:t>30</a:t>
            </a:fld>
            <a:endParaRPr lang="fr-BE"/>
          </a:p>
        </p:txBody>
      </p:sp>
      <p:sp>
        <p:nvSpPr>
          <p:cNvPr id="3891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graphicFrame>
        <p:nvGraphicFramePr>
          <p:cNvPr id="22" name="Tableau 21"/>
          <p:cNvGraphicFramePr>
            <a:graphicFrameLocks noGrp="1"/>
          </p:cNvGraphicFramePr>
          <p:nvPr/>
        </p:nvGraphicFramePr>
        <p:xfrm>
          <a:off x="827584" y="2152994"/>
          <a:ext cx="2448271" cy="4228334"/>
        </p:xfrm>
        <a:graphic>
          <a:graphicData uri="http://schemas.openxmlformats.org/drawingml/2006/table">
            <a:tbl>
              <a:tblPr/>
              <a:tblGrid>
                <a:gridCol w="815483"/>
                <a:gridCol w="816394"/>
                <a:gridCol w="816394"/>
              </a:tblGrid>
              <a:tr h="1388409">
                <a:tc gridSpan="3">
                  <a:txBody>
                    <a:bodyPr/>
                    <a:lstStyle/>
                    <a:p>
                      <a:pPr algn="ctr"/>
                      <a:r>
                        <a:rPr lang="fr-FR" sz="4400" b="1" dirty="0" smtClean="0">
                          <a:latin typeface="Garamond"/>
                        </a:rPr>
                        <a:t>Table </a:t>
                      </a:r>
                      <a:r>
                        <a:rPr lang="fr-FR" sz="4400" b="1" dirty="0">
                          <a:latin typeface="Garamond"/>
                        </a:rPr>
                        <a:t>de Vérité</a:t>
                      </a:r>
                      <a:r>
                        <a:rPr lang="fr-FR" sz="3600" b="1" dirty="0">
                          <a:latin typeface="Times New Roman"/>
                        </a:rPr>
                        <a:t> </a:t>
                      </a: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r>
              <a:tr h="567985">
                <a:tc>
                  <a:txBody>
                    <a:bodyPr/>
                    <a:lstStyle/>
                    <a:p>
                      <a:pPr algn="ctr">
                        <a:spcAft>
                          <a:spcPts val="0"/>
                        </a:spcAft>
                      </a:pPr>
                      <a:r>
                        <a:rPr lang="fr-FR" sz="3600" b="1">
                          <a:latin typeface="Garamond"/>
                          <a:ea typeface="Times New Roman"/>
                        </a:rPr>
                        <a:t>A</a:t>
                      </a:r>
                      <a:endParaRPr lang="fr-FR" sz="48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3600" b="1">
                          <a:latin typeface="Garamond"/>
                          <a:ea typeface="Times New Roman"/>
                        </a:rPr>
                        <a:t>B</a:t>
                      </a:r>
                      <a:endParaRPr lang="fr-FR" sz="48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3600" b="1">
                          <a:latin typeface="Garamond"/>
                          <a:ea typeface="Times New Roman"/>
                        </a:rPr>
                        <a:t>S</a:t>
                      </a:r>
                      <a:endParaRPr lang="fr-FR" sz="4800" b="1">
                        <a:latin typeface="Times New Roman"/>
                        <a:ea typeface="Times New Roman"/>
                      </a:endParaRPr>
                    </a:p>
                  </a:txBody>
                  <a:tcPr marL="68580" marR="68580" marT="0" marB="0" anchor="ctr">
                    <a:lnL w="19050"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7985">
                <a:tc>
                  <a:txBody>
                    <a:bodyPr/>
                    <a:lstStyle/>
                    <a:p>
                      <a:pPr algn="ctr">
                        <a:spcAft>
                          <a:spcPts val="0"/>
                        </a:spcAft>
                      </a:pPr>
                      <a:r>
                        <a:rPr lang="fr-FR" sz="3600" b="1">
                          <a:latin typeface="Garamond"/>
                          <a:ea typeface="Times New Roman"/>
                        </a:rPr>
                        <a:t>0</a:t>
                      </a:r>
                      <a:endParaRPr lang="fr-FR" sz="48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3600" b="1">
                          <a:latin typeface="Garamond"/>
                          <a:ea typeface="Times New Roman"/>
                        </a:rPr>
                        <a:t>0</a:t>
                      </a:r>
                      <a:endParaRPr lang="fr-FR" sz="48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3600" b="1">
                          <a:latin typeface="Garamond"/>
                          <a:ea typeface="Times New Roman"/>
                        </a:rPr>
                        <a:t>0</a:t>
                      </a:r>
                      <a:endParaRPr lang="fr-FR" sz="4800" b="1">
                        <a:latin typeface="Times New Roman"/>
                        <a:ea typeface="Times New Roman"/>
                      </a:endParaRPr>
                    </a:p>
                  </a:txBody>
                  <a:tcPr marL="68580" marR="68580" marT="0" marB="0" anchor="ctr">
                    <a:lnL w="19050"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7985">
                <a:tc>
                  <a:txBody>
                    <a:bodyPr/>
                    <a:lstStyle/>
                    <a:p>
                      <a:pPr algn="ctr">
                        <a:spcAft>
                          <a:spcPts val="0"/>
                        </a:spcAft>
                      </a:pPr>
                      <a:r>
                        <a:rPr lang="fr-FR" sz="3600" b="1">
                          <a:latin typeface="Garamond"/>
                          <a:ea typeface="Times New Roman"/>
                        </a:rPr>
                        <a:t>0</a:t>
                      </a:r>
                      <a:endParaRPr lang="fr-FR" sz="48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3600" b="1">
                          <a:latin typeface="Garamond"/>
                          <a:ea typeface="Times New Roman"/>
                        </a:rPr>
                        <a:t>1</a:t>
                      </a:r>
                      <a:endParaRPr lang="fr-FR" sz="48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3600" b="1">
                          <a:latin typeface="Garamond"/>
                          <a:ea typeface="Times New Roman"/>
                        </a:rPr>
                        <a:t>1</a:t>
                      </a:r>
                      <a:endParaRPr lang="fr-FR" sz="4800" b="1">
                        <a:latin typeface="Times New Roman"/>
                        <a:ea typeface="Times New Roman"/>
                      </a:endParaRPr>
                    </a:p>
                  </a:txBody>
                  <a:tcPr marL="68580" marR="68580" marT="0" marB="0" anchor="ctr">
                    <a:lnL w="19050"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7985">
                <a:tc>
                  <a:txBody>
                    <a:bodyPr/>
                    <a:lstStyle/>
                    <a:p>
                      <a:pPr algn="ctr">
                        <a:spcAft>
                          <a:spcPts val="0"/>
                        </a:spcAft>
                      </a:pPr>
                      <a:r>
                        <a:rPr lang="fr-FR" sz="3600" b="1">
                          <a:latin typeface="Garamond"/>
                          <a:ea typeface="Times New Roman"/>
                        </a:rPr>
                        <a:t>1</a:t>
                      </a:r>
                      <a:endParaRPr lang="fr-FR" sz="48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3600" b="1">
                          <a:latin typeface="Garamond"/>
                          <a:ea typeface="Times New Roman"/>
                        </a:rPr>
                        <a:t>0</a:t>
                      </a:r>
                      <a:endParaRPr lang="fr-FR" sz="48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3600" b="1">
                          <a:latin typeface="Garamond"/>
                          <a:ea typeface="Times New Roman"/>
                        </a:rPr>
                        <a:t>1</a:t>
                      </a:r>
                      <a:endParaRPr lang="fr-FR" sz="4800" b="1">
                        <a:latin typeface="Times New Roman"/>
                        <a:ea typeface="Times New Roman"/>
                      </a:endParaRPr>
                    </a:p>
                  </a:txBody>
                  <a:tcPr marL="68580" marR="68580" marT="0" marB="0" anchor="ctr">
                    <a:lnL w="19050"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7985">
                <a:tc>
                  <a:txBody>
                    <a:bodyPr/>
                    <a:lstStyle/>
                    <a:p>
                      <a:pPr algn="ctr">
                        <a:spcAft>
                          <a:spcPts val="0"/>
                        </a:spcAft>
                      </a:pPr>
                      <a:r>
                        <a:rPr lang="fr-FR" sz="3600" b="1">
                          <a:latin typeface="Garamond"/>
                          <a:ea typeface="Times New Roman"/>
                        </a:rPr>
                        <a:t>1</a:t>
                      </a:r>
                      <a:endParaRPr lang="fr-FR" sz="48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pPr>
                      <a:r>
                        <a:rPr lang="fr-FR" sz="3600" b="1">
                          <a:latin typeface="Garamond"/>
                          <a:ea typeface="Times New Roman"/>
                        </a:rPr>
                        <a:t>1</a:t>
                      </a:r>
                      <a:endParaRPr lang="fr-FR" sz="48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pPr>
                      <a:r>
                        <a:rPr lang="fr-FR" sz="3600" b="1" dirty="0">
                          <a:latin typeface="Garamond"/>
                          <a:ea typeface="Times New Roman"/>
                        </a:rPr>
                        <a:t>0</a:t>
                      </a:r>
                      <a:endParaRPr lang="fr-FR" sz="4800" b="1" dirty="0">
                        <a:latin typeface="Times New Roman"/>
                        <a:ea typeface="Times New Roman"/>
                      </a:endParaRPr>
                    </a:p>
                  </a:txBody>
                  <a:tcPr marL="68580" marR="68580" marT="0" marB="0" anchor="ctr">
                    <a:lnL w="19050"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bl>
          </a:graphicData>
        </a:graphic>
      </p:graphicFrame>
      <p:grpSp>
        <p:nvGrpSpPr>
          <p:cNvPr id="51218" name="Group 18"/>
          <p:cNvGrpSpPr>
            <a:grpSpLocks/>
          </p:cNvGrpSpPr>
          <p:nvPr/>
        </p:nvGrpSpPr>
        <p:grpSpPr bwMode="auto">
          <a:xfrm>
            <a:off x="4733924" y="2348880"/>
            <a:ext cx="3150443" cy="1397372"/>
            <a:chOff x="7456" y="13997"/>
            <a:chExt cx="1992" cy="855"/>
          </a:xfrm>
        </p:grpSpPr>
        <p:sp>
          <p:nvSpPr>
            <p:cNvPr id="51219" name="Rectangle 19"/>
            <p:cNvSpPr>
              <a:spLocks noChangeArrowheads="1"/>
            </p:cNvSpPr>
            <p:nvPr/>
          </p:nvSpPr>
          <p:spPr bwMode="auto">
            <a:xfrm>
              <a:off x="7456" y="14002"/>
              <a:ext cx="433" cy="850"/>
            </a:xfrm>
            <a:prstGeom prst="rect">
              <a:avLst/>
            </a:prstGeom>
            <a:noFill/>
            <a:ln w="12700">
              <a:noFill/>
              <a:miter lim="800000"/>
              <a:headEnd/>
              <a:tailEnd/>
            </a:ln>
          </p:spPr>
          <p:txBody>
            <a:bodyPr vert="horz" wrap="square" lIns="12700" tIns="12700" rIns="12700" bIns="12700" numCol="1" anchor="t" anchorCtr="0" compatLnSpc="1">
              <a:prstTxWarp prst="textNoShape">
                <a:avLst/>
              </a:prstTxWarp>
            </a:bodyPr>
            <a:lstStyle/>
            <a:p>
              <a:pPr marL="0" marR="0" lvl="0" indent="0" algn="r" defTabSz="914400" rtl="0" eaLnBrk="1" fontAlgn="base" latinLnBrk="0" hangingPunct="1">
                <a:lnSpc>
                  <a:spcPct val="100000"/>
                </a:lnSpc>
                <a:spcBef>
                  <a:spcPct val="0"/>
                </a:spcBef>
                <a:spcAft>
                  <a:spcPts val="1000"/>
                </a:spcAft>
                <a:buClrTx/>
                <a:buSzTx/>
                <a:buFontTx/>
                <a:buNone/>
                <a:tabLst/>
              </a:pPr>
              <a:r>
                <a:rPr kumimoji="0" lang="fr-FR" sz="2800" b="1" i="0" u="none" strike="noStrike" cap="none" normalizeH="0" baseline="0" smtClean="0">
                  <a:ln>
                    <a:noFill/>
                  </a:ln>
                  <a:solidFill>
                    <a:schemeClr val="tx1"/>
                  </a:solidFill>
                  <a:effectLst/>
                  <a:latin typeface="Calibri" pitchFamily="34" charset="0"/>
                  <a:ea typeface="Arial" pitchFamily="34" charset="0"/>
                  <a:cs typeface="Arial" pitchFamily="34" charset="0"/>
                </a:rPr>
                <a:t>A</a:t>
              </a:r>
            </a:p>
            <a:p>
              <a:pPr marL="0" marR="0" lvl="0" indent="0" algn="r" defTabSz="914400" rtl="0" eaLnBrk="1" fontAlgn="base" latinLnBrk="0" hangingPunct="1">
                <a:lnSpc>
                  <a:spcPct val="100000"/>
                </a:lnSpc>
                <a:spcBef>
                  <a:spcPts val="600"/>
                </a:spcBef>
                <a:spcAft>
                  <a:spcPts val="1000"/>
                </a:spcAft>
                <a:buClrTx/>
                <a:buSzTx/>
                <a:buFontTx/>
                <a:buNone/>
                <a:tabLst/>
              </a:pPr>
              <a:r>
                <a:rPr kumimoji="0" lang="fr-FR" sz="2800" b="1" i="0" u="none" strike="noStrike" cap="none" normalizeH="0" baseline="0" smtClean="0">
                  <a:ln>
                    <a:noFill/>
                  </a:ln>
                  <a:solidFill>
                    <a:schemeClr val="tx1"/>
                  </a:solidFill>
                  <a:effectLst/>
                  <a:latin typeface="Calibri" pitchFamily="34" charset="0"/>
                  <a:ea typeface="Arial" pitchFamily="34" charset="0"/>
                  <a:cs typeface="Arial" pitchFamily="34" charset="0"/>
                </a:rPr>
                <a:t>B</a:t>
              </a:r>
              <a:endParaRPr kumimoji="0" lang="fr-FR" sz="4400" b="1" i="0" u="none" strike="noStrike" cap="none" normalizeH="0" baseline="0" smtClean="0">
                <a:ln>
                  <a:noFill/>
                </a:ln>
                <a:solidFill>
                  <a:schemeClr val="tx1"/>
                </a:solidFill>
                <a:effectLst/>
                <a:latin typeface="Arial" pitchFamily="34" charset="0"/>
                <a:cs typeface="Arial" pitchFamily="34" charset="0"/>
              </a:endParaRPr>
            </a:p>
          </p:txBody>
        </p:sp>
        <p:sp>
          <p:nvSpPr>
            <p:cNvPr id="51220" name="Rectangle 20"/>
            <p:cNvSpPr>
              <a:spLocks noChangeArrowheads="1"/>
            </p:cNvSpPr>
            <p:nvPr/>
          </p:nvSpPr>
          <p:spPr bwMode="auto">
            <a:xfrm>
              <a:off x="9159" y="14032"/>
              <a:ext cx="289" cy="289"/>
            </a:xfrm>
            <a:prstGeom prst="rect">
              <a:avLst/>
            </a:prstGeom>
            <a:noFill/>
            <a:ln w="12700">
              <a:noFill/>
              <a:miter lim="800000"/>
              <a:headEnd/>
              <a:tailEnd/>
            </a:ln>
          </p:spPr>
          <p:txBody>
            <a:bodyPr vert="horz" wrap="square" lIns="12700" tIns="12700" rIns="12700" bIns="1270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fr-FR" sz="2800" b="1" i="0" u="none" strike="noStrike" cap="none" normalizeH="0" baseline="0" smtClean="0">
                  <a:ln>
                    <a:noFill/>
                  </a:ln>
                  <a:solidFill>
                    <a:schemeClr val="tx1"/>
                  </a:solidFill>
                  <a:effectLst/>
                  <a:latin typeface="Calibri" pitchFamily="34" charset="0"/>
                  <a:ea typeface="Arial" pitchFamily="34" charset="0"/>
                  <a:cs typeface="Arial" pitchFamily="34" charset="0"/>
                </a:rPr>
                <a:t>S</a:t>
              </a:r>
              <a:endParaRPr kumimoji="0" lang="fr-FR" sz="4400" b="1" i="0" u="none" strike="noStrike" cap="none" normalizeH="0" baseline="0" smtClean="0">
                <a:ln>
                  <a:noFill/>
                </a:ln>
                <a:solidFill>
                  <a:schemeClr val="tx1"/>
                </a:solidFill>
                <a:effectLst/>
                <a:latin typeface="Arial" pitchFamily="34" charset="0"/>
                <a:cs typeface="Arial" pitchFamily="34" charset="0"/>
              </a:endParaRPr>
            </a:p>
          </p:txBody>
        </p:sp>
        <p:sp>
          <p:nvSpPr>
            <p:cNvPr id="51221" name="Arc 21"/>
            <p:cNvSpPr>
              <a:spLocks noChangeAspect="1"/>
            </p:cNvSpPr>
            <p:nvPr/>
          </p:nvSpPr>
          <p:spPr bwMode="auto">
            <a:xfrm>
              <a:off x="8169" y="13997"/>
              <a:ext cx="231" cy="34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400" b="1"/>
            </a:p>
          </p:txBody>
        </p:sp>
        <p:sp>
          <p:nvSpPr>
            <p:cNvPr id="51222" name="Arc 22"/>
            <p:cNvSpPr>
              <a:spLocks noChangeAspect="1"/>
            </p:cNvSpPr>
            <p:nvPr/>
          </p:nvSpPr>
          <p:spPr bwMode="auto">
            <a:xfrm>
              <a:off x="8169" y="13997"/>
              <a:ext cx="692" cy="34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400" b="1"/>
            </a:p>
          </p:txBody>
        </p:sp>
        <p:sp>
          <p:nvSpPr>
            <p:cNvPr id="51223" name="Line 23"/>
            <p:cNvSpPr>
              <a:spLocks noChangeAspect="1" noChangeShapeType="1"/>
            </p:cNvSpPr>
            <p:nvPr/>
          </p:nvSpPr>
          <p:spPr bwMode="auto">
            <a:xfrm flipH="1">
              <a:off x="7871" y="14208"/>
              <a:ext cx="462" cy="1"/>
            </a:xfrm>
            <a:prstGeom prst="line">
              <a:avLst/>
            </a:prstGeom>
            <a:noFill/>
            <a:ln w="12700">
              <a:solidFill>
                <a:srgbClr val="000000"/>
              </a:solidFill>
              <a:round/>
              <a:headEnd type="none" w="sm" len="sm"/>
              <a:tailEnd type="none" w="sm" len="sm"/>
            </a:ln>
          </p:spPr>
          <p:txBody>
            <a:bodyPr vert="horz" wrap="square" lIns="91440" tIns="45720" rIns="91440" bIns="45720" numCol="1" anchor="t" anchorCtr="0" compatLnSpc="1">
              <a:prstTxWarp prst="textNoShape">
                <a:avLst/>
              </a:prstTxWarp>
            </a:bodyPr>
            <a:lstStyle/>
            <a:p>
              <a:endParaRPr lang="fr-FR" sz="4400" b="1"/>
            </a:p>
          </p:txBody>
        </p:sp>
        <p:sp>
          <p:nvSpPr>
            <p:cNvPr id="51224" name="Line 24"/>
            <p:cNvSpPr>
              <a:spLocks noChangeAspect="1" noChangeShapeType="1"/>
            </p:cNvSpPr>
            <p:nvPr/>
          </p:nvSpPr>
          <p:spPr bwMode="auto">
            <a:xfrm flipH="1">
              <a:off x="7883" y="14522"/>
              <a:ext cx="418" cy="1"/>
            </a:xfrm>
            <a:prstGeom prst="line">
              <a:avLst/>
            </a:prstGeom>
            <a:noFill/>
            <a:ln w="12700">
              <a:solidFill>
                <a:srgbClr val="000000"/>
              </a:solidFill>
              <a:round/>
              <a:headEnd type="none" w="sm" len="sm"/>
              <a:tailEnd type="none" w="sm" len="sm"/>
            </a:ln>
          </p:spPr>
          <p:txBody>
            <a:bodyPr vert="horz" wrap="square" lIns="91440" tIns="45720" rIns="91440" bIns="45720" numCol="1" anchor="t" anchorCtr="0" compatLnSpc="1">
              <a:prstTxWarp prst="textNoShape">
                <a:avLst/>
              </a:prstTxWarp>
            </a:bodyPr>
            <a:lstStyle/>
            <a:p>
              <a:endParaRPr lang="fr-FR" sz="4400" b="1"/>
            </a:p>
          </p:txBody>
        </p:sp>
        <p:sp>
          <p:nvSpPr>
            <p:cNvPr id="51225" name="Line 25"/>
            <p:cNvSpPr>
              <a:spLocks noChangeAspect="1" noChangeShapeType="1"/>
            </p:cNvSpPr>
            <p:nvPr/>
          </p:nvSpPr>
          <p:spPr bwMode="auto">
            <a:xfrm flipH="1">
              <a:off x="8860" y="14315"/>
              <a:ext cx="462" cy="1"/>
            </a:xfrm>
            <a:prstGeom prst="line">
              <a:avLst/>
            </a:prstGeom>
            <a:noFill/>
            <a:ln w="12700">
              <a:solidFill>
                <a:srgbClr val="000000"/>
              </a:solidFill>
              <a:round/>
              <a:headEnd type="none" w="sm" len="sm"/>
              <a:tailEnd type="none" w="sm" len="sm"/>
            </a:ln>
          </p:spPr>
          <p:txBody>
            <a:bodyPr vert="horz" wrap="square" lIns="91440" tIns="45720" rIns="91440" bIns="45720" numCol="1" anchor="t" anchorCtr="0" compatLnSpc="1">
              <a:prstTxWarp prst="textNoShape">
                <a:avLst/>
              </a:prstTxWarp>
            </a:bodyPr>
            <a:lstStyle/>
            <a:p>
              <a:endParaRPr lang="fr-FR" sz="4400" b="1"/>
            </a:p>
          </p:txBody>
        </p:sp>
        <p:sp>
          <p:nvSpPr>
            <p:cNvPr id="51226" name="Arc 26"/>
            <p:cNvSpPr>
              <a:spLocks noChangeAspect="1"/>
            </p:cNvSpPr>
            <p:nvPr/>
          </p:nvSpPr>
          <p:spPr bwMode="auto">
            <a:xfrm flipV="1">
              <a:off x="8169" y="14331"/>
              <a:ext cx="692" cy="34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400" b="1"/>
            </a:p>
          </p:txBody>
        </p:sp>
        <p:sp>
          <p:nvSpPr>
            <p:cNvPr id="51227" name="Arc 27"/>
            <p:cNvSpPr>
              <a:spLocks noChangeAspect="1"/>
            </p:cNvSpPr>
            <p:nvPr/>
          </p:nvSpPr>
          <p:spPr bwMode="auto">
            <a:xfrm flipV="1">
              <a:off x="8169" y="14331"/>
              <a:ext cx="231" cy="34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400" b="1"/>
            </a:p>
          </p:txBody>
        </p:sp>
        <p:sp>
          <p:nvSpPr>
            <p:cNvPr id="51228" name="Arc 28"/>
            <p:cNvSpPr>
              <a:spLocks noChangeAspect="1"/>
            </p:cNvSpPr>
            <p:nvPr/>
          </p:nvSpPr>
          <p:spPr bwMode="auto">
            <a:xfrm>
              <a:off x="8122" y="14026"/>
              <a:ext cx="231" cy="313"/>
            </a:xfrm>
            <a:custGeom>
              <a:avLst/>
              <a:gdLst>
                <a:gd name="G0" fmla="+- 0 0 0"/>
                <a:gd name="G1" fmla="+- 20863 0 0"/>
                <a:gd name="G2" fmla="+- 21600 0 0"/>
                <a:gd name="T0" fmla="*/ 5594 w 21600"/>
                <a:gd name="T1" fmla="*/ 0 h 20863"/>
                <a:gd name="T2" fmla="*/ 21600 w 21600"/>
                <a:gd name="T3" fmla="*/ 20863 h 20863"/>
                <a:gd name="T4" fmla="*/ 0 w 21600"/>
                <a:gd name="T5" fmla="*/ 20863 h 20863"/>
              </a:gdLst>
              <a:ahLst/>
              <a:cxnLst>
                <a:cxn ang="0">
                  <a:pos x="T0" y="T1"/>
                </a:cxn>
                <a:cxn ang="0">
                  <a:pos x="T2" y="T3"/>
                </a:cxn>
                <a:cxn ang="0">
                  <a:pos x="T4" y="T5"/>
                </a:cxn>
              </a:cxnLst>
              <a:rect l="0" t="0" r="r" b="b"/>
              <a:pathLst>
                <a:path w="21600" h="20863" fill="none" extrusionOk="0">
                  <a:moveTo>
                    <a:pt x="5594" y="-1"/>
                  </a:moveTo>
                  <a:cubicBezTo>
                    <a:pt x="15035" y="2531"/>
                    <a:pt x="21600" y="11088"/>
                    <a:pt x="21600" y="20863"/>
                  </a:cubicBezTo>
                </a:path>
                <a:path w="21600" h="20863" stroke="0" extrusionOk="0">
                  <a:moveTo>
                    <a:pt x="5594" y="-1"/>
                  </a:moveTo>
                  <a:cubicBezTo>
                    <a:pt x="15035" y="2531"/>
                    <a:pt x="21600" y="11088"/>
                    <a:pt x="21600" y="20863"/>
                  </a:cubicBezTo>
                  <a:lnTo>
                    <a:pt x="0" y="20863"/>
                  </a:lnTo>
                  <a:close/>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400" b="1"/>
            </a:p>
          </p:txBody>
        </p:sp>
        <p:sp>
          <p:nvSpPr>
            <p:cNvPr id="51229" name="Arc 29"/>
            <p:cNvSpPr>
              <a:spLocks noChangeAspect="1"/>
            </p:cNvSpPr>
            <p:nvPr/>
          </p:nvSpPr>
          <p:spPr bwMode="auto">
            <a:xfrm flipV="1">
              <a:off x="8122" y="14328"/>
              <a:ext cx="231" cy="319"/>
            </a:xfrm>
            <a:custGeom>
              <a:avLst/>
              <a:gdLst>
                <a:gd name="G0" fmla="+- 0 0 0"/>
                <a:gd name="G1" fmla="+- 21036 0 0"/>
                <a:gd name="G2" fmla="+- 21600 0 0"/>
                <a:gd name="T0" fmla="*/ 4903 w 21600"/>
                <a:gd name="T1" fmla="*/ 0 h 21036"/>
                <a:gd name="T2" fmla="*/ 21600 w 21600"/>
                <a:gd name="T3" fmla="*/ 21036 h 21036"/>
                <a:gd name="T4" fmla="*/ 0 w 21600"/>
                <a:gd name="T5" fmla="*/ 21036 h 21036"/>
              </a:gdLst>
              <a:ahLst/>
              <a:cxnLst>
                <a:cxn ang="0">
                  <a:pos x="T0" y="T1"/>
                </a:cxn>
                <a:cxn ang="0">
                  <a:pos x="T2" y="T3"/>
                </a:cxn>
                <a:cxn ang="0">
                  <a:pos x="T4" y="T5"/>
                </a:cxn>
              </a:cxnLst>
              <a:rect l="0" t="0" r="r" b="b"/>
              <a:pathLst>
                <a:path w="21600" h="21036" fill="none" extrusionOk="0">
                  <a:moveTo>
                    <a:pt x="4903" y="-1"/>
                  </a:moveTo>
                  <a:cubicBezTo>
                    <a:pt x="14681" y="2278"/>
                    <a:pt x="21600" y="10995"/>
                    <a:pt x="21600" y="21036"/>
                  </a:cubicBezTo>
                </a:path>
                <a:path w="21600" h="21036" stroke="0" extrusionOk="0">
                  <a:moveTo>
                    <a:pt x="4903" y="-1"/>
                  </a:moveTo>
                  <a:cubicBezTo>
                    <a:pt x="14681" y="2278"/>
                    <a:pt x="21600" y="10995"/>
                    <a:pt x="21600" y="21036"/>
                  </a:cubicBezTo>
                  <a:lnTo>
                    <a:pt x="0" y="21036"/>
                  </a:lnTo>
                  <a:close/>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400" b="1"/>
            </a:p>
          </p:txBody>
        </p:sp>
      </p:grpSp>
      <p:graphicFrame>
        <p:nvGraphicFramePr>
          <p:cNvPr id="51230" name="Object 30"/>
          <p:cNvGraphicFramePr>
            <a:graphicFrameLocks noChangeAspect="1"/>
          </p:cNvGraphicFramePr>
          <p:nvPr/>
        </p:nvGraphicFramePr>
        <p:xfrm>
          <a:off x="3635896" y="3956050"/>
          <a:ext cx="5353050" cy="841375"/>
        </p:xfrm>
        <a:graphic>
          <a:graphicData uri="http://schemas.openxmlformats.org/presentationml/2006/ole">
            <p:oleObj spid="_x0000_s51230" name="Équation" r:id="rId3" imgW="1536480" imgH="241200" progId="Equation.3">
              <p:embed/>
            </p:oleObj>
          </a:graphicData>
        </a:graphic>
      </p:graphicFrame>
      <p:sp useBgFill="1">
        <p:nvSpPr>
          <p:cNvPr id="33" name="ZoneTexte 32"/>
          <p:cNvSpPr txBox="1"/>
          <p:nvPr/>
        </p:nvSpPr>
        <p:spPr>
          <a:xfrm>
            <a:off x="2699792" y="4221088"/>
            <a:ext cx="288032" cy="338554"/>
          </a:xfrm>
          <a:prstGeom prst="rect">
            <a:avLst/>
          </a:prstGeom>
        </p:spPr>
        <p:txBody>
          <a:bodyPr wrap="square" rtlCol="0">
            <a:spAutoFit/>
          </a:bodyPr>
          <a:lstStyle/>
          <a:p>
            <a:endParaRPr lang="fr-FR" sz="1600" dirty="0"/>
          </a:p>
        </p:txBody>
      </p:sp>
      <p:sp useBgFill="1">
        <p:nvSpPr>
          <p:cNvPr id="34" name="ZoneTexte 33"/>
          <p:cNvSpPr txBox="1"/>
          <p:nvPr/>
        </p:nvSpPr>
        <p:spPr>
          <a:xfrm>
            <a:off x="2699792" y="4818638"/>
            <a:ext cx="288032" cy="338554"/>
          </a:xfrm>
          <a:prstGeom prst="rect">
            <a:avLst/>
          </a:prstGeom>
        </p:spPr>
        <p:txBody>
          <a:bodyPr wrap="square" rtlCol="0">
            <a:spAutoFit/>
          </a:bodyPr>
          <a:lstStyle/>
          <a:p>
            <a:endParaRPr lang="fr-FR" sz="1600" dirty="0"/>
          </a:p>
        </p:txBody>
      </p:sp>
      <p:sp useBgFill="1">
        <p:nvSpPr>
          <p:cNvPr id="35" name="ZoneTexte 34"/>
          <p:cNvSpPr txBox="1"/>
          <p:nvPr/>
        </p:nvSpPr>
        <p:spPr>
          <a:xfrm>
            <a:off x="2699792" y="5394702"/>
            <a:ext cx="288032" cy="338554"/>
          </a:xfrm>
          <a:prstGeom prst="rect">
            <a:avLst/>
          </a:prstGeom>
        </p:spPr>
        <p:txBody>
          <a:bodyPr wrap="square" rtlCol="0">
            <a:spAutoFit/>
          </a:bodyPr>
          <a:lstStyle/>
          <a:p>
            <a:endParaRPr lang="fr-FR" sz="1600" dirty="0"/>
          </a:p>
        </p:txBody>
      </p:sp>
      <p:sp useBgFill="1">
        <p:nvSpPr>
          <p:cNvPr id="36" name="ZoneTexte 35"/>
          <p:cNvSpPr txBox="1"/>
          <p:nvPr/>
        </p:nvSpPr>
        <p:spPr>
          <a:xfrm>
            <a:off x="2699792" y="5970766"/>
            <a:ext cx="288032" cy="338554"/>
          </a:xfrm>
          <a:prstGeom prst="rect">
            <a:avLst/>
          </a:prstGeom>
        </p:spPr>
        <p:txBody>
          <a:bodyPr wrap="square" rtlCol="0">
            <a:spAutoFit/>
          </a:bodyPr>
          <a:lstStyle/>
          <a:p>
            <a:endParaRPr lang="fr-FR" sz="1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xit" presetSubtype="10" fill="hold" grpId="0" nodeType="clickEffect">
                                  <p:stCondLst>
                                    <p:cond delay="0"/>
                                  </p:stCondLst>
                                  <p:childTnLst>
                                    <p:animEffect transition="out" filter="checkerboard(across)">
                                      <p:cBhvr>
                                        <p:cTn id="6" dur="500"/>
                                        <p:tgtEl>
                                          <p:spTgt spid="33"/>
                                        </p:tgtEl>
                                      </p:cBhvr>
                                    </p:animEffect>
                                    <p:set>
                                      <p:cBhvr>
                                        <p:cTn id="7" dur="1" fill="hold">
                                          <p:stCondLst>
                                            <p:cond delay="499"/>
                                          </p:stCondLst>
                                        </p:cTn>
                                        <p:tgtEl>
                                          <p:spTgt spid="33"/>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5" presetClass="exit" presetSubtype="10" fill="hold" grpId="0" nodeType="clickEffect">
                                  <p:stCondLst>
                                    <p:cond delay="0"/>
                                  </p:stCondLst>
                                  <p:childTnLst>
                                    <p:animEffect transition="out" filter="checkerboard(across)">
                                      <p:cBhvr>
                                        <p:cTn id="11" dur="500"/>
                                        <p:tgtEl>
                                          <p:spTgt spid="34"/>
                                        </p:tgtEl>
                                      </p:cBhvr>
                                    </p:animEffect>
                                    <p:set>
                                      <p:cBhvr>
                                        <p:cTn id="12" dur="1" fill="hold">
                                          <p:stCondLst>
                                            <p:cond delay="499"/>
                                          </p:stCondLst>
                                        </p:cTn>
                                        <p:tgtEl>
                                          <p:spTgt spid="34"/>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5" presetClass="exit" presetSubtype="10" fill="hold" grpId="0" nodeType="clickEffect">
                                  <p:stCondLst>
                                    <p:cond delay="0"/>
                                  </p:stCondLst>
                                  <p:childTnLst>
                                    <p:animEffect transition="out" filter="checkerboard(across)">
                                      <p:cBhvr>
                                        <p:cTn id="16" dur="500"/>
                                        <p:tgtEl>
                                          <p:spTgt spid="35"/>
                                        </p:tgtEl>
                                      </p:cBhvr>
                                    </p:animEffect>
                                    <p:set>
                                      <p:cBhvr>
                                        <p:cTn id="17" dur="1" fill="hold">
                                          <p:stCondLst>
                                            <p:cond delay="499"/>
                                          </p:stCondLst>
                                        </p:cTn>
                                        <p:tgtEl>
                                          <p:spTgt spid="35"/>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5" presetClass="exit" presetSubtype="10" fill="hold" grpId="0" nodeType="clickEffect">
                                  <p:stCondLst>
                                    <p:cond delay="0"/>
                                  </p:stCondLst>
                                  <p:childTnLst>
                                    <p:animEffect transition="out" filter="checkerboard(across)">
                                      <p:cBhvr>
                                        <p:cTn id="21" dur="500"/>
                                        <p:tgtEl>
                                          <p:spTgt spid="36"/>
                                        </p:tgtEl>
                                      </p:cBhvr>
                                    </p:animEffect>
                                    <p:set>
                                      <p:cBhvr>
                                        <p:cTn id="22" dur="1" fill="hold">
                                          <p:stCondLst>
                                            <p:cond delay="499"/>
                                          </p:stCondLst>
                                        </p:cTn>
                                        <p:tgtEl>
                                          <p:spTgt spid="3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P spid="35" grpId="0" animBg="1"/>
      <p:bldP spid="3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432048" y="409888"/>
            <a:ext cx="9972600" cy="1323439"/>
          </a:xfrm>
          <a:prstGeom prst="rect">
            <a:avLst/>
          </a:prstGeom>
          <a:noFill/>
        </p:spPr>
        <p:txBody>
          <a:bodyPr wrap="square" rtlCol="0">
            <a:spAutoFit/>
          </a:bodyPr>
          <a:lstStyle/>
          <a:p>
            <a:pPr algn="ctr"/>
            <a:r>
              <a:rPr lang="fr-FR" sz="4000" b="1" dirty="0" smtClean="0">
                <a:effectLst>
                  <a:outerShdw blurRad="38100" dist="38100" dir="2700000" algn="tl">
                    <a:srgbClr val="000000"/>
                  </a:outerShdw>
                </a:effectLst>
                <a:latin typeface="Times New Roman" pitchFamily="18" charset="0"/>
                <a:cs typeface="Times New Roman" pitchFamily="18" charset="0"/>
              </a:rPr>
              <a:t>7- </a:t>
            </a:r>
            <a:r>
              <a:rPr lang="fr-FR" sz="4000" b="1" dirty="0" smtClean="0"/>
              <a:t>Les opérateurs Universels</a:t>
            </a:r>
            <a:endParaRPr lang="fr-FR" sz="4000" dirty="0" smtClean="0"/>
          </a:p>
          <a:p>
            <a:pPr algn="ctr"/>
            <a:endParaRPr lang="fr-FR" sz="4000" b="1" dirty="0"/>
          </a:p>
        </p:txBody>
      </p:sp>
      <p:sp>
        <p:nvSpPr>
          <p:cNvPr id="23554" name="Rectangle 2"/>
          <p:cNvSpPr>
            <a:spLocks noChangeArrowheads="1"/>
          </p:cNvSpPr>
          <p:nvPr/>
        </p:nvSpPr>
        <p:spPr bwMode="auto">
          <a:xfrm>
            <a:off x="395536" y="1052736"/>
            <a:ext cx="8461448"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lvl="1" algn="ctr"/>
            <a:r>
              <a:rPr lang="fr-FR" sz="3200" dirty="0" smtClean="0"/>
              <a:t>3- </a:t>
            </a:r>
            <a:r>
              <a:rPr lang="fr-FR" sz="3200" b="1" dirty="0" smtClean="0"/>
              <a:t>L’opérateur « OU EXCLUSIF » : XOR</a:t>
            </a:r>
            <a:endParaRPr lang="fr-FR" sz="3600" dirty="0"/>
          </a:p>
        </p:txBody>
      </p:sp>
      <p:sp>
        <p:nvSpPr>
          <p:cNvPr id="13" name="Espace réservé du numéro de diapositive 12"/>
          <p:cNvSpPr>
            <a:spLocks noGrp="1"/>
          </p:cNvSpPr>
          <p:nvPr>
            <p:ph type="sldNum" sz="quarter" idx="12"/>
          </p:nvPr>
        </p:nvSpPr>
        <p:spPr/>
        <p:txBody>
          <a:bodyPr/>
          <a:lstStyle/>
          <a:p>
            <a:fld id="{CF4668DC-857F-487D-BFFA-8C0CA5037977}" type="slidenum">
              <a:rPr lang="fr-BE" smtClean="0"/>
              <a:pPr/>
              <a:t>31</a:t>
            </a:fld>
            <a:endParaRPr lang="fr-BE"/>
          </a:p>
        </p:txBody>
      </p:sp>
      <p:sp>
        <p:nvSpPr>
          <p:cNvPr id="3891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5" name="Rectangle 2"/>
          <p:cNvSpPr>
            <a:spLocks noChangeArrowheads="1"/>
          </p:cNvSpPr>
          <p:nvPr/>
        </p:nvSpPr>
        <p:spPr bwMode="auto">
          <a:xfrm>
            <a:off x="395536" y="1700808"/>
            <a:ext cx="8461448"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fr-FR" sz="2000" dirty="0" smtClean="0"/>
          </a:p>
          <a:p>
            <a:r>
              <a:rPr lang="fr-FR" sz="2000" b="1" i="1" u="sng" dirty="0" smtClean="0"/>
              <a:t>Exemple de circuit commercialisé :</a:t>
            </a:r>
            <a:r>
              <a:rPr lang="fr-FR" sz="2000" dirty="0" smtClean="0"/>
              <a:t> </a:t>
            </a:r>
            <a:endParaRPr lang="fr-FR" sz="4000" dirty="0"/>
          </a:p>
        </p:txBody>
      </p:sp>
      <p:sp>
        <p:nvSpPr>
          <p:cNvPr id="52225" name="Rectangle 1"/>
          <p:cNvSpPr>
            <a:spLocks noChangeArrowheads="1"/>
          </p:cNvSpPr>
          <p:nvPr/>
        </p:nvSpPr>
        <p:spPr bwMode="auto">
          <a:xfrm>
            <a:off x="216024" y="2875583"/>
            <a:ext cx="421196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2400" b="1" i="0" u="none" strike="noStrike" cap="none" normalizeH="0" baseline="0" dirty="0" smtClean="0">
                <a:ln>
                  <a:noFill/>
                </a:ln>
                <a:solidFill>
                  <a:schemeClr val="tx1"/>
                </a:solidFill>
                <a:effectLst/>
                <a:latin typeface="Garamond" pitchFamily="18" charset="0"/>
                <a:ea typeface="Times New Roman" pitchFamily="18" charset="0"/>
                <a:cs typeface="Arial" pitchFamily="34" charset="0"/>
              </a:rPr>
              <a:t>Le circuit TTL 7486</a:t>
            </a:r>
            <a:endParaRPr kumimoji="0" lang="fr-FR"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dirty="0" smtClean="0">
                <a:ln>
                  <a:noFill/>
                </a:ln>
                <a:solidFill>
                  <a:schemeClr val="tx1"/>
                </a:solidFill>
                <a:effectLst/>
                <a:latin typeface="Garamond" pitchFamily="18" charset="0"/>
                <a:ea typeface="Times New Roman" pitchFamily="18" charset="0"/>
                <a:cs typeface="Times New Roman" pitchFamily="18" charset="0"/>
              </a:rPr>
              <a:t>(4 portes XOR à 2 entrées)</a:t>
            </a:r>
            <a:r>
              <a:rPr kumimoji="0" lang="fr-FR" sz="1200" b="0" i="0" u="none" strike="noStrike" cap="none" normalizeH="0" baseline="0" dirty="0" smtClean="0">
                <a:ln>
                  <a:noFill/>
                </a:ln>
                <a:solidFill>
                  <a:schemeClr val="tx1"/>
                </a:solidFill>
                <a:effectLst/>
                <a:latin typeface="Arial" pitchFamily="34" charset="0"/>
                <a:cs typeface="Arial" pitchFamily="34" charset="0"/>
              </a:rPr>
              <a:t> </a:t>
            </a:r>
            <a:endParaRPr kumimoji="0" lang="fr-FR" sz="3600" b="0" i="0" u="none" strike="noStrike" cap="none" normalizeH="0" baseline="0" dirty="0" smtClean="0">
              <a:ln>
                <a:noFill/>
              </a:ln>
              <a:solidFill>
                <a:schemeClr val="tx1"/>
              </a:solidFill>
              <a:effectLst/>
              <a:latin typeface="Arial" pitchFamily="34" charset="0"/>
              <a:cs typeface="Arial" pitchFamily="34" charset="0"/>
            </a:endParaRPr>
          </a:p>
        </p:txBody>
      </p:sp>
      <p:pic>
        <p:nvPicPr>
          <p:cNvPr id="74" name="Image 73"/>
          <p:cNvPicPr/>
          <p:nvPr/>
        </p:nvPicPr>
        <p:blipFill>
          <a:blip r:embed="rId2" cstate="print">
            <a:lum bright="-20000" contrast="40000"/>
          </a:blip>
          <a:srcRect/>
          <a:stretch>
            <a:fillRect/>
          </a:stretch>
        </p:blipFill>
        <p:spPr bwMode="auto">
          <a:xfrm>
            <a:off x="3275856" y="2838767"/>
            <a:ext cx="1944216" cy="2966497"/>
          </a:xfrm>
          <a:prstGeom prst="rect">
            <a:avLst/>
          </a:prstGeom>
          <a:noFill/>
          <a:ln w="9525">
            <a:noFill/>
            <a:miter lim="800000"/>
            <a:headEnd/>
            <a:tailEnd/>
          </a:ln>
        </p:spPr>
      </p:pic>
      <p:pic>
        <p:nvPicPr>
          <p:cNvPr id="52227" name="Picture 3"/>
          <p:cNvPicPr>
            <a:picLocks noChangeAspect="1" noChangeArrowheads="1"/>
          </p:cNvPicPr>
          <p:nvPr/>
        </p:nvPicPr>
        <p:blipFill>
          <a:blip r:embed="rId3" cstate="print"/>
          <a:srcRect/>
          <a:stretch>
            <a:fillRect/>
          </a:stretch>
        </p:blipFill>
        <p:spPr bwMode="auto">
          <a:xfrm>
            <a:off x="5919406" y="3068960"/>
            <a:ext cx="2917090" cy="244827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432048" y="409888"/>
            <a:ext cx="9972600" cy="1323439"/>
          </a:xfrm>
          <a:prstGeom prst="rect">
            <a:avLst/>
          </a:prstGeom>
          <a:noFill/>
        </p:spPr>
        <p:txBody>
          <a:bodyPr wrap="square" rtlCol="0">
            <a:spAutoFit/>
          </a:bodyPr>
          <a:lstStyle/>
          <a:p>
            <a:pPr algn="ctr"/>
            <a:r>
              <a:rPr lang="fr-FR" sz="4000" b="1" dirty="0" smtClean="0">
                <a:effectLst>
                  <a:outerShdw blurRad="38100" dist="38100" dir="2700000" algn="tl">
                    <a:srgbClr val="000000"/>
                  </a:outerShdw>
                </a:effectLst>
                <a:latin typeface="Times New Roman" pitchFamily="18" charset="0"/>
                <a:cs typeface="Times New Roman" pitchFamily="18" charset="0"/>
              </a:rPr>
              <a:t>7- </a:t>
            </a:r>
            <a:r>
              <a:rPr lang="fr-FR" sz="4000" b="1" dirty="0" smtClean="0"/>
              <a:t>Les opérateurs Universels</a:t>
            </a:r>
            <a:endParaRPr lang="fr-FR" sz="4000" dirty="0" smtClean="0"/>
          </a:p>
          <a:p>
            <a:pPr algn="ctr"/>
            <a:endParaRPr lang="fr-FR" sz="4000" b="1" dirty="0"/>
          </a:p>
        </p:txBody>
      </p:sp>
      <p:sp>
        <p:nvSpPr>
          <p:cNvPr id="23554" name="Rectangle 2"/>
          <p:cNvSpPr>
            <a:spLocks noChangeArrowheads="1"/>
          </p:cNvSpPr>
          <p:nvPr/>
        </p:nvSpPr>
        <p:spPr bwMode="auto">
          <a:xfrm>
            <a:off x="395536" y="1052736"/>
            <a:ext cx="8461448"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lvl="1" algn="ctr"/>
            <a:r>
              <a:rPr lang="fr-FR" sz="3200" dirty="0" smtClean="0"/>
              <a:t>3- </a:t>
            </a:r>
            <a:r>
              <a:rPr lang="fr-FR" sz="3200" b="1" dirty="0" smtClean="0"/>
              <a:t>L’opérateur « OU EXCLUSIF » : XOR</a:t>
            </a:r>
            <a:endParaRPr lang="fr-FR" sz="3600" dirty="0"/>
          </a:p>
        </p:txBody>
      </p:sp>
      <p:sp>
        <p:nvSpPr>
          <p:cNvPr id="13" name="Espace réservé du numéro de diapositive 12"/>
          <p:cNvSpPr>
            <a:spLocks noGrp="1"/>
          </p:cNvSpPr>
          <p:nvPr>
            <p:ph type="sldNum" sz="quarter" idx="12"/>
          </p:nvPr>
        </p:nvSpPr>
        <p:spPr/>
        <p:txBody>
          <a:bodyPr/>
          <a:lstStyle/>
          <a:p>
            <a:fld id="{CF4668DC-857F-487D-BFFA-8C0CA5037977}" type="slidenum">
              <a:rPr lang="fr-BE" smtClean="0"/>
              <a:pPr/>
              <a:t>32</a:t>
            </a:fld>
            <a:endParaRPr lang="fr-BE"/>
          </a:p>
        </p:txBody>
      </p:sp>
      <p:sp>
        <p:nvSpPr>
          <p:cNvPr id="3891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5" name="Rectangle 2"/>
          <p:cNvSpPr>
            <a:spLocks noChangeArrowheads="1"/>
          </p:cNvSpPr>
          <p:nvPr/>
        </p:nvSpPr>
        <p:spPr bwMode="auto">
          <a:xfrm>
            <a:off x="179512" y="1300694"/>
            <a:ext cx="8856984"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fr-FR" sz="2000" b="1" dirty="0" smtClean="0"/>
          </a:p>
          <a:p>
            <a:pPr lvl="0" algn="just"/>
            <a:r>
              <a:rPr lang="fr-FR" sz="2400" b="1" i="1" u="sng" dirty="0" smtClean="0"/>
              <a:t>Propriétés : </a:t>
            </a:r>
          </a:p>
          <a:p>
            <a:pPr lvl="0" algn="just"/>
            <a:r>
              <a:rPr lang="fr-FR" sz="2400" b="1" dirty="0" smtClean="0"/>
              <a:t>- </a:t>
            </a:r>
            <a:r>
              <a:rPr lang="fr-FR" sz="2000" b="1" dirty="0" smtClean="0"/>
              <a:t>L’opérateur « OU EXCLUSIF » est associatif et commutatif.</a:t>
            </a:r>
          </a:p>
          <a:p>
            <a:pPr lvl="0" algn="just"/>
            <a:r>
              <a:rPr lang="fr-FR" sz="2000" b="1" dirty="0" smtClean="0"/>
              <a:t>- L’opérateur « OU EXCLUSIF » possède trois propriétés équivalentes :</a:t>
            </a:r>
          </a:p>
          <a:p>
            <a:pPr lvl="1" algn="just"/>
            <a:r>
              <a:rPr lang="fr-FR" sz="2000" b="1" dirty="0" smtClean="0"/>
              <a:t>. OU exclusif : A </a:t>
            </a:r>
            <a:r>
              <a:rPr lang="fr-FR" sz="1400" b="1" dirty="0" smtClean="0">
                <a:sym typeface="Symbol"/>
              </a:rPr>
              <a:t></a:t>
            </a:r>
            <a:r>
              <a:rPr lang="fr-FR" sz="2000" b="1" dirty="0" smtClean="0"/>
              <a:t> B = 1 si A=1 et B=0 ou bien A=0 et B=1</a:t>
            </a:r>
          </a:p>
          <a:p>
            <a:pPr lvl="1" algn="just"/>
            <a:r>
              <a:rPr lang="fr-FR" sz="2000" b="1" dirty="0" smtClean="0"/>
              <a:t>. Comparateur de différence : A </a:t>
            </a:r>
            <a:r>
              <a:rPr lang="fr-FR" sz="1400" b="1" dirty="0" smtClean="0">
                <a:sym typeface="Symbol"/>
              </a:rPr>
              <a:t></a:t>
            </a:r>
            <a:r>
              <a:rPr lang="fr-FR" sz="2000" b="1" dirty="0" smtClean="0"/>
              <a:t> B = 1 si (A </a:t>
            </a:r>
            <a:r>
              <a:rPr lang="fr-FR" sz="2000" b="1" dirty="0" smtClean="0">
                <a:sym typeface="Symbol"/>
              </a:rPr>
              <a:t></a:t>
            </a:r>
            <a:r>
              <a:rPr lang="fr-FR" sz="2000" b="1" dirty="0" smtClean="0"/>
              <a:t> B)</a:t>
            </a:r>
          </a:p>
          <a:p>
            <a:pPr lvl="1" algn="just"/>
            <a:r>
              <a:rPr lang="fr-FR" sz="2000" b="1" dirty="0" smtClean="0"/>
              <a:t>. Clé d’imparité A </a:t>
            </a:r>
            <a:r>
              <a:rPr lang="fr-FR" sz="1400" b="1" dirty="0" smtClean="0">
                <a:sym typeface="Symbol"/>
              </a:rPr>
              <a:t></a:t>
            </a:r>
            <a:r>
              <a:rPr lang="fr-FR" sz="2000" b="1" dirty="0" smtClean="0"/>
              <a:t> B = 1 si (A,B) contient un nombre impaire de « 1 ».</a:t>
            </a:r>
          </a:p>
          <a:p>
            <a:pPr algn="just"/>
            <a:r>
              <a:rPr lang="fr-FR" sz="2000" b="1" dirty="0" smtClean="0"/>
              <a:t>     Exemple :</a:t>
            </a:r>
          </a:p>
          <a:p>
            <a:pPr algn="just"/>
            <a:r>
              <a:rPr lang="fr-FR" sz="2000" b="1" dirty="0" smtClean="0"/>
              <a:t> A </a:t>
            </a:r>
            <a:r>
              <a:rPr lang="fr-FR" sz="1400" b="1" dirty="0" smtClean="0">
                <a:sym typeface="Symbol"/>
              </a:rPr>
              <a:t></a:t>
            </a:r>
            <a:r>
              <a:rPr lang="fr-FR" sz="2000" b="1" dirty="0" smtClean="0"/>
              <a:t> B </a:t>
            </a:r>
            <a:r>
              <a:rPr lang="fr-FR" sz="1400" b="1" dirty="0" smtClean="0">
                <a:sym typeface="Symbol"/>
              </a:rPr>
              <a:t></a:t>
            </a:r>
            <a:r>
              <a:rPr lang="fr-FR" sz="2000" b="1" dirty="0" smtClean="0"/>
              <a:t> C </a:t>
            </a:r>
            <a:r>
              <a:rPr lang="fr-FR" sz="1400" b="1" dirty="0" smtClean="0">
                <a:sym typeface="Symbol"/>
              </a:rPr>
              <a:t></a:t>
            </a:r>
            <a:r>
              <a:rPr lang="fr-FR" sz="2000" b="1" dirty="0" smtClean="0"/>
              <a:t> D </a:t>
            </a:r>
            <a:r>
              <a:rPr lang="fr-FR" sz="1400" b="1" dirty="0" smtClean="0">
                <a:sym typeface="Symbol"/>
              </a:rPr>
              <a:t></a:t>
            </a:r>
            <a:r>
              <a:rPr lang="fr-FR" sz="2000" b="1" dirty="0" smtClean="0"/>
              <a:t> E … = 1 si la combinaison (A,B,C,D,E,…) contient un nombre impaire de « 1 ».</a:t>
            </a:r>
          </a:p>
          <a:p>
            <a:pPr lvl="0" algn="just">
              <a:buFontTx/>
              <a:buChar char="-"/>
            </a:pPr>
            <a:r>
              <a:rPr lang="fr-FR" sz="2000" b="1" dirty="0" smtClean="0"/>
              <a:t> La complémentation de l’opérateur « OU EXCLUSIF » : il suffit de complémenter un nombre impaire de variables.</a:t>
            </a:r>
          </a:p>
          <a:p>
            <a:pPr algn="just"/>
            <a:r>
              <a:rPr lang="fr-FR" sz="2000" b="1" dirty="0" smtClean="0"/>
              <a:t>      Exemple : </a:t>
            </a:r>
            <a:r>
              <a:rPr lang="fr-FR" sz="2000" dirty="0" smtClean="0"/>
              <a:t>.</a:t>
            </a:r>
          </a:p>
          <a:p>
            <a:r>
              <a:rPr lang="fr-FR" sz="2000" b="1" dirty="0" smtClean="0"/>
              <a:t> </a:t>
            </a:r>
            <a:endParaRPr lang="fr-FR" sz="4000" b="1" dirty="0"/>
          </a:p>
        </p:txBody>
      </p:sp>
      <p:graphicFrame>
        <p:nvGraphicFramePr>
          <p:cNvPr id="53250" name="Object 2"/>
          <p:cNvGraphicFramePr>
            <a:graphicFrameLocks noChangeAspect="1"/>
          </p:cNvGraphicFramePr>
          <p:nvPr/>
        </p:nvGraphicFramePr>
        <p:xfrm>
          <a:off x="144016" y="5517232"/>
          <a:ext cx="8892480" cy="481440"/>
        </p:xfrm>
        <a:graphic>
          <a:graphicData uri="http://schemas.openxmlformats.org/presentationml/2006/ole">
            <p:oleObj spid="_x0000_s53250" name="Équation" r:id="rId3" imgW="3987720" imgH="21564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3250"/>
                                        </p:tgtEl>
                                        <p:attrNameLst>
                                          <p:attrName>style.visibility</p:attrName>
                                        </p:attrNameLst>
                                      </p:cBhvr>
                                      <p:to>
                                        <p:strVal val="visible"/>
                                      </p:to>
                                    </p:set>
                                    <p:animEffect transition="in" filter="fade">
                                      <p:cBhvr>
                                        <p:cTn id="7" dur="2000"/>
                                        <p:tgtEl>
                                          <p:spTgt spid="532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432048" y="409888"/>
            <a:ext cx="9972600" cy="1323439"/>
          </a:xfrm>
          <a:prstGeom prst="rect">
            <a:avLst/>
          </a:prstGeom>
          <a:noFill/>
        </p:spPr>
        <p:txBody>
          <a:bodyPr wrap="square" rtlCol="0">
            <a:spAutoFit/>
          </a:bodyPr>
          <a:lstStyle/>
          <a:p>
            <a:pPr algn="ctr"/>
            <a:r>
              <a:rPr lang="fr-FR" sz="4000" b="1" dirty="0" smtClean="0">
                <a:effectLst>
                  <a:outerShdw blurRad="38100" dist="38100" dir="2700000" algn="tl">
                    <a:srgbClr val="000000"/>
                  </a:outerShdw>
                </a:effectLst>
                <a:latin typeface="Times New Roman" pitchFamily="18" charset="0"/>
                <a:cs typeface="Times New Roman" pitchFamily="18" charset="0"/>
              </a:rPr>
              <a:t>7- </a:t>
            </a:r>
            <a:r>
              <a:rPr lang="fr-FR" sz="4000" b="1" dirty="0" smtClean="0"/>
              <a:t>Les opérateurs Universels</a:t>
            </a:r>
            <a:endParaRPr lang="fr-FR" sz="4000" dirty="0" smtClean="0"/>
          </a:p>
          <a:p>
            <a:pPr algn="ctr"/>
            <a:endParaRPr lang="fr-FR" sz="4000" b="1" dirty="0"/>
          </a:p>
        </p:txBody>
      </p:sp>
      <p:sp>
        <p:nvSpPr>
          <p:cNvPr id="13" name="Espace réservé du numéro de diapositive 12"/>
          <p:cNvSpPr>
            <a:spLocks noGrp="1"/>
          </p:cNvSpPr>
          <p:nvPr>
            <p:ph type="sldNum" sz="quarter" idx="12"/>
          </p:nvPr>
        </p:nvSpPr>
        <p:spPr/>
        <p:txBody>
          <a:bodyPr/>
          <a:lstStyle/>
          <a:p>
            <a:fld id="{CF4668DC-857F-487D-BFFA-8C0CA5037977}" type="slidenum">
              <a:rPr lang="fr-BE" smtClean="0"/>
              <a:pPr/>
              <a:t>33</a:t>
            </a:fld>
            <a:endParaRPr lang="fr-BE"/>
          </a:p>
        </p:txBody>
      </p:sp>
      <p:sp>
        <p:nvSpPr>
          <p:cNvPr id="3891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54276" name="Rectangle 4"/>
          <p:cNvSpPr>
            <a:spLocks noChangeArrowheads="1"/>
          </p:cNvSpPr>
          <p:nvPr/>
        </p:nvSpPr>
        <p:spPr bwMode="auto">
          <a:xfrm>
            <a:off x="179512" y="2247790"/>
            <a:ext cx="9045297"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0975" algn="ctr" defTabSz="914400" rtl="0" eaLnBrk="1" fontAlgn="base" latinLnBrk="0" hangingPunct="1">
              <a:lnSpc>
                <a:spcPct val="100000"/>
              </a:lnSpc>
              <a:spcBef>
                <a:spcPct val="0"/>
              </a:spcBef>
              <a:spcAft>
                <a:spcPct val="0"/>
              </a:spcAft>
              <a:buClrTx/>
              <a:buSzTx/>
              <a:buFontTx/>
              <a:buNone/>
              <a:tabLst/>
            </a:pPr>
            <a:r>
              <a:rPr kumimoji="0" lang="fr-FR" sz="4000" b="1" i="0" u="none" strike="noStrike" cap="none" normalizeH="0" baseline="0" dirty="0" smtClean="0">
                <a:ln>
                  <a:noFill/>
                </a:ln>
                <a:solidFill>
                  <a:schemeClr val="tx1"/>
                </a:solidFill>
                <a:effectLst/>
                <a:latin typeface="Garamond" pitchFamily="18" charset="0"/>
                <a:ea typeface="Times New Roman" pitchFamily="18" charset="0"/>
                <a:cs typeface="Arial" pitchFamily="34" charset="0"/>
              </a:rPr>
              <a:t>Exercice</a:t>
            </a:r>
            <a:r>
              <a:rPr kumimoji="0" lang="fr-FR" sz="2800" b="1" i="0" u="none" strike="noStrike" cap="none" normalizeH="0" baseline="0" dirty="0" smtClean="0">
                <a:ln>
                  <a:noFill/>
                </a:ln>
                <a:solidFill>
                  <a:schemeClr val="tx1"/>
                </a:solidFill>
                <a:effectLst/>
                <a:latin typeface="Garamond" pitchFamily="18" charset="0"/>
                <a:ea typeface="Times New Roman" pitchFamily="18" charset="0"/>
                <a:cs typeface="Arial" pitchFamily="34" charset="0"/>
              </a:rPr>
              <a:t> :</a:t>
            </a:r>
          </a:p>
          <a:p>
            <a:pPr marL="0" marR="0" lvl="0" indent="180975" algn="justLow" defTabSz="914400" rtl="0" eaLnBrk="1" fontAlgn="base" latinLnBrk="0" hangingPunct="1">
              <a:lnSpc>
                <a:spcPct val="100000"/>
              </a:lnSpc>
              <a:spcBef>
                <a:spcPct val="0"/>
              </a:spcBef>
              <a:spcAft>
                <a:spcPct val="0"/>
              </a:spcAft>
              <a:buClrTx/>
              <a:buSzTx/>
              <a:buFontTx/>
              <a:buNone/>
              <a:tabLst/>
            </a:pPr>
            <a:endParaRPr kumimoji="0" lang="fr-FR"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180975" algn="justLow" defTabSz="914400" rtl="0" eaLnBrk="0" fontAlgn="base" latinLnBrk="0" hangingPunct="0">
              <a:lnSpc>
                <a:spcPct val="100000"/>
              </a:lnSpc>
              <a:spcBef>
                <a:spcPct val="0"/>
              </a:spcBef>
              <a:spcAft>
                <a:spcPct val="0"/>
              </a:spcAft>
              <a:buClrTx/>
              <a:buSzTx/>
              <a:buFontTx/>
              <a:buAutoNum type="arabicPeriod"/>
              <a:tabLst/>
            </a:pPr>
            <a:r>
              <a:rPr kumimoji="0" lang="fr-FR" sz="2800" b="0" i="0" u="none" strike="noStrike" cap="none" normalizeH="0" baseline="0" dirty="0" smtClean="0">
                <a:ln>
                  <a:noFill/>
                </a:ln>
                <a:solidFill>
                  <a:schemeClr val="tx1"/>
                </a:solidFill>
                <a:effectLst/>
                <a:latin typeface="Garamond" pitchFamily="18" charset="0"/>
                <a:ea typeface="Times New Roman" pitchFamily="18" charset="0"/>
                <a:cs typeface="Arial" pitchFamily="34" charset="0"/>
              </a:rPr>
              <a:t>Réaliser l’opérateur A </a:t>
            </a:r>
            <a:r>
              <a:rPr kumimoji="0" lang="fr-FR" sz="2800" b="0" i="0" u="none" strike="noStrike" cap="none" normalizeH="0" baseline="0" dirty="0" smtClean="0">
                <a:ln>
                  <a:noFill/>
                </a:ln>
                <a:solidFill>
                  <a:schemeClr val="tx1"/>
                </a:solidFill>
                <a:effectLst/>
                <a:latin typeface="Garamond" pitchFamily="18" charset="0"/>
                <a:ea typeface="Times New Roman" pitchFamily="18" charset="0"/>
                <a:cs typeface="Arial" pitchFamily="34" charset="0"/>
                <a:sym typeface="Symbol" pitchFamily="18" charset="2"/>
              </a:rPr>
              <a:t></a:t>
            </a:r>
            <a:r>
              <a:rPr kumimoji="0" lang="fr-FR" sz="2800" b="0" i="0" u="none" strike="noStrike" cap="none" normalizeH="0" baseline="0" dirty="0" smtClean="0">
                <a:ln>
                  <a:noFill/>
                </a:ln>
                <a:solidFill>
                  <a:schemeClr val="tx1"/>
                </a:solidFill>
                <a:effectLst/>
                <a:latin typeface="Garamond" pitchFamily="18" charset="0"/>
                <a:ea typeface="Times New Roman" pitchFamily="18" charset="0"/>
                <a:cs typeface="Arial" pitchFamily="34" charset="0"/>
              </a:rPr>
              <a:t> B par le minimum de portes NAND </a:t>
            </a:r>
          </a:p>
          <a:p>
            <a:pPr marL="0" marR="0" lvl="0" indent="180975" algn="justLow" defTabSz="914400" rtl="0" eaLnBrk="0" fontAlgn="base" latinLnBrk="0" hangingPunct="0">
              <a:lnSpc>
                <a:spcPct val="100000"/>
              </a:lnSpc>
              <a:spcBef>
                <a:spcPct val="0"/>
              </a:spcBef>
              <a:spcAft>
                <a:spcPct val="0"/>
              </a:spcAft>
              <a:buClrTx/>
              <a:buSzTx/>
              <a:tabLst/>
            </a:pPr>
            <a:r>
              <a:rPr kumimoji="0" lang="fr-FR" sz="2800" b="0" i="0" u="none" strike="noStrike" cap="none" normalizeH="0" baseline="0" dirty="0" smtClean="0">
                <a:ln>
                  <a:noFill/>
                </a:ln>
                <a:solidFill>
                  <a:schemeClr val="tx1"/>
                </a:solidFill>
                <a:effectLst/>
                <a:latin typeface="Garamond" pitchFamily="18" charset="0"/>
                <a:ea typeface="Times New Roman" pitchFamily="18" charset="0"/>
                <a:cs typeface="Arial" pitchFamily="34" charset="0"/>
              </a:rPr>
              <a:t>à deux entrées.</a:t>
            </a:r>
          </a:p>
          <a:p>
            <a:pPr marL="0" marR="0" lvl="0" indent="180975" algn="justLow" defTabSz="914400" rtl="0" eaLnBrk="0" fontAlgn="base" latinLnBrk="0" hangingPunct="0">
              <a:lnSpc>
                <a:spcPct val="100000"/>
              </a:lnSpc>
              <a:spcBef>
                <a:spcPct val="0"/>
              </a:spcBef>
              <a:spcAft>
                <a:spcPct val="0"/>
              </a:spcAft>
              <a:buClrTx/>
              <a:buSzTx/>
              <a:tabLst/>
            </a:pPr>
            <a:endParaRPr lang="fr-FR" sz="1400" dirty="0" smtClean="0">
              <a:latin typeface="Arial" pitchFamily="34" charset="0"/>
              <a:cs typeface="Arial" pitchFamily="34" charset="0"/>
              <a:sym typeface="Symbol" pitchFamily="18" charset="2"/>
            </a:endParaRPr>
          </a:p>
          <a:p>
            <a:pPr lvl="0" indent="180975" algn="justLow" eaLnBrk="0" fontAlgn="base" hangingPunct="0">
              <a:spcBef>
                <a:spcPct val="0"/>
              </a:spcBef>
              <a:spcAft>
                <a:spcPct val="0"/>
              </a:spcAft>
              <a:buFontTx/>
              <a:buAutoNum type="arabicPeriod"/>
            </a:pPr>
            <a:r>
              <a:rPr kumimoji="0" lang="fr-FR" sz="2800" b="0" i="0" u="none" strike="noStrike" cap="none" normalizeH="0" baseline="0" dirty="0" smtClean="0">
                <a:ln>
                  <a:noFill/>
                </a:ln>
                <a:solidFill>
                  <a:schemeClr val="tx1"/>
                </a:solidFill>
                <a:effectLst/>
                <a:latin typeface="Garamond" pitchFamily="18" charset="0"/>
                <a:ea typeface="Times New Roman" pitchFamily="18" charset="0"/>
                <a:cs typeface="Arial" pitchFamily="34" charset="0"/>
                <a:sym typeface="Symbol" pitchFamily="18" charset="2"/>
              </a:rPr>
              <a:t>2. Réaliser l’opérateur </a:t>
            </a:r>
            <a:r>
              <a:rPr lang="fr-FR" sz="2800" dirty="0" smtClean="0">
                <a:latin typeface="Garamond" pitchFamily="18" charset="0"/>
                <a:ea typeface="Times New Roman" pitchFamily="18" charset="0"/>
                <a:cs typeface="Arial" pitchFamily="34" charset="0"/>
              </a:rPr>
              <a:t>A </a:t>
            </a:r>
            <a:r>
              <a:rPr lang="fr-FR" sz="2800" dirty="0" smtClean="0">
                <a:latin typeface="Garamond" pitchFamily="18" charset="0"/>
                <a:ea typeface="Times New Roman" pitchFamily="18" charset="0"/>
                <a:cs typeface="Arial" pitchFamily="34" charset="0"/>
                <a:sym typeface="Symbol" pitchFamily="18" charset="2"/>
              </a:rPr>
              <a:t></a:t>
            </a:r>
            <a:r>
              <a:rPr lang="fr-FR" sz="2800" dirty="0" smtClean="0">
                <a:latin typeface="Garamond" pitchFamily="18" charset="0"/>
                <a:ea typeface="Times New Roman" pitchFamily="18" charset="0"/>
                <a:cs typeface="Arial" pitchFamily="34" charset="0"/>
              </a:rPr>
              <a:t> B par le minimum de portes NOR à deux entrées.</a:t>
            </a:r>
            <a:endParaRPr kumimoji="0" lang="fr-FR" sz="2800" b="0" i="0" u="none" strike="noStrike" cap="none" normalizeH="0" baseline="0" dirty="0" smtClean="0">
              <a:ln>
                <a:noFill/>
              </a:ln>
              <a:solidFill>
                <a:schemeClr val="tx1"/>
              </a:solidFill>
              <a:effectLst/>
              <a:latin typeface="Garamond" pitchFamily="18" charset="0"/>
              <a:ea typeface="Times New Roman" pitchFamily="18" charset="0"/>
              <a:cs typeface="Arial" pitchFamily="34" charset="0"/>
              <a:sym typeface="Symbol" pitchFamily="18" charset="2"/>
            </a:endParaRPr>
          </a:p>
        </p:txBody>
      </p:sp>
      <p:sp>
        <p:nvSpPr>
          <p:cNvPr id="8" name="Rectangle à coins arrondis 7"/>
          <p:cNvSpPr/>
          <p:nvPr/>
        </p:nvSpPr>
        <p:spPr>
          <a:xfrm>
            <a:off x="3635896" y="4149080"/>
            <a:ext cx="864096" cy="72008"/>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lumMod val="95000"/>
                </a:schemeClr>
              </a:solidFill>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432048" y="409888"/>
            <a:ext cx="9972600" cy="1323439"/>
          </a:xfrm>
          <a:prstGeom prst="rect">
            <a:avLst/>
          </a:prstGeom>
          <a:noFill/>
        </p:spPr>
        <p:txBody>
          <a:bodyPr wrap="square" rtlCol="0">
            <a:spAutoFit/>
          </a:bodyPr>
          <a:lstStyle/>
          <a:p>
            <a:pPr algn="ctr"/>
            <a:r>
              <a:rPr lang="fr-FR" sz="4000" b="1" dirty="0" smtClean="0">
                <a:effectLst>
                  <a:outerShdw blurRad="38100" dist="38100" dir="2700000" algn="tl">
                    <a:srgbClr val="000000"/>
                  </a:outerShdw>
                </a:effectLst>
                <a:latin typeface="Times New Roman" pitchFamily="18" charset="0"/>
                <a:cs typeface="Times New Roman" pitchFamily="18" charset="0"/>
              </a:rPr>
              <a:t>7- </a:t>
            </a:r>
            <a:r>
              <a:rPr lang="fr-FR" sz="4000" b="1" dirty="0" smtClean="0"/>
              <a:t>Les opérateurs Universels</a:t>
            </a:r>
            <a:endParaRPr lang="fr-FR" sz="4000" dirty="0" smtClean="0"/>
          </a:p>
          <a:p>
            <a:pPr algn="ctr"/>
            <a:endParaRPr lang="fr-FR" sz="4000" b="1" dirty="0"/>
          </a:p>
        </p:txBody>
      </p:sp>
      <p:sp>
        <p:nvSpPr>
          <p:cNvPr id="13" name="Espace réservé du numéro de diapositive 12"/>
          <p:cNvSpPr>
            <a:spLocks noGrp="1"/>
          </p:cNvSpPr>
          <p:nvPr>
            <p:ph type="sldNum" sz="quarter" idx="12"/>
          </p:nvPr>
        </p:nvSpPr>
        <p:spPr/>
        <p:txBody>
          <a:bodyPr/>
          <a:lstStyle/>
          <a:p>
            <a:fld id="{CF4668DC-857F-487D-BFFA-8C0CA5037977}" type="slidenum">
              <a:rPr lang="fr-BE" smtClean="0"/>
              <a:pPr/>
              <a:t>34</a:t>
            </a:fld>
            <a:endParaRPr lang="fr-BE"/>
          </a:p>
        </p:txBody>
      </p:sp>
      <p:sp>
        <p:nvSpPr>
          <p:cNvPr id="3891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54276" name="Rectangle 4"/>
          <p:cNvSpPr>
            <a:spLocks noChangeArrowheads="1"/>
          </p:cNvSpPr>
          <p:nvPr/>
        </p:nvSpPr>
        <p:spPr bwMode="auto">
          <a:xfrm>
            <a:off x="755576" y="1177009"/>
            <a:ext cx="7704856" cy="135421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0975" algn="ctr" defTabSz="914400" rtl="0" eaLnBrk="1" fontAlgn="base" latinLnBrk="0" hangingPunct="1">
              <a:lnSpc>
                <a:spcPct val="100000"/>
              </a:lnSpc>
              <a:spcBef>
                <a:spcPct val="0"/>
              </a:spcBef>
              <a:spcAft>
                <a:spcPct val="0"/>
              </a:spcAft>
              <a:buClrTx/>
              <a:buSzTx/>
              <a:buFontTx/>
              <a:buNone/>
              <a:tabLst/>
            </a:pPr>
            <a:r>
              <a:rPr kumimoji="0" lang="fr-FR" sz="4000" b="1" i="0" u="none" strike="noStrike" cap="none" normalizeH="0" baseline="0" dirty="0" smtClean="0">
                <a:ln>
                  <a:noFill/>
                </a:ln>
                <a:solidFill>
                  <a:schemeClr val="tx1"/>
                </a:solidFill>
                <a:effectLst/>
                <a:latin typeface="Garamond" pitchFamily="18" charset="0"/>
                <a:ea typeface="Times New Roman" pitchFamily="18" charset="0"/>
                <a:cs typeface="Arial" pitchFamily="34" charset="0"/>
              </a:rPr>
              <a:t>Solution</a:t>
            </a:r>
            <a:r>
              <a:rPr kumimoji="0" lang="fr-FR" sz="2800" b="1" i="0" u="none" strike="noStrike" cap="none" normalizeH="0" baseline="0" dirty="0" smtClean="0">
                <a:ln>
                  <a:noFill/>
                </a:ln>
                <a:solidFill>
                  <a:schemeClr val="tx1"/>
                </a:solidFill>
                <a:effectLst/>
                <a:latin typeface="Garamond" pitchFamily="18" charset="0"/>
                <a:ea typeface="Times New Roman" pitchFamily="18" charset="0"/>
                <a:cs typeface="Arial" pitchFamily="34" charset="0"/>
              </a:rPr>
              <a:t> :</a:t>
            </a:r>
          </a:p>
          <a:p>
            <a:pPr marL="0" marR="0" lvl="0" indent="180975" algn="justLow" defTabSz="914400" rtl="0" eaLnBrk="1" fontAlgn="base" latinLnBrk="0" hangingPunct="1">
              <a:lnSpc>
                <a:spcPct val="100000"/>
              </a:lnSpc>
              <a:spcBef>
                <a:spcPct val="0"/>
              </a:spcBef>
              <a:spcAft>
                <a:spcPct val="0"/>
              </a:spcAft>
              <a:buClrTx/>
              <a:buSzTx/>
              <a:buFontTx/>
              <a:buNone/>
              <a:tabLst/>
            </a:pPr>
            <a:r>
              <a:rPr lang="fr-FR" sz="2800" b="1" dirty="0" smtClean="0">
                <a:latin typeface="Garamond" pitchFamily="18" charset="0"/>
                <a:ea typeface="Times New Roman" pitchFamily="18" charset="0"/>
                <a:cs typeface="Arial" pitchFamily="34" charset="0"/>
              </a:rPr>
              <a:t>1- </a:t>
            </a:r>
            <a:endParaRPr kumimoji="0" lang="fr-FR" sz="2800" b="1" i="0" u="none" strike="noStrike" cap="none" normalizeH="0" baseline="0" dirty="0" smtClean="0">
              <a:ln>
                <a:noFill/>
              </a:ln>
              <a:solidFill>
                <a:schemeClr val="tx1"/>
              </a:solidFill>
              <a:effectLst/>
              <a:latin typeface="Garamond" pitchFamily="18" charset="0"/>
              <a:ea typeface="Times New Roman" pitchFamily="18" charset="0"/>
              <a:cs typeface="Arial" pitchFamily="34" charset="0"/>
            </a:endParaRPr>
          </a:p>
          <a:p>
            <a:pPr marL="0" marR="0" lvl="0" indent="180975" algn="justLow"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smtClean="0">
                <a:ln>
                  <a:noFill/>
                </a:ln>
                <a:solidFill>
                  <a:schemeClr val="tx1"/>
                </a:solidFill>
                <a:effectLst/>
                <a:latin typeface="Arial" pitchFamily="34" charset="0"/>
                <a:cs typeface="Arial" pitchFamily="34" charset="0"/>
              </a:rPr>
              <a:t> </a:t>
            </a:r>
          </a:p>
        </p:txBody>
      </p:sp>
      <p:graphicFrame>
        <p:nvGraphicFramePr>
          <p:cNvPr id="55298" name="Object 2"/>
          <p:cNvGraphicFramePr>
            <a:graphicFrameLocks noChangeAspect="1"/>
          </p:cNvGraphicFramePr>
          <p:nvPr/>
        </p:nvGraphicFramePr>
        <p:xfrm>
          <a:off x="585788" y="2276475"/>
          <a:ext cx="4341812" cy="4032250"/>
        </p:xfrm>
        <a:graphic>
          <a:graphicData uri="http://schemas.openxmlformats.org/presentationml/2006/ole">
            <p:oleObj spid="_x0000_s55298" name="Équation" r:id="rId3" imgW="1777680" imgH="1650960" progId="Equation.3">
              <p:embed/>
            </p:oleObj>
          </a:graphicData>
        </a:graphic>
      </p:graphicFrame>
      <p:grpSp>
        <p:nvGrpSpPr>
          <p:cNvPr id="55299" name="Group 3"/>
          <p:cNvGrpSpPr>
            <a:grpSpLocks/>
          </p:cNvGrpSpPr>
          <p:nvPr/>
        </p:nvGrpSpPr>
        <p:grpSpPr bwMode="auto">
          <a:xfrm>
            <a:off x="4355976" y="4077072"/>
            <a:ext cx="4427984" cy="1584176"/>
            <a:chOff x="6157" y="6889"/>
            <a:chExt cx="3980" cy="950"/>
          </a:xfrm>
        </p:grpSpPr>
        <p:graphicFrame>
          <p:nvGraphicFramePr>
            <p:cNvPr id="55300" name="Object 4"/>
            <p:cNvGraphicFramePr>
              <a:graphicFrameLocks noChangeAspect="1"/>
            </p:cNvGraphicFramePr>
            <p:nvPr/>
          </p:nvGraphicFramePr>
          <p:xfrm>
            <a:off x="9437" y="6997"/>
            <a:ext cx="700" cy="282"/>
          </p:xfrm>
          <a:graphic>
            <a:graphicData uri="http://schemas.openxmlformats.org/presentationml/2006/ole">
              <p:oleObj spid="_x0000_s55300" name="Équation" r:id="rId4" imgW="419040" imgH="177480" progId="Equation.3">
                <p:embed/>
              </p:oleObj>
            </a:graphicData>
          </a:graphic>
        </p:graphicFrame>
        <p:sp>
          <p:nvSpPr>
            <p:cNvPr id="55301" name="AutoShape 5"/>
            <p:cNvSpPr>
              <a:spLocks noChangeArrowheads="1"/>
            </p:cNvSpPr>
            <p:nvPr/>
          </p:nvSpPr>
          <p:spPr bwMode="auto">
            <a:xfrm>
              <a:off x="8051" y="6889"/>
              <a:ext cx="360" cy="360"/>
            </a:xfrm>
            <a:prstGeom prst="flowChartDelay">
              <a:avLst/>
            </a:prstGeom>
            <a:solidFill>
              <a:srgbClr val="FFFFFF"/>
            </a:solidFill>
            <a:ln w="1270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fr-FR" sz="4400" b="1">
                <a:solidFill>
                  <a:schemeClr val="bg1"/>
                </a:solidFill>
              </a:endParaRPr>
            </a:p>
          </p:txBody>
        </p:sp>
        <p:sp>
          <p:nvSpPr>
            <p:cNvPr id="55302" name="Line 6"/>
            <p:cNvSpPr>
              <a:spLocks noChangeShapeType="1"/>
            </p:cNvSpPr>
            <p:nvPr/>
          </p:nvSpPr>
          <p:spPr bwMode="auto">
            <a:xfrm>
              <a:off x="7821" y="7159"/>
              <a:ext cx="227" cy="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400" b="1">
                <a:solidFill>
                  <a:schemeClr val="bg1"/>
                </a:solidFill>
              </a:endParaRPr>
            </a:p>
          </p:txBody>
        </p:sp>
        <p:sp>
          <p:nvSpPr>
            <p:cNvPr id="55303" name="Line 7"/>
            <p:cNvSpPr>
              <a:spLocks noChangeShapeType="1"/>
            </p:cNvSpPr>
            <p:nvPr/>
          </p:nvSpPr>
          <p:spPr bwMode="auto">
            <a:xfrm>
              <a:off x="8401" y="7062"/>
              <a:ext cx="595" cy="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400" b="1">
                <a:solidFill>
                  <a:schemeClr val="bg1"/>
                </a:solidFill>
              </a:endParaRPr>
            </a:p>
          </p:txBody>
        </p:sp>
        <p:sp>
          <p:nvSpPr>
            <p:cNvPr id="55304" name="Oval 8"/>
            <p:cNvSpPr>
              <a:spLocks noChangeArrowheads="1"/>
            </p:cNvSpPr>
            <p:nvPr/>
          </p:nvSpPr>
          <p:spPr bwMode="auto">
            <a:xfrm>
              <a:off x="8401" y="7037"/>
              <a:ext cx="57" cy="57"/>
            </a:xfrm>
            <a:prstGeom prst="ellipse">
              <a:avLst/>
            </a:prstGeom>
            <a:solidFill>
              <a:srgbClr val="FFFFFF"/>
            </a:solid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400" b="1">
                <a:solidFill>
                  <a:schemeClr val="bg1"/>
                </a:solidFill>
              </a:endParaRPr>
            </a:p>
          </p:txBody>
        </p:sp>
        <p:sp>
          <p:nvSpPr>
            <p:cNvPr id="55305" name="Line 9"/>
            <p:cNvSpPr>
              <a:spLocks noChangeShapeType="1"/>
            </p:cNvSpPr>
            <p:nvPr/>
          </p:nvSpPr>
          <p:spPr bwMode="auto">
            <a:xfrm>
              <a:off x="7360" y="7354"/>
              <a:ext cx="471" cy="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400" b="1">
                <a:solidFill>
                  <a:schemeClr val="bg1"/>
                </a:solidFill>
              </a:endParaRPr>
            </a:p>
          </p:txBody>
        </p:sp>
        <p:sp>
          <p:nvSpPr>
            <p:cNvPr id="55306" name="AutoShape 10"/>
            <p:cNvSpPr>
              <a:spLocks noChangeArrowheads="1"/>
            </p:cNvSpPr>
            <p:nvPr/>
          </p:nvSpPr>
          <p:spPr bwMode="auto">
            <a:xfrm>
              <a:off x="8051" y="7479"/>
              <a:ext cx="360" cy="360"/>
            </a:xfrm>
            <a:prstGeom prst="flowChartDelay">
              <a:avLst/>
            </a:prstGeom>
            <a:solidFill>
              <a:srgbClr val="FFFFFF"/>
            </a:solidFill>
            <a:ln w="1270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fr-FR" sz="4400" b="1">
                <a:solidFill>
                  <a:schemeClr val="bg1"/>
                </a:solidFill>
              </a:endParaRPr>
            </a:p>
          </p:txBody>
        </p:sp>
        <p:sp>
          <p:nvSpPr>
            <p:cNvPr id="55307" name="Line 11"/>
            <p:cNvSpPr>
              <a:spLocks noChangeShapeType="1"/>
            </p:cNvSpPr>
            <p:nvPr/>
          </p:nvSpPr>
          <p:spPr bwMode="auto">
            <a:xfrm>
              <a:off x="8401" y="7652"/>
              <a:ext cx="595" cy="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400" b="1">
                <a:solidFill>
                  <a:schemeClr val="bg1"/>
                </a:solidFill>
              </a:endParaRPr>
            </a:p>
          </p:txBody>
        </p:sp>
        <p:sp>
          <p:nvSpPr>
            <p:cNvPr id="55308" name="Oval 12"/>
            <p:cNvSpPr>
              <a:spLocks noChangeArrowheads="1"/>
            </p:cNvSpPr>
            <p:nvPr/>
          </p:nvSpPr>
          <p:spPr bwMode="auto">
            <a:xfrm>
              <a:off x="8401" y="7627"/>
              <a:ext cx="57" cy="57"/>
            </a:xfrm>
            <a:prstGeom prst="ellipse">
              <a:avLst/>
            </a:prstGeom>
            <a:solidFill>
              <a:srgbClr val="FFFFFF"/>
            </a:solid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400" b="1">
                <a:solidFill>
                  <a:schemeClr val="bg1"/>
                </a:solidFill>
              </a:endParaRPr>
            </a:p>
          </p:txBody>
        </p:sp>
        <p:sp>
          <p:nvSpPr>
            <p:cNvPr id="55309" name="Line 13"/>
            <p:cNvSpPr>
              <a:spLocks noChangeShapeType="1"/>
            </p:cNvSpPr>
            <p:nvPr/>
          </p:nvSpPr>
          <p:spPr bwMode="auto">
            <a:xfrm>
              <a:off x="7821" y="7569"/>
              <a:ext cx="227" cy="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400" b="1">
                <a:solidFill>
                  <a:schemeClr val="bg1"/>
                </a:solidFill>
              </a:endParaRPr>
            </a:p>
          </p:txBody>
        </p:sp>
        <p:sp>
          <p:nvSpPr>
            <p:cNvPr id="55310" name="AutoShape 14"/>
            <p:cNvSpPr>
              <a:spLocks noChangeArrowheads="1"/>
            </p:cNvSpPr>
            <p:nvPr/>
          </p:nvSpPr>
          <p:spPr bwMode="auto">
            <a:xfrm>
              <a:off x="8996" y="6910"/>
              <a:ext cx="360" cy="878"/>
            </a:xfrm>
            <a:prstGeom prst="flowChartDelay">
              <a:avLst/>
            </a:prstGeom>
            <a:solidFill>
              <a:srgbClr val="FFFFFF"/>
            </a:solidFill>
            <a:ln w="1270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fr-FR" sz="4400" b="1">
                <a:solidFill>
                  <a:schemeClr val="bg1"/>
                </a:solidFill>
              </a:endParaRPr>
            </a:p>
          </p:txBody>
        </p:sp>
        <p:sp>
          <p:nvSpPr>
            <p:cNvPr id="55311" name="Line 15"/>
            <p:cNvSpPr>
              <a:spLocks noChangeShapeType="1"/>
            </p:cNvSpPr>
            <p:nvPr/>
          </p:nvSpPr>
          <p:spPr bwMode="auto">
            <a:xfrm>
              <a:off x="9359" y="7337"/>
              <a:ext cx="765" cy="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400" b="1">
                <a:solidFill>
                  <a:schemeClr val="bg1"/>
                </a:solidFill>
              </a:endParaRPr>
            </a:p>
          </p:txBody>
        </p:sp>
        <p:sp>
          <p:nvSpPr>
            <p:cNvPr id="55312" name="Oval 16"/>
            <p:cNvSpPr>
              <a:spLocks noChangeArrowheads="1"/>
            </p:cNvSpPr>
            <p:nvPr/>
          </p:nvSpPr>
          <p:spPr bwMode="auto">
            <a:xfrm>
              <a:off x="9359" y="7312"/>
              <a:ext cx="57" cy="57"/>
            </a:xfrm>
            <a:prstGeom prst="ellipse">
              <a:avLst/>
            </a:prstGeom>
            <a:solidFill>
              <a:srgbClr val="FFFFFF"/>
            </a:solid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400" b="1">
                <a:solidFill>
                  <a:schemeClr val="bg1"/>
                </a:solidFill>
              </a:endParaRPr>
            </a:p>
          </p:txBody>
        </p:sp>
        <p:sp>
          <p:nvSpPr>
            <p:cNvPr id="55313" name="AutoShape 17"/>
            <p:cNvSpPr>
              <a:spLocks noChangeArrowheads="1"/>
            </p:cNvSpPr>
            <p:nvPr/>
          </p:nvSpPr>
          <p:spPr bwMode="auto">
            <a:xfrm>
              <a:off x="6997" y="7177"/>
              <a:ext cx="360" cy="360"/>
            </a:xfrm>
            <a:prstGeom prst="flowChartDelay">
              <a:avLst/>
            </a:prstGeom>
            <a:solidFill>
              <a:srgbClr val="FFFFFF"/>
            </a:solidFill>
            <a:ln w="1270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fr-FR" sz="4400" b="1">
                <a:solidFill>
                  <a:schemeClr val="bg1"/>
                </a:solidFill>
              </a:endParaRPr>
            </a:p>
          </p:txBody>
        </p:sp>
        <p:sp>
          <p:nvSpPr>
            <p:cNvPr id="55314" name="Line 18"/>
            <p:cNvSpPr>
              <a:spLocks noChangeShapeType="1"/>
            </p:cNvSpPr>
            <p:nvPr/>
          </p:nvSpPr>
          <p:spPr bwMode="auto">
            <a:xfrm>
              <a:off x="6572" y="7267"/>
              <a:ext cx="425" cy="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400" b="1">
                <a:solidFill>
                  <a:schemeClr val="bg1"/>
                </a:solidFill>
              </a:endParaRPr>
            </a:p>
          </p:txBody>
        </p:sp>
        <p:sp>
          <p:nvSpPr>
            <p:cNvPr id="55315" name="Line 19"/>
            <p:cNvSpPr>
              <a:spLocks noChangeShapeType="1"/>
            </p:cNvSpPr>
            <p:nvPr/>
          </p:nvSpPr>
          <p:spPr bwMode="auto">
            <a:xfrm>
              <a:off x="6572" y="7457"/>
              <a:ext cx="425" cy="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400" b="1">
                <a:solidFill>
                  <a:schemeClr val="bg1"/>
                </a:solidFill>
              </a:endParaRPr>
            </a:p>
          </p:txBody>
        </p:sp>
        <p:sp>
          <p:nvSpPr>
            <p:cNvPr id="55316" name="Oval 20"/>
            <p:cNvSpPr>
              <a:spLocks noChangeArrowheads="1"/>
            </p:cNvSpPr>
            <p:nvPr/>
          </p:nvSpPr>
          <p:spPr bwMode="auto">
            <a:xfrm>
              <a:off x="6749" y="7229"/>
              <a:ext cx="68" cy="68"/>
            </a:xfrm>
            <a:prstGeom prst="ellipse">
              <a:avLst/>
            </a:pr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fr-FR" sz="4400" b="1">
                <a:solidFill>
                  <a:schemeClr val="bg1"/>
                </a:solidFill>
              </a:endParaRPr>
            </a:p>
          </p:txBody>
        </p:sp>
        <p:sp>
          <p:nvSpPr>
            <p:cNvPr id="55317" name="Oval 21"/>
            <p:cNvSpPr>
              <a:spLocks noChangeArrowheads="1"/>
            </p:cNvSpPr>
            <p:nvPr/>
          </p:nvSpPr>
          <p:spPr bwMode="auto">
            <a:xfrm>
              <a:off x="6749" y="7429"/>
              <a:ext cx="68" cy="68"/>
            </a:xfrm>
            <a:prstGeom prst="ellipse">
              <a:avLst/>
            </a:pr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fr-FR" sz="4400" b="1">
                <a:solidFill>
                  <a:schemeClr val="bg1"/>
                </a:solidFill>
              </a:endParaRPr>
            </a:p>
          </p:txBody>
        </p:sp>
        <p:sp>
          <p:nvSpPr>
            <p:cNvPr id="55318" name="Line 22"/>
            <p:cNvSpPr>
              <a:spLocks noChangeShapeType="1"/>
            </p:cNvSpPr>
            <p:nvPr/>
          </p:nvSpPr>
          <p:spPr bwMode="auto">
            <a:xfrm>
              <a:off x="6775" y="6970"/>
              <a:ext cx="1276" cy="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400" b="1">
                <a:solidFill>
                  <a:schemeClr val="bg1"/>
                </a:solidFill>
              </a:endParaRPr>
            </a:p>
          </p:txBody>
        </p:sp>
        <p:sp>
          <p:nvSpPr>
            <p:cNvPr id="55319" name="Text Box 23"/>
            <p:cNvSpPr txBox="1">
              <a:spLocks noChangeArrowheads="1"/>
            </p:cNvSpPr>
            <p:nvPr/>
          </p:nvSpPr>
          <p:spPr bwMode="auto">
            <a:xfrm>
              <a:off x="6157" y="7007"/>
              <a:ext cx="360" cy="4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fr-FR" sz="2800" b="1" i="0" u="none" strike="noStrike" cap="none" normalizeH="0" baseline="0" smtClean="0">
                  <a:ln>
                    <a:noFill/>
                  </a:ln>
                  <a:solidFill>
                    <a:schemeClr val="bg1"/>
                  </a:solidFill>
                  <a:effectLst/>
                  <a:latin typeface="Calibri" pitchFamily="34" charset="0"/>
                  <a:ea typeface="Arial" pitchFamily="34" charset="0"/>
                  <a:cs typeface="Arial" pitchFamily="34" charset="0"/>
                </a:rPr>
                <a:t>A</a:t>
              </a:r>
              <a:endParaRPr kumimoji="0" lang="fr-FR" sz="4400" b="1" i="0" u="none" strike="noStrike" cap="none" normalizeH="0" baseline="0" smtClean="0">
                <a:ln>
                  <a:noFill/>
                </a:ln>
                <a:solidFill>
                  <a:schemeClr val="bg1"/>
                </a:solidFill>
                <a:effectLst/>
                <a:latin typeface="Arial" pitchFamily="34" charset="0"/>
                <a:cs typeface="Arial" pitchFamily="34" charset="0"/>
              </a:endParaRPr>
            </a:p>
          </p:txBody>
        </p:sp>
        <p:sp>
          <p:nvSpPr>
            <p:cNvPr id="55320" name="Text Box 24"/>
            <p:cNvSpPr txBox="1">
              <a:spLocks noChangeArrowheads="1"/>
            </p:cNvSpPr>
            <p:nvPr/>
          </p:nvSpPr>
          <p:spPr bwMode="auto">
            <a:xfrm>
              <a:off x="6157" y="7275"/>
              <a:ext cx="360" cy="4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fr-FR" sz="2800" b="1" i="0" u="none" strike="noStrike" cap="none" normalizeH="0" baseline="0" smtClean="0">
                  <a:ln>
                    <a:noFill/>
                  </a:ln>
                  <a:solidFill>
                    <a:schemeClr val="bg1"/>
                  </a:solidFill>
                  <a:effectLst/>
                  <a:latin typeface="Calibri" pitchFamily="34" charset="0"/>
                  <a:ea typeface="Arial" pitchFamily="34" charset="0"/>
                  <a:cs typeface="Arial" pitchFamily="34" charset="0"/>
                </a:rPr>
                <a:t>B</a:t>
              </a:r>
              <a:endParaRPr kumimoji="0" lang="fr-FR" sz="4400" b="1" i="0" u="none" strike="noStrike" cap="none" normalizeH="0" baseline="0" smtClean="0">
                <a:ln>
                  <a:noFill/>
                </a:ln>
                <a:solidFill>
                  <a:schemeClr val="bg1"/>
                </a:solidFill>
                <a:effectLst/>
                <a:latin typeface="Arial" pitchFamily="34" charset="0"/>
                <a:cs typeface="Arial" pitchFamily="34" charset="0"/>
              </a:endParaRPr>
            </a:p>
          </p:txBody>
        </p:sp>
        <p:sp>
          <p:nvSpPr>
            <p:cNvPr id="55321" name="Oval 25"/>
            <p:cNvSpPr>
              <a:spLocks noChangeArrowheads="1"/>
            </p:cNvSpPr>
            <p:nvPr/>
          </p:nvSpPr>
          <p:spPr bwMode="auto">
            <a:xfrm>
              <a:off x="7347" y="7325"/>
              <a:ext cx="57" cy="57"/>
            </a:xfrm>
            <a:prstGeom prst="ellipse">
              <a:avLst/>
            </a:prstGeom>
            <a:solidFill>
              <a:srgbClr val="FFFFFF"/>
            </a:solid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400" b="1">
                <a:solidFill>
                  <a:schemeClr val="bg1"/>
                </a:solidFill>
              </a:endParaRPr>
            </a:p>
          </p:txBody>
        </p:sp>
        <p:sp>
          <p:nvSpPr>
            <p:cNvPr id="55322" name="Line 26"/>
            <p:cNvSpPr>
              <a:spLocks noChangeShapeType="1"/>
            </p:cNvSpPr>
            <p:nvPr/>
          </p:nvSpPr>
          <p:spPr bwMode="auto">
            <a:xfrm flipV="1">
              <a:off x="6784" y="6967"/>
              <a:ext cx="0" cy="295"/>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400" b="1">
                <a:solidFill>
                  <a:schemeClr val="bg1"/>
                </a:solidFill>
              </a:endParaRPr>
            </a:p>
          </p:txBody>
        </p:sp>
        <p:sp>
          <p:nvSpPr>
            <p:cNvPr id="55323" name="Line 27"/>
            <p:cNvSpPr>
              <a:spLocks noChangeShapeType="1"/>
            </p:cNvSpPr>
            <p:nvPr/>
          </p:nvSpPr>
          <p:spPr bwMode="auto">
            <a:xfrm>
              <a:off x="6775" y="7758"/>
              <a:ext cx="1276" cy="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400" b="1">
                <a:solidFill>
                  <a:schemeClr val="bg1"/>
                </a:solidFill>
              </a:endParaRPr>
            </a:p>
          </p:txBody>
        </p:sp>
        <p:sp>
          <p:nvSpPr>
            <p:cNvPr id="55324" name="Line 28"/>
            <p:cNvSpPr>
              <a:spLocks noChangeShapeType="1"/>
            </p:cNvSpPr>
            <p:nvPr/>
          </p:nvSpPr>
          <p:spPr bwMode="auto">
            <a:xfrm flipV="1">
              <a:off x="6784" y="7455"/>
              <a:ext cx="0" cy="295"/>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400" b="1">
                <a:solidFill>
                  <a:schemeClr val="bg1"/>
                </a:solidFill>
              </a:endParaRPr>
            </a:p>
          </p:txBody>
        </p:sp>
        <p:sp>
          <p:nvSpPr>
            <p:cNvPr id="55325" name="Line 29"/>
            <p:cNvSpPr>
              <a:spLocks noChangeShapeType="1"/>
            </p:cNvSpPr>
            <p:nvPr/>
          </p:nvSpPr>
          <p:spPr bwMode="auto">
            <a:xfrm flipV="1">
              <a:off x="7831" y="7153"/>
              <a:ext cx="0" cy="425"/>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4400" b="1">
                <a:solidFill>
                  <a:schemeClr val="bg1"/>
                </a:solidFill>
              </a:endParaRPr>
            </a:p>
          </p:txBody>
        </p:sp>
      </p:grpSp>
      <p:sp useBgFill="1">
        <p:nvSpPr>
          <p:cNvPr id="34" name="ZoneTexte 33"/>
          <p:cNvSpPr txBox="1"/>
          <p:nvPr/>
        </p:nvSpPr>
        <p:spPr>
          <a:xfrm>
            <a:off x="1835696" y="2276872"/>
            <a:ext cx="4320480" cy="584775"/>
          </a:xfrm>
          <a:prstGeom prst="rect">
            <a:avLst/>
          </a:prstGeom>
        </p:spPr>
        <p:txBody>
          <a:bodyPr wrap="square" rtlCol="0">
            <a:spAutoFit/>
          </a:bodyPr>
          <a:lstStyle/>
          <a:p>
            <a:endParaRPr lang="fr-FR" sz="3200" dirty="0"/>
          </a:p>
        </p:txBody>
      </p:sp>
      <p:sp useBgFill="1">
        <p:nvSpPr>
          <p:cNvPr id="35" name="ZoneTexte 34"/>
          <p:cNvSpPr txBox="1"/>
          <p:nvPr/>
        </p:nvSpPr>
        <p:spPr>
          <a:xfrm>
            <a:off x="539552" y="5589240"/>
            <a:ext cx="4320480" cy="584775"/>
          </a:xfrm>
          <a:prstGeom prst="rect">
            <a:avLst/>
          </a:prstGeom>
        </p:spPr>
        <p:txBody>
          <a:bodyPr wrap="square" rtlCol="0">
            <a:spAutoFit/>
          </a:bodyPr>
          <a:lstStyle/>
          <a:p>
            <a:endParaRPr lang="fr-FR" sz="3200" dirty="0"/>
          </a:p>
        </p:txBody>
      </p:sp>
      <p:sp useBgFill="1">
        <p:nvSpPr>
          <p:cNvPr id="36" name="ZoneTexte 35"/>
          <p:cNvSpPr txBox="1"/>
          <p:nvPr/>
        </p:nvSpPr>
        <p:spPr>
          <a:xfrm>
            <a:off x="1187624" y="2924944"/>
            <a:ext cx="4320480" cy="584775"/>
          </a:xfrm>
          <a:prstGeom prst="rect">
            <a:avLst/>
          </a:prstGeom>
        </p:spPr>
        <p:txBody>
          <a:bodyPr wrap="square" rtlCol="0">
            <a:spAutoFit/>
          </a:bodyPr>
          <a:lstStyle/>
          <a:p>
            <a:endParaRPr lang="fr-FR" sz="3200" dirty="0"/>
          </a:p>
        </p:txBody>
      </p:sp>
      <p:sp useBgFill="1">
        <p:nvSpPr>
          <p:cNvPr id="37" name="ZoneTexte 36"/>
          <p:cNvSpPr txBox="1"/>
          <p:nvPr/>
        </p:nvSpPr>
        <p:spPr>
          <a:xfrm>
            <a:off x="971600" y="3501008"/>
            <a:ext cx="4320480" cy="584775"/>
          </a:xfrm>
          <a:prstGeom prst="rect">
            <a:avLst/>
          </a:prstGeom>
        </p:spPr>
        <p:txBody>
          <a:bodyPr wrap="square" rtlCol="0">
            <a:spAutoFit/>
          </a:bodyPr>
          <a:lstStyle/>
          <a:p>
            <a:endParaRPr lang="fr-FR" sz="3200" dirty="0"/>
          </a:p>
        </p:txBody>
      </p:sp>
      <p:sp useBgFill="1">
        <p:nvSpPr>
          <p:cNvPr id="38" name="ZoneTexte 37"/>
          <p:cNvSpPr txBox="1"/>
          <p:nvPr/>
        </p:nvSpPr>
        <p:spPr>
          <a:xfrm>
            <a:off x="0" y="4149080"/>
            <a:ext cx="4320480" cy="584775"/>
          </a:xfrm>
          <a:prstGeom prst="rect">
            <a:avLst/>
          </a:prstGeom>
        </p:spPr>
        <p:txBody>
          <a:bodyPr wrap="square" rtlCol="0">
            <a:spAutoFit/>
          </a:bodyPr>
          <a:lstStyle/>
          <a:p>
            <a:endParaRPr lang="fr-FR" sz="3200" dirty="0"/>
          </a:p>
        </p:txBody>
      </p:sp>
      <p:sp useBgFill="1">
        <p:nvSpPr>
          <p:cNvPr id="39" name="ZoneTexte 38"/>
          <p:cNvSpPr txBox="1"/>
          <p:nvPr/>
        </p:nvSpPr>
        <p:spPr>
          <a:xfrm>
            <a:off x="0" y="4869160"/>
            <a:ext cx="4320480" cy="584775"/>
          </a:xfrm>
          <a:prstGeom prst="rect">
            <a:avLst/>
          </a:prstGeom>
        </p:spPr>
        <p:txBody>
          <a:bodyPr wrap="square" rtlCol="0">
            <a:spAutoFit/>
          </a:bodyPr>
          <a:lstStyle/>
          <a:p>
            <a:endParaRPr lang="fr-FR"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4276"/>
                                        </p:tgtEl>
                                        <p:attrNameLst>
                                          <p:attrName>style.visibility</p:attrName>
                                        </p:attrNameLst>
                                      </p:cBhvr>
                                      <p:to>
                                        <p:strVal val="visible"/>
                                      </p:to>
                                    </p:set>
                                    <p:anim calcmode="lin" valueType="num">
                                      <p:cBhvr additive="base">
                                        <p:cTn id="7" dur="500" fill="hold"/>
                                        <p:tgtEl>
                                          <p:spTgt spid="54276"/>
                                        </p:tgtEl>
                                        <p:attrNameLst>
                                          <p:attrName>ppt_x</p:attrName>
                                        </p:attrNameLst>
                                      </p:cBhvr>
                                      <p:tavLst>
                                        <p:tav tm="0">
                                          <p:val>
                                            <p:strVal val="#ppt_x"/>
                                          </p:val>
                                        </p:tav>
                                        <p:tav tm="100000">
                                          <p:val>
                                            <p:strVal val="#ppt_x"/>
                                          </p:val>
                                        </p:tav>
                                      </p:tavLst>
                                    </p:anim>
                                    <p:anim calcmode="lin" valueType="num">
                                      <p:cBhvr additive="base">
                                        <p:cTn id="8" dur="500" fill="hold"/>
                                        <p:tgtEl>
                                          <p:spTgt spid="5427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xit" presetSubtype="10" fill="hold" grpId="0" nodeType="clickEffect">
                                  <p:stCondLst>
                                    <p:cond delay="0"/>
                                  </p:stCondLst>
                                  <p:childTnLst>
                                    <p:animEffect transition="out" filter="checkerboard(across)">
                                      <p:cBhvr>
                                        <p:cTn id="12" dur="500"/>
                                        <p:tgtEl>
                                          <p:spTgt spid="34"/>
                                        </p:tgtEl>
                                      </p:cBhvr>
                                    </p:animEffect>
                                    <p:set>
                                      <p:cBhvr>
                                        <p:cTn id="13" dur="1" fill="hold">
                                          <p:stCondLst>
                                            <p:cond delay="499"/>
                                          </p:stCondLst>
                                        </p:cTn>
                                        <p:tgtEl>
                                          <p:spTgt spid="34"/>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5" presetClass="exit" presetSubtype="10" fill="hold" grpId="0" nodeType="clickEffect">
                                  <p:stCondLst>
                                    <p:cond delay="0"/>
                                  </p:stCondLst>
                                  <p:childTnLst>
                                    <p:animEffect transition="out" filter="checkerboard(across)">
                                      <p:cBhvr>
                                        <p:cTn id="17" dur="500"/>
                                        <p:tgtEl>
                                          <p:spTgt spid="36"/>
                                        </p:tgtEl>
                                      </p:cBhvr>
                                    </p:animEffect>
                                    <p:set>
                                      <p:cBhvr>
                                        <p:cTn id="18" dur="1" fill="hold">
                                          <p:stCondLst>
                                            <p:cond delay="499"/>
                                          </p:stCondLst>
                                        </p:cTn>
                                        <p:tgtEl>
                                          <p:spTgt spid="36"/>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5" presetClass="exit" presetSubtype="10" fill="hold" grpId="0" nodeType="clickEffect">
                                  <p:stCondLst>
                                    <p:cond delay="0"/>
                                  </p:stCondLst>
                                  <p:childTnLst>
                                    <p:animEffect transition="out" filter="checkerboard(across)">
                                      <p:cBhvr>
                                        <p:cTn id="22" dur="500"/>
                                        <p:tgtEl>
                                          <p:spTgt spid="37"/>
                                        </p:tgtEl>
                                      </p:cBhvr>
                                    </p:animEffect>
                                    <p:set>
                                      <p:cBhvr>
                                        <p:cTn id="23" dur="1" fill="hold">
                                          <p:stCondLst>
                                            <p:cond delay="499"/>
                                          </p:stCondLst>
                                        </p:cTn>
                                        <p:tgtEl>
                                          <p:spTgt spid="37"/>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5" presetClass="exit" presetSubtype="10" fill="hold" grpId="0" nodeType="clickEffect">
                                  <p:stCondLst>
                                    <p:cond delay="0"/>
                                  </p:stCondLst>
                                  <p:childTnLst>
                                    <p:animEffect transition="out" filter="checkerboard(across)">
                                      <p:cBhvr>
                                        <p:cTn id="27" dur="500"/>
                                        <p:tgtEl>
                                          <p:spTgt spid="38"/>
                                        </p:tgtEl>
                                      </p:cBhvr>
                                    </p:animEffect>
                                    <p:set>
                                      <p:cBhvr>
                                        <p:cTn id="28" dur="1" fill="hold">
                                          <p:stCondLst>
                                            <p:cond delay="499"/>
                                          </p:stCondLst>
                                        </p:cTn>
                                        <p:tgtEl>
                                          <p:spTgt spid="38"/>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5" presetClass="exit" presetSubtype="10" fill="hold" grpId="0" nodeType="clickEffect">
                                  <p:stCondLst>
                                    <p:cond delay="0"/>
                                  </p:stCondLst>
                                  <p:childTnLst>
                                    <p:animEffect transition="out" filter="checkerboard(across)">
                                      <p:cBhvr>
                                        <p:cTn id="32" dur="500"/>
                                        <p:tgtEl>
                                          <p:spTgt spid="39"/>
                                        </p:tgtEl>
                                      </p:cBhvr>
                                    </p:animEffect>
                                    <p:set>
                                      <p:cBhvr>
                                        <p:cTn id="33" dur="1" fill="hold">
                                          <p:stCondLst>
                                            <p:cond delay="499"/>
                                          </p:stCondLst>
                                        </p:cTn>
                                        <p:tgtEl>
                                          <p:spTgt spid="39"/>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5" presetClass="exit" presetSubtype="10" fill="hold" grpId="0" nodeType="clickEffect">
                                  <p:stCondLst>
                                    <p:cond delay="0"/>
                                  </p:stCondLst>
                                  <p:childTnLst>
                                    <p:animEffect transition="out" filter="checkerboard(across)">
                                      <p:cBhvr>
                                        <p:cTn id="37" dur="500"/>
                                        <p:tgtEl>
                                          <p:spTgt spid="35"/>
                                        </p:tgtEl>
                                      </p:cBhvr>
                                    </p:animEffect>
                                    <p:set>
                                      <p:cBhvr>
                                        <p:cTn id="38" dur="1" fill="hold">
                                          <p:stCondLst>
                                            <p:cond delay="499"/>
                                          </p:stCondLst>
                                        </p:cTn>
                                        <p:tgtEl>
                                          <p:spTgt spid="35"/>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55299"/>
                                        </p:tgtEl>
                                        <p:attrNameLst>
                                          <p:attrName>style.visibility</p:attrName>
                                        </p:attrNameLst>
                                      </p:cBhvr>
                                      <p:to>
                                        <p:strVal val="visible"/>
                                      </p:to>
                                    </p:set>
                                    <p:anim calcmode="lin" valueType="num">
                                      <p:cBhvr additive="base">
                                        <p:cTn id="43" dur="500" fill="hold"/>
                                        <p:tgtEl>
                                          <p:spTgt spid="55299"/>
                                        </p:tgtEl>
                                        <p:attrNameLst>
                                          <p:attrName>ppt_x</p:attrName>
                                        </p:attrNameLst>
                                      </p:cBhvr>
                                      <p:tavLst>
                                        <p:tav tm="0">
                                          <p:val>
                                            <p:strVal val="#ppt_x"/>
                                          </p:val>
                                        </p:tav>
                                        <p:tav tm="100000">
                                          <p:val>
                                            <p:strVal val="#ppt_x"/>
                                          </p:val>
                                        </p:tav>
                                      </p:tavLst>
                                    </p:anim>
                                    <p:anim calcmode="lin" valueType="num">
                                      <p:cBhvr additive="base">
                                        <p:cTn id="44" dur="500" fill="hold"/>
                                        <p:tgtEl>
                                          <p:spTgt spid="5529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6" grpId="0"/>
      <p:bldP spid="34" grpId="0" animBg="1"/>
      <p:bldP spid="35" grpId="0" animBg="1"/>
      <p:bldP spid="36" grpId="0" animBg="1"/>
      <p:bldP spid="37" grpId="0" animBg="1"/>
      <p:bldP spid="38" grpId="0" animBg="1"/>
      <p:bldP spid="39"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432048" y="409888"/>
            <a:ext cx="9972600" cy="1323439"/>
          </a:xfrm>
          <a:prstGeom prst="rect">
            <a:avLst/>
          </a:prstGeom>
          <a:noFill/>
        </p:spPr>
        <p:txBody>
          <a:bodyPr wrap="square" rtlCol="0">
            <a:spAutoFit/>
          </a:bodyPr>
          <a:lstStyle/>
          <a:p>
            <a:pPr algn="ctr"/>
            <a:r>
              <a:rPr lang="fr-FR" sz="4000" b="1" dirty="0" smtClean="0">
                <a:effectLst>
                  <a:outerShdw blurRad="38100" dist="38100" dir="2700000" algn="tl">
                    <a:srgbClr val="000000"/>
                  </a:outerShdw>
                </a:effectLst>
                <a:latin typeface="Times New Roman" pitchFamily="18" charset="0"/>
                <a:cs typeface="Times New Roman" pitchFamily="18" charset="0"/>
              </a:rPr>
              <a:t>7- </a:t>
            </a:r>
            <a:r>
              <a:rPr lang="fr-FR" sz="4000" b="1" dirty="0" smtClean="0"/>
              <a:t>Les opérateurs Universels</a:t>
            </a:r>
            <a:endParaRPr lang="fr-FR" sz="4000" dirty="0" smtClean="0"/>
          </a:p>
          <a:p>
            <a:pPr algn="ctr"/>
            <a:endParaRPr lang="fr-FR" sz="4000" b="1" dirty="0"/>
          </a:p>
        </p:txBody>
      </p:sp>
      <p:sp>
        <p:nvSpPr>
          <p:cNvPr id="13" name="Espace réservé du numéro de diapositive 12"/>
          <p:cNvSpPr>
            <a:spLocks noGrp="1"/>
          </p:cNvSpPr>
          <p:nvPr>
            <p:ph type="sldNum" sz="quarter" idx="12"/>
          </p:nvPr>
        </p:nvSpPr>
        <p:spPr/>
        <p:txBody>
          <a:bodyPr/>
          <a:lstStyle/>
          <a:p>
            <a:fld id="{CF4668DC-857F-487D-BFFA-8C0CA5037977}" type="slidenum">
              <a:rPr lang="fr-BE" smtClean="0"/>
              <a:pPr/>
              <a:t>35</a:t>
            </a:fld>
            <a:endParaRPr lang="fr-BE"/>
          </a:p>
        </p:txBody>
      </p:sp>
      <p:sp>
        <p:nvSpPr>
          <p:cNvPr id="3891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54276" name="Rectangle 4"/>
          <p:cNvSpPr>
            <a:spLocks noChangeArrowheads="1"/>
          </p:cNvSpPr>
          <p:nvPr/>
        </p:nvSpPr>
        <p:spPr bwMode="auto">
          <a:xfrm>
            <a:off x="755576" y="1177009"/>
            <a:ext cx="7704856" cy="135421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0975" algn="ctr" defTabSz="914400" rtl="0" eaLnBrk="1" fontAlgn="base" latinLnBrk="0" hangingPunct="1">
              <a:lnSpc>
                <a:spcPct val="100000"/>
              </a:lnSpc>
              <a:spcBef>
                <a:spcPct val="0"/>
              </a:spcBef>
              <a:spcAft>
                <a:spcPct val="0"/>
              </a:spcAft>
              <a:buClrTx/>
              <a:buSzTx/>
              <a:buFontTx/>
              <a:buNone/>
              <a:tabLst/>
            </a:pPr>
            <a:r>
              <a:rPr kumimoji="0" lang="fr-FR" sz="4000" b="1" i="0" u="none" strike="noStrike" cap="none" normalizeH="0" baseline="0" dirty="0" smtClean="0">
                <a:ln>
                  <a:noFill/>
                </a:ln>
                <a:solidFill>
                  <a:schemeClr val="tx1"/>
                </a:solidFill>
                <a:effectLst/>
                <a:latin typeface="Garamond" pitchFamily="18" charset="0"/>
                <a:ea typeface="Times New Roman" pitchFamily="18" charset="0"/>
                <a:cs typeface="Arial" pitchFamily="34" charset="0"/>
              </a:rPr>
              <a:t>Solution</a:t>
            </a:r>
            <a:r>
              <a:rPr kumimoji="0" lang="fr-FR" sz="2800" b="1" i="0" u="none" strike="noStrike" cap="none" normalizeH="0" baseline="0" dirty="0" smtClean="0">
                <a:ln>
                  <a:noFill/>
                </a:ln>
                <a:solidFill>
                  <a:schemeClr val="tx1"/>
                </a:solidFill>
                <a:effectLst/>
                <a:latin typeface="Garamond" pitchFamily="18" charset="0"/>
                <a:ea typeface="Times New Roman" pitchFamily="18" charset="0"/>
                <a:cs typeface="Arial" pitchFamily="34" charset="0"/>
              </a:rPr>
              <a:t> :</a:t>
            </a:r>
          </a:p>
          <a:p>
            <a:pPr marL="0" marR="0" lvl="0" indent="180975" algn="justLow" defTabSz="914400" rtl="0" eaLnBrk="1" fontAlgn="base" latinLnBrk="0" hangingPunct="1">
              <a:lnSpc>
                <a:spcPct val="100000"/>
              </a:lnSpc>
              <a:spcBef>
                <a:spcPct val="0"/>
              </a:spcBef>
              <a:spcAft>
                <a:spcPct val="0"/>
              </a:spcAft>
              <a:buClrTx/>
              <a:buSzTx/>
              <a:buFontTx/>
              <a:buNone/>
              <a:tabLst/>
            </a:pPr>
            <a:r>
              <a:rPr lang="fr-FR" sz="2800" b="1" dirty="0" smtClean="0">
                <a:latin typeface="Garamond" pitchFamily="18" charset="0"/>
                <a:ea typeface="Times New Roman" pitchFamily="18" charset="0"/>
                <a:cs typeface="Arial" pitchFamily="34" charset="0"/>
              </a:rPr>
              <a:t>1- </a:t>
            </a:r>
            <a:endParaRPr kumimoji="0" lang="fr-FR" sz="2800" b="1" i="0" u="none" strike="noStrike" cap="none" normalizeH="0" baseline="0" dirty="0" smtClean="0">
              <a:ln>
                <a:noFill/>
              </a:ln>
              <a:solidFill>
                <a:schemeClr val="tx1"/>
              </a:solidFill>
              <a:effectLst/>
              <a:latin typeface="Garamond" pitchFamily="18" charset="0"/>
              <a:ea typeface="Times New Roman" pitchFamily="18" charset="0"/>
              <a:cs typeface="Arial" pitchFamily="34" charset="0"/>
            </a:endParaRPr>
          </a:p>
          <a:p>
            <a:pPr marL="0" marR="0" lvl="0" indent="180975" algn="justLow" defTabSz="914400" rtl="0" eaLnBrk="1" fontAlgn="base" latinLnBrk="0" hangingPunct="1">
              <a:lnSpc>
                <a:spcPct val="100000"/>
              </a:lnSpc>
              <a:spcBef>
                <a:spcPct val="0"/>
              </a:spcBef>
              <a:spcAft>
                <a:spcPct val="0"/>
              </a:spcAft>
              <a:buClrTx/>
              <a:buSzTx/>
              <a:buFontTx/>
              <a:buNone/>
              <a:tabLst/>
            </a:pPr>
            <a:endParaRPr kumimoji="0" lang="fr-FR" sz="1400" b="0" i="0" u="none" strike="noStrike" cap="none" normalizeH="0" baseline="0" dirty="0" smtClean="0">
              <a:ln>
                <a:noFill/>
              </a:ln>
              <a:solidFill>
                <a:schemeClr val="tx1"/>
              </a:solidFill>
              <a:effectLst/>
              <a:latin typeface="Arial" pitchFamily="34" charset="0"/>
              <a:cs typeface="Arial" pitchFamily="34" charset="0"/>
            </a:endParaRPr>
          </a:p>
        </p:txBody>
      </p:sp>
      <p:grpSp>
        <p:nvGrpSpPr>
          <p:cNvPr id="2" name="Group 3"/>
          <p:cNvGrpSpPr>
            <a:grpSpLocks/>
          </p:cNvGrpSpPr>
          <p:nvPr/>
        </p:nvGrpSpPr>
        <p:grpSpPr bwMode="auto">
          <a:xfrm>
            <a:off x="611560" y="2492896"/>
            <a:ext cx="8172400" cy="2304256"/>
            <a:chOff x="6157" y="6889"/>
            <a:chExt cx="3980" cy="950"/>
          </a:xfrm>
        </p:grpSpPr>
        <p:graphicFrame>
          <p:nvGraphicFramePr>
            <p:cNvPr id="55300" name="Object 4"/>
            <p:cNvGraphicFramePr>
              <a:graphicFrameLocks noChangeAspect="1"/>
            </p:cNvGraphicFramePr>
            <p:nvPr/>
          </p:nvGraphicFramePr>
          <p:xfrm>
            <a:off x="9437" y="6997"/>
            <a:ext cx="700" cy="282"/>
          </p:xfrm>
          <a:graphic>
            <a:graphicData uri="http://schemas.openxmlformats.org/presentationml/2006/ole">
              <p:oleObj spid="_x0000_s58371" name="Équation" r:id="rId3" imgW="419040" imgH="177480" progId="Equation.3">
                <p:embed/>
              </p:oleObj>
            </a:graphicData>
          </a:graphic>
        </p:graphicFrame>
        <p:sp>
          <p:nvSpPr>
            <p:cNvPr id="55301" name="AutoShape 5"/>
            <p:cNvSpPr>
              <a:spLocks noChangeArrowheads="1"/>
            </p:cNvSpPr>
            <p:nvPr/>
          </p:nvSpPr>
          <p:spPr bwMode="auto">
            <a:xfrm>
              <a:off x="8051" y="6889"/>
              <a:ext cx="360" cy="360"/>
            </a:xfrm>
            <a:prstGeom prst="flowChartDelay">
              <a:avLst/>
            </a:prstGeom>
            <a:solidFill>
              <a:srgbClr val="FFFFFF"/>
            </a:solidFill>
            <a:ln w="1270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fr-FR" sz="8000" b="1">
                <a:solidFill>
                  <a:schemeClr val="bg1"/>
                </a:solidFill>
              </a:endParaRPr>
            </a:p>
          </p:txBody>
        </p:sp>
        <p:sp>
          <p:nvSpPr>
            <p:cNvPr id="55302" name="Line 6"/>
            <p:cNvSpPr>
              <a:spLocks noChangeShapeType="1"/>
            </p:cNvSpPr>
            <p:nvPr/>
          </p:nvSpPr>
          <p:spPr bwMode="auto">
            <a:xfrm>
              <a:off x="7821" y="7159"/>
              <a:ext cx="227" cy="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8000" b="1">
                <a:solidFill>
                  <a:schemeClr val="bg1"/>
                </a:solidFill>
              </a:endParaRPr>
            </a:p>
          </p:txBody>
        </p:sp>
        <p:sp>
          <p:nvSpPr>
            <p:cNvPr id="55303" name="Line 7"/>
            <p:cNvSpPr>
              <a:spLocks noChangeShapeType="1"/>
            </p:cNvSpPr>
            <p:nvPr/>
          </p:nvSpPr>
          <p:spPr bwMode="auto">
            <a:xfrm>
              <a:off x="8401" y="7062"/>
              <a:ext cx="595" cy="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8000" b="1">
                <a:solidFill>
                  <a:schemeClr val="bg1"/>
                </a:solidFill>
              </a:endParaRPr>
            </a:p>
          </p:txBody>
        </p:sp>
        <p:sp>
          <p:nvSpPr>
            <p:cNvPr id="55304" name="Oval 8"/>
            <p:cNvSpPr>
              <a:spLocks noChangeArrowheads="1"/>
            </p:cNvSpPr>
            <p:nvPr/>
          </p:nvSpPr>
          <p:spPr bwMode="auto">
            <a:xfrm>
              <a:off x="8401" y="7037"/>
              <a:ext cx="57" cy="57"/>
            </a:xfrm>
            <a:prstGeom prst="ellipse">
              <a:avLst/>
            </a:prstGeom>
            <a:solidFill>
              <a:srgbClr val="FFFFFF"/>
            </a:solid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8000" b="1">
                <a:solidFill>
                  <a:schemeClr val="bg1"/>
                </a:solidFill>
              </a:endParaRPr>
            </a:p>
          </p:txBody>
        </p:sp>
        <p:sp>
          <p:nvSpPr>
            <p:cNvPr id="55305" name="Line 9"/>
            <p:cNvSpPr>
              <a:spLocks noChangeShapeType="1"/>
            </p:cNvSpPr>
            <p:nvPr/>
          </p:nvSpPr>
          <p:spPr bwMode="auto">
            <a:xfrm>
              <a:off x="7360" y="7354"/>
              <a:ext cx="471" cy="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8000" b="1">
                <a:solidFill>
                  <a:schemeClr val="bg1"/>
                </a:solidFill>
              </a:endParaRPr>
            </a:p>
          </p:txBody>
        </p:sp>
        <p:sp>
          <p:nvSpPr>
            <p:cNvPr id="55306" name="AutoShape 10"/>
            <p:cNvSpPr>
              <a:spLocks noChangeArrowheads="1"/>
            </p:cNvSpPr>
            <p:nvPr/>
          </p:nvSpPr>
          <p:spPr bwMode="auto">
            <a:xfrm>
              <a:off x="8051" y="7479"/>
              <a:ext cx="360" cy="360"/>
            </a:xfrm>
            <a:prstGeom prst="flowChartDelay">
              <a:avLst/>
            </a:prstGeom>
            <a:solidFill>
              <a:srgbClr val="FFFFFF"/>
            </a:solidFill>
            <a:ln w="1270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fr-FR" sz="8000" b="1">
                <a:solidFill>
                  <a:schemeClr val="bg1"/>
                </a:solidFill>
              </a:endParaRPr>
            </a:p>
          </p:txBody>
        </p:sp>
        <p:sp>
          <p:nvSpPr>
            <p:cNvPr id="55307" name="Line 11"/>
            <p:cNvSpPr>
              <a:spLocks noChangeShapeType="1"/>
            </p:cNvSpPr>
            <p:nvPr/>
          </p:nvSpPr>
          <p:spPr bwMode="auto">
            <a:xfrm>
              <a:off x="8401" y="7652"/>
              <a:ext cx="595" cy="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8000" b="1">
                <a:solidFill>
                  <a:schemeClr val="bg1"/>
                </a:solidFill>
              </a:endParaRPr>
            </a:p>
          </p:txBody>
        </p:sp>
        <p:sp>
          <p:nvSpPr>
            <p:cNvPr id="55308" name="Oval 12"/>
            <p:cNvSpPr>
              <a:spLocks noChangeArrowheads="1"/>
            </p:cNvSpPr>
            <p:nvPr/>
          </p:nvSpPr>
          <p:spPr bwMode="auto">
            <a:xfrm>
              <a:off x="8401" y="7627"/>
              <a:ext cx="57" cy="57"/>
            </a:xfrm>
            <a:prstGeom prst="ellipse">
              <a:avLst/>
            </a:prstGeom>
            <a:solidFill>
              <a:srgbClr val="FFFFFF"/>
            </a:solid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8000" b="1">
                <a:solidFill>
                  <a:schemeClr val="bg1"/>
                </a:solidFill>
              </a:endParaRPr>
            </a:p>
          </p:txBody>
        </p:sp>
        <p:sp>
          <p:nvSpPr>
            <p:cNvPr id="55309" name="Line 13"/>
            <p:cNvSpPr>
              <a:spLocks noChangeShapeType="1"/>
            </p:cNvSpPr>
            <p:nvPr/>
          </p:nvSpPr>
          <p:spPr bwMode="auto">
            <a:xfrm>
              <a:off x="7821" y="7569"/>
              <a:ext cx="227" cy="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8000" b="1">
                <a:solidFill>
                  <a:schemeClr val="bg1"/>
                </a:solidFill>
              </a:endParaRPr>
            </a:p>
          </p:txBody>
        </p:sp>
        <p:sp>
          <p:nvSpPr>
            <p:cNvPr id="55310" name="AutoShape 14"/>
            <p:cNvSpPr>
              <a:spLocks noChangeArrowheads="1"/>
            </p:cNvSpPr>
            <p:nvPr/>
          </p:nvSpPr>
          <p:spPr bwMode="auto">
            <a:xfrm>
              <a:off x="8996" y="6910"/>
              <a:ext cx="360" cy="878"/>
            </a:xfrm>
            <a:prstGeom prst="flowChartDelay">
              <a:avLst/>
            </a:prstGeom>
            <a:solidFill>
              <a:srgbClr val="FFFFFF"/>
            </a:solidFill>
            <a:ln w="1270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fr-FR" sz="8000" b="1">
                <a:solidFill>
                  <a:schemeClr val="bg1"/>
                </a:solidFill>
              </a:endParaRPr>
            </a:p>
          </p:txBody>
        </p:sp>
        <p:sp>
          <p:nvSpPr>
            <p:cNvPr id="55311" name="Line 15"/>
            <p:cNvSpPr>
              <a:spLocks noChangeShapeType="1"/>
            </p:cNvSpPr>
            <p:nvPr/>
          </p:nvSpPr>
          <p:spPr bwMode="auto">
            <a:xfrm>
              <a:off x="9359" y="7337"/>
              <a:ext cx="765" cy="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8000" b="1">
                <a:solidFill>
                  <a:schemeClr val="bg1"/>
                </a:solidFill>
              </a:endParaRPr>
            </a:p>
          </p:txBody>
        </p:sp>
        <p:sp>
          <p:nvSpPr>
            <p:cNvPr id="55312" name="Oval 16"/>
            <p:cNvSpPr>
              <a:spLocks noChangeArrowheads="1"/>
            </p:cNvSpPr>
            <p:nvPr/>
          </p:nvSpPr>
          <p:spPr bwMode="auto">
            <a:xfrm>
              <a:off x="9359" y="7312"/>
              <a:ext cx="57" cy="57"/>
            </a:xfrm>
            <a:prstGeom prst="ellipse">
              <a:avLst/>
            </a:prstGeom>
            <a:solidFill>
              <a:srgbClr val="FFFFFF"/>
            </a:solid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8000" b="1">
                <a:solidFill>
                  <a:schemeClr val="bg1"/>
                </a:solidFill>
              </a:endParaRPr>
            </a:p>
          </p:txBody>
        </p:sp>
        <p:sp>
          <p:nvSpPr>
            <p:cNvPr id="55313" name="AutoShape 17"/>
            <p:cNvSpPr>
              <a:spLocks noChangeArrowheads="1"/>
            </p:cNvSpPr>
            <p:nvPr/>
          </p:nvSpPr>
          <p:spPr bwMode="auto">
            <a:xfrm>
              <a:off x="6997" y="7177"/>
              <a:ext cx="360" cy="360"/>
            </a:xfrm>
            <a:prstGeom prst="flowChartDelay">
              <a:avLst/>
            </a:prstGeom>
            <a:solidFill>
              <a:srgbClr val="FFFFFF"/>
            </a:solidFill>
            <a:ln w="1270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fr-FR" sz="8000" b="1">
                <a:solidFill>
                  <a:schemeClr val="bg1"/>
                </a:solidFill>
              </a:endParaRPr>
            </a:p>
          </p:txBody>
        </p:sp>
        <p:sp>
          <p:nvSpPr>
            <p:cNvPr id="55314" name="Line 18"/>
            <p:cNvSpPr>
              <a:spLocks noChangeShapeType="1"/>
            </p:cNvSpPr>
            <p:nvPr/>
          </p:nvSpPr>
          <p:spPr bwMode="auto">
            <a:xfrm>
              <a:off x="6572" y="7267"/>
              <a:ext cx="425" cy="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8000" b="1">
                <a:solidFill>
                  <a:schemeClr val="bg1"/>
                </a:solidFill>
              </a:endParaRPr>
            </a:p>
          </p:txBody>
        </p:sp>
        <p:sp>
          <p:nvSpPr>
            <p:cNvPr id="55315" name="Line 19"/>
            <p:cNvSpPr>
              <a:spLocks noChangeShapeType="1"/>
            </p:cNvSpPr>
            <p:nvPr/>
          </p:nvSpPr>
          <p:spPr bwMode="auto">
            <a:xfrm>
              <a:off x="6572" y="7457"/>
              <a:ext cx="425" cy="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8000" b="1">
                <a:solidFill>
                  <a:schemeClr val="bg1"/>
                </a:solidFill>
              </a:endParaRPr>
            </a:p>
          </p:txBody>
        </p:sp>
        <p:sp>
          <p:nvSpPr>
            <p:cNvPr id="55316" name="Oval 20"/>
            <p:cNvSpPr>
              <a:spLocks noChangeArrowheads="1"/>
            </p:cNvSpPr>
            <p:nvPr/>
          </p:nvSpPr>
          <p:spPr bwMode="auto">
            <a:xfrm>
              <a:off x="6749" y="7229"/>
              <a:ext cx="68" cy="68"/>
            </a:xfrm>
            <a:prstGeom prst="ellipse">
              <a:avLst/>
            </a:pr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fr-FR" sz="8000" b="1">
                <a:solidFill>
                  <a:schemeClr val="bg1"/>
                </a:solidFill>
              </a:endParaRPr>
            </a:p>
          </p:txBody>
        </p:sp>
        <p:sp>
          <p:nvSpPr>
            <p:cNvPr id="55317" name="Oval 21"/>
            <p:cNvSpPr>
              <a:spLocks noChangeArrowheads="1"/>
            </p:cNvSpPr>
            <p:nvPr/>
          </p:nvSpPr>
          <p:spPr bwMode="auto">
            <a:xfrm>
              <a:off x="6749" y="7429"/>
              <a:ext cx="68" cy="68"/>
            </a:xfrm>
            <a:prstGeom prst="ellipse">
              <a:avLst/>
            </a:pr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fr-FR" sz="8000" b="1">
                <a:solidFill>
                  <a:schemeClr val="bg1"/>
                </a:solidFill>
              </a:endParaRPr>
            </a:p>
          </p:txBody>
        </p:sp>
        <p:sp>
          <p:nvSpPr>
            <p:cNvPr id="55318" name="Line 22"/>
            <p:cNvSpPr>
              <a:spLocks noChangeShapeType="1"/>
            </p:cNvSpPr>
            <p:nvPr/>
          </p:nvSpPr>
          <p:spPr bwMode="auto">
            <a:xfrm>
              <a:off x="6775" y="6970"/>
              <a:ext cx="1276" cy="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8000" b="1">
                <a:solidFill>
                  <a:schemeClr val="bg1"/>
                </a:solidFill>
              </a:endParaRPr>
            </a:p>
          </p:txBody>
        </p:sp>
        <p:sp>
          <p:nvSpPr>
            <p:cNvPr id="55319" name="Text Box 23"/>
            <p:cNvSpPr txBox="1">
              <a:spLocks noChangeArrowheads="1"/>
            </p:cNvSpPr>
            <p:nvPr/>
          </p:nvSpPr>
          <p:spPr bwMode="auto">
            <a:xfrm>
              <a:off x="6157" y="7007"/>
              <a:ext cx="360" cy="4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fr-FR" sz="5400" b="1" i="0" u="none" strike="noStrike" cap="none" normalizeH="0" baseline="0" smtClean="0">
                  <a:ln>
                    <a:noFill/>
                  </a:ln>
                  <a:solidFill>
                    <a:schemeClr val="bg1"/>
                  </a:solidFill>
                  <a:effectLst/>
                  <a:latin typeface="Calibri" pitchFamily="34" charset="0"/>
                  <a:ea typeface="Arial" pitchFamily="34" charset="0"/>
                  <a:cs typeface="Arial" pitchFamily="34" charset="0"/>
                </a:rPr>
                <a:t>A</a:t>
              </a:r>
              <a:endParaRPr kumimoji="0" lang="fr-FR" sz="8000" b="1" i="0" u="none" strike="noStrike" cap="none" normalizeH="0" baseline="0" smtClean="0">
                <a:ln>
                  <a:noFill/>
                </a:ln>
                <a:solidFill>
                  <a:schemeClr val="bg1"/>
                </a:solidFill>
                <a:effectLst/>
                <a:latin typeface="Arial" pitchFamily="34" charset="0"/>
                <a:cs typeface="Arial" pitchFamily="34" charset="0"/>
              </a:endParaRPr>
            </a:p>
          </p:txBody>
        </p:sp>
        <p:sp>
          <p:nvSpPr>
            <p:cNvPr id="55320" name="Text Box 24"/>
            <p:cNvSpPr txBox="1">
              <a:spLocks noChangeArrowheads="1"/>
            </p:cNvSpPr>
            <p:nvPr/>
          </p:nvSpPr>
          <p:spPr bwMode="auto">
            <a:xfrm>
              <a:off x="6157" y="7275"/>
              <a:ext cx="360" cy="4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fr-FR" sz="5400" b="1" i="0" u="none" strike="noStrike" cap="none" normalizeH="0" baseline="0" smtClean="0">
                  <a:ln>
                    <a:noFill/>
                  </a:ln>
                  <a:solidFill>
                    <a:schemeClr val="bg1"/>
                  </a:solidFill>
                  <a:effectLst/>
                  <a:latin typeface="Calibri" pitchFamily="34" charset="0"/>
                  <a:ea typeface="Arial" pitchFamily="34" charset="0"/>
                  <a:cs typeface="Arial" pitchFamily="34" charset="0"/>
                </a:rPr>
                <a:t>B</a:t>
              </a:r>
              <a:endParaRPr kumimoji="0" lang="fr-FR" sz="8000" b="1" i="0" u="none" strike="noStrike" cap="none" normalizeH="0" baseline="0" smtClean="0">
                <a:ln>
                  <a:noFill/>
                </a:ln>
                <a:solidFill>
                  <a:schemeClr val="bg1"/>
                </a:solidFill>
                <a:effectLst/>
                <a:latin typeface="Arial" pitchFamily="34" charset="0"/>
                <a:cs typeface="Arial" pitchFamily="34" charset="0"/>
              </a:endParaRPr>
            </a:p>
          </p:txBody>
        </p:sp>
        <p:sp>
          <p:nvSpPr>
            <p:cNvPr id="55321" name="Oval 25"/>
            <p:cNvSpPr>
              <a:spLocks noChangeArrowheads="1"/>
            </p:cNvSpPr>
            <p:nvPr/>
          </p:nvSpPr>
          <p:spPr bwMode="auto">
            <a:xfrm>
              <a:off x="7347" y="7325"/>
              <a:ext cx="57" cy="57"/>
            </a:xfrm>
            <a:prstGeom prst="ellipse">
              <a:avLst/>
            </a:prstGeom>
            <a:solidFill>
              <a:srgbClr val="FFFFFF"/>
            </a:solid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8000" b="1">
                <a:solidFill>
                  <a:schemeClr val="bg1"/>
                </a:solidFill>
              </a:endParaRPr>
            </a:p>
          </p:txBody>
        </p:sp>
        <p:sp>
          <p:nvSpPr>
            <p:cNvPr id="55322" name="Line 26"/>
            <p:cNvSpPr>
              <a:spLocks noChangeShapeType="1"/>
            </p:cNvSpPr>
            <p:nvPr/>
          </p:nvSpPr>
          <p:spPr bwMode="auto">
            <a:xfrm flipV="1">
              <a:off x="6784" y="6967"/>
              <a:ext cx="0" cy="295"/>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8000" b="1">
                <a:solidFill>
                  <a:schemeClr val="bg1"/>
                </a:solidFill>
              </a:endParaRPr>
            </a:p>
          </p:txBody>
        </p:sp>
        <p:sp>
          <p:nvSpPr>
            <p:cNvPr id="55323" name="Line 27"/>
            <p:cNvSpPr>
              <a:spLocks noChangeShapeType="1"/>
            </p:cNvSpPr>
            <p:nvPr/>
          </p:nvSpPr>
          <p:spPr bwMode="auto">
            <a:xfrm>
              <a:off x="6775" y="7758"/>
              <a:ext cx="1276" cy="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8000" b="1">
                <a:solidFill>
                  <a:schemeClr val="bg1"/>
                </a:solidFill>
              </a:endParaRPr>
            </a:p>
          </p:txBody>
        </p:sp>
        <p:sp>
          <p:nvSpPr>
            <p:cNvPr id="55324" name="Line 28"/>
            <p:cNvSpPr>
              <a:spLocks noChangeShapeType="1"/>
            </p:cNvSpPr>
            <p:nvPr/>
          </p:nvSpPr>
          <p:spPr bwMode="auto">
            <a:xfrm flipV="1">
              <a:off x="6784" y="7455"/>
              <a:ext cx="0" cy="295"/>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8000" b="1">
                <a:solidFill>
                  <a:schemeClr val="bg1"/>
                </a:solidFill>
              </a:endParaRPr>
            </a:p>
          </p:txBody>
        </p:sp>
        <p:sp>
          <p:nvSpPr>
            <p:cNvPr id="55325" name="Line 29"/>
            <p:cNvSpPr>
              <a:spLocks noChangeShapeType="1"/>
            </p:cNvSpPr>
            <p:nvPr/>
          </p:nvSpPr>
          <p:spPr bwMode="auto">
            <a:xfrm flipV="1">
              <a:off x="7831" y="7153"/>
              <a:ext cx="0" cy="425"/>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8000" b="1">
                <a:solidFill>
                  <a:schemeClr val="bg1"/>
                </a:solidFill>
              </a:endParaRPr>
            </a:p>
          </p:txBody>
        </p:sp>
      </p:gr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432048" y="409888"/>
            <a:ext cx="9972600" cy="1323439"/>
          </a:xfrm>
          <a:prstGeom prst="rect">
            <a:avLst/>
          </a:prstGeom>
          <a:noFill/>
        </p:spPr>
        <p:txBody>
          <a:bodyPr wrap="square" rtlCol="0">
            <a:spAutoFit/>
          </a:bodyPr>
          <a:lstStyle/>
          <a:p>
            <a:pPr algn="ctr"/>
            <a:r>
              <a:rPr lang="fr-FR" sz="4000" b="1" dirty="0" smtClean="0">
                <a:effectLst>
                  <a:outerShdw blurRad="38100" dist="38100" dir="2700000" algn="tl">
                    <a:srgbClr val="000000"/>
                  </a:outerShdw>
                </a:effectLst>
                <a:latin typeface="Times New Roman" pitchFamily="18" charset="0"/>
                <a:cs typeface="Times New Roman" pitchFamily="18" charset="0"/>
              </a:rPr>
              <a:t>7- </a:t>
            </a:r>
            <a:r>
              <a:rPr lang="fr-FR" sz="4000" b="1" dirty="0" smtClean="0"/>
              <a:t>Les opérateurs Universels</a:t>
            </a:r>
            <a:endParaRPr lang="fr-FR" sz="4000" dirty="0" smtClean="0"/>
          </a:p>
          <a:p>
            <a:pPr algn="ctr"/>
            <a:endParaRPr lang="fr-FR" sz="4000" b="1" dirty="0"/>
          </a:p>
        </p:txBody>
      </p:sp>
      <p:sp>
        <p:nvSpPr>
          <p:cNvPr id="13" name="Espace réservé du numéro de diapositive 12"/>
          <p:cNvSpPr>
            <a:spLocks noGrp="1"/>
          </p:cNvSpPr>
          <p:nvPr>
            <p:ph type="sldNum" sz="quarter" idx="12"/>
          </p:nvPr>
        </p:nvSpPr>
        <p:spPr/>
        <p:txBody>
          <a:bodyPr/>
          <a:lstStyle/>
          <a:p>
            <a:fld id="{CF4668DC-857F-487D-BFFA-8C0CA5037977}" type="slidenum">
              <a:rPr lang="fr-BE" smtClean="0"/>
              <a:pPr/>
              <a:t>36</a:t>
            </a:fld>
            <a:endParaRPr lang="fr-BE"/>
          </a:p>
        </p:txBody>
      </p:sp>
      <p:sp>
        <p:nvSpPr>
          <p:cNvPr id="3891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54276" name="Rectangle 4"/>
          <p:cNvSpPr>
            <a:spLocks noChangeArrowheads="1"/>
          </p:cNvSpPr>
          <p:nvPr/>
        </p:nvSpPr>
        <p:spPr bwMode="auto">
          <a:xfrm>
            <a:off x="755576" y="1177009"/>
            <a:ext cx="7704856" cy="135421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0975" algn="ctr" defTabSz="914400" rtl="0" eaLnBrk="1" fontAlgn="base" latinLnBrk="0" hangingPunct="1">
              <a:lnSpc>
                <a:spcPct val="100000"/>
              </a:lnSpc>
              <a:spcBef>
                <a:spcPct val="0"/>
              </a:spcBef>
              <a:spcAft>
                <a:spcPct val="0"/>
              </a:spcAft>
              <a:buClrTx/>
              <a:buSzTx/>
              <a:buFontTx/>
              <a:buNone/>
              <a:tabLst/>
            </a:pPr>
            <a:r>
              <a:rPr kumimoji="0" lang="fr-FR" sz="4000" b="1" i="0" u="none" strike="noStrike" cap="none" normalizeH="0" baseline="0" dirty="0" smtClean="0">
                <a:ln>
                  <a:noFill/>
                </a:ln>
                <a:solidFill>
                  <a:schemeClr val="tx1"/>
                </a:solidFill>
                <a:effectLst/>
                <a:latin typeface="Garamond" pitchFamily="18" charset="0"/>
                <a:ea typeface="Times New Roman" pitchFamily="18" charset="0"/>
                <a:cs typeface="Arial" pitchFamily="34" charset="0"/>
              </a:rPr>
              <a:t>Solution</a:t>
            </a:r>
            <a:r>
              <a:rPr kumimoji="0" lang="fr-FR" sz="2800" b="1" i="0" u="none" strike="noStrike" cap="none" normalizeH="0" baseline="0" dirty="0" smtClean="0">
                <a:ln>
                  <a:noFill/>
                </a:ln>
                <a:solidFill>
                  <a:schemeClr val="tx1"/>
                </a:solidFill>
                <a:effectLst/>
                <a:latin typeface="Garamond" pitchFamily="18" charset="0"/>
                <a:ea typeface="Times New Roman" pitchFamily="18" charset="0"/>
                <a:cs typeface="Arial" pitchFamily="34" charset="0"/>
              </a:rPr>
              <a:t> :</a:t>
            </a:r>
          </a:p>
          <a:p>
            <a:pPr marL="0" marR="0" lvl="0" indent="180975" algn="justLow" defTabSz="914400" rtl="0" eaLnBrk="1" fontAlgn="base" latinLnBrk="0" hangingPunct="1">
              <a:lnSpc>
                <a:spcPct val="100000"/>
              </a:lnSpc>
              <a:spcBef>
                <a:spcPct val="0"/>
              </a:spcBef>
              <a:spcAft>
                <a:spcPct val="0"/>
              </a:spcAft>
              <a:buClrTx/>
              <a:buSzTx/>
              <a:buFontTx/>
              <a:buNone/>
              <a:tabLst/>
            </a:pPr>
            <a:r>
              <a:rPr lang="fr-FR" sz="2800" b="1" dirty="0" smtClean="0">
                <a:latin typeface="Garamond" pitchFamily="18" charset="0"/>
                <a:ea typeface="Times New Roman" pitchFamily="18" charset="0"/>
                <a:cs typeface="Arial" pitchFamily="34" charset="0"/>
              </a:rPr>
              <a:t>2- </a:t>
            </a:r>
            <a:endParaRPr kumimoji="0" lang="fr-FR" sz="2800" b="1" i="0" u="none" strike="noStrike" cap="none" normalizeH="0" baseline="0" dirty="0" smtClean="0">
              <a:ln>
                <a:noFill/>
              </a:ln>
              <a:solidFill>
                <a:schemeClr val="tx1"/>
              </a:solidFill>
              <a:effectLst/>
              <a:latin typeface="Garamond" pitchFamily="18" charset="0"/>
              <a:ea typeface="Times New Roman" pitchFamily="18" charset="0"/>
              <a:cs typeface="Arial" pitchFamily="34" charset="0"/>
            </a:endParaRPr>
          </a:p>
          <a:p>
            <a:pPr marL="0" marR="0" lvl="0" indent="180975" algn="justLow" defTabSz="914400" rtl="0" eaLnBrk="1" fontAlgn="base" latinLnBrk="0" hangingPunct="1">
              <a:lnSpc>
                <a:spcPct val="100000"/>
              </a:lnSpc>
              <a:spcBef>
                <a:spcPct val="0"/>
              </a:spcBef>
              <a:spcAft>
                <a:spcPct val="0"/>
              </a:spcAft>
              <a:buClrTx/>
              <a:buSzTx/>
              <a:buFontTx/>
              <a:buNone/>
              <a:tabLst/>
            </a:pPr>
            <a:endParaRPr kumimoji="0" lang="fr-FR" sz="14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56324" name="Object 4"/>
          <p:cNvGraphicFramePr>
            <a:graphicFrameLocks noChangeAspect="1"/>
          </p:cNvGraphicFramePr>
          <p:nvPr/>
        </p:nvGraphicFramePr>
        <p:xfrm>
          <a:off x="291157" y="2492896"/>
          <a:ext cx="5309543" cy="3960440"/>
        </p:xfrm>
        <a:graphic>
          <a:graphicData uri="http://schemas.openxmlformats.org/presentationml/2006/ole">
            <p:oleObj spid="_x0000_s56324" name="Équation" r:id="rId3" imgW="2057400" imgH="1384200" progId="Equation.3">
              <p:embed/>
            </p:oleObj>
          </a:graphicData>
        </a:graphic>
      </p:graphicFrame>
      <p:sp useBgFill="1">
        <p:nvSpPr>
          <p:cNvPr id="7" name="ZoneTexte 6"/>
          <p:cNvSpPr txBox="1"/>
          <p:nvPr/>
        </p:nvSpPr>
        <p:spPr>
          <a:xfrm>
            <a:off x="1763688" y="2564904"/>
            <a:ext cx="4320480" cy="584775"/>
          </a:xfrm>
          <a:prstGeom prst="rect">
            <a:avLst/>
          </a:prstGeom>
        </p:spPr>
        <p:txBody>
          <a:bodyPr wrap="square" rtlCol="0">
            <a:spAutoFit/>
          </a:bodyPr>
          <a:lstStyle/>
          <a:p>
            <a:endParaRPr lang="fr-FR" sz="3200" dirty="0"/>
          </a:p>
        </p:txBody>
      </p:sp>
      <p:sp useBgFill="1">
        <p:nvSpPr>
          <p:cNvPr id="8" name="ZoneTexte 7"/>
          <p:cNvSpPr txBox="1"/>
          <p:nvPr/>
        </p:nvSpPr>
        <p:spPr>
          <a:xfrm>
            <a:off x="1547664" y="3284984"/>
            <a:ext cx="4320480" cy="584775"/>
          </a:xfrm>
          <a:prstGeom prst="rect">
            <a:avLst/>
          </a:prstGeom>
        </p:spPr>
        <p:txBody>
          <a:bodyPr wrap="square" rtlCol="0">
            <a:spAutoFit/>
          </a:bodyPr>
          <a:lstStyle/>
          <a:p>
            <a:endParaRPr lang="fr-FR" sz="3200" dirty="0"/>
          </a:p>
        </p:txBody>
      </p:sp>
      <p:sp useBgFill="1">
        <p:nvSpPr>
          <p:cNvPr id="9" name="ZoneTexte 8"/>
          <p:cNvSpPr txBox="1"/>
          <p:nvPr/>
        </p:nvSpPr>
        <p:spPr>
          <a:xfrm>
            <a:off x="1547664" y="4005064"/>
            <a:ext cx="4320480" cy="584775"/>
          </a:xfrm>
          <a:prstGeom prst="rect">
            <a:avLst/>
          </a:prstGeom>
        </p:spPr>
        <p:txBody>
          <a:bodyPr wrap="square" rtlCol="0">
            <a:spAutoFit/>
          </a:bodyPr>
          <a:lstStyle/>
          <a:p>
            <a:endParaRPr lang="fr-FR" sz="3200" dirty="0"/>
          </a:p>
        </p:txBody>
      </p:sp>
      <p:sp useBgFill="1">
        <p:nvSpPr>
          <p:cNvPr id="10" name="ZoneTexte 9"/>
          <p:cNvSpPr txBox="1"/>
          <p:nvPr/>
        </p:nvSpPr>
        <p:spPr>
          <a:xfrm>
            <a:off x="1403648" y="4797152"/>
            <a:ext cx="4320480" cy="646331"/>
          </a:xfrm>
          <a:prstGeom prst="rect">
            <a:avLst/>
          </a:prstGeom>
        </p:spPr>
        <p:txBody>
          <a:bodyPr wrap="square" rtlCol="0">
            <a:spAutoFit/>
          </a:bodyPr>
          <a:lstStyle/>
          <a:p>
            <a:endParaRPr lang="fr-FR" sz="3600" dirty="0"/>
          </a:p>
        </p:txBody>
      </p:sp>
      <p:sp useBgFill="1">
        <p:nvSpPr>
          <p:cNvPr id="11" name="ZoneTexte 10"/>
          <p:cNvSpPr txBox="1"/>
          <p:nvPr/>
        </p:nvSpPr>
        <p:spPr>
          <a:xfrm>
            <a:off x="1115616" y="5661248"/>
            <a:ext cx="4320480" cy="646331"/>
          </a:xfrm>
          <a:prstGeom prst="rect">
            <a:avLst/>
          </a:prstGeom>
        </p:spPr>
        <p:txBody>
          <a:bodyPr wrap="square" rtlCol="0">
            <a:spAutoFit/>
          </a:bodyPr>
          <a:lstStyle/>
          <a:p>
            <a:endParaRPr lang="fr-FR"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4276"/>
                                        </p:tgtEl>
                                        <p:attrNameLst>
                                          <p:attrName>style.visibility</p:attrName>
                                        </p:attrNameLst>
                                      </p:cBhvr>
                                      <p:to>
                                        <p:strVal val="visible"/>
                                      </p:to>
                                    </p:set>
                                    <p:anim calcmode="lin" valueType="num">
                                      <p:cBhvr additive="base">
                                        <p:cTn id="7" dur="500" fill="hold"/>
                                        <p:tgtEl>
                                          <p:spTgt spid="54276"/>
                                        </p:tgtEl>
                                        <p:attrNameLst>
                                          <p:attrName>ppt_x</p:attrName>
                                        </p:attrNameLst>
                                      </p:cBhvr>
                                      <p:tavLst>
                                        <p:tav tm="0">
                                          <p:val>
                                            <p:strVal val="#ppt_x"/>
                                          </p:val>
                                        </p:tav>
                                        <p:tav tm="100000">
                                          <p:val>
                                            <p:strVal val="#ppt_x"/>
                                          </p:val>
                                        </p:tav>
                                      </p:tavLst>
                                    </p:anim>
                                    <p:anim calcmode="lin" valueType="num">
                                      <p:cBhvr additive="base">
                                        <p:cTn id="8" dur="500" fill="hold"/>
                                        <p:tgtEl>
                                          <p:spTgt spid="5427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xit" presetSubtype="10" fill="hold" grpId="0" nodeType="clickEffect">
                                  <p:stCondLst>
                                    <p:cond delay="0"/>
                                  </p:stCondLst>
                                  <p:childTnLst>
                                    <p:animEffect transition="out" filter="checkerboard(across)">
                                      <p:cBhvr>
                                        <p:cTn id="12" dur="500"/>
                                        <p:tgtEl>
                                          <p:spTgt spid="7"/>
                                        </p:tgtEl>
                                      </p:cBhvr>
                                    </p:animEffect>
                                    <p:set>
                                      <p:cBhvr>
                                        <p:cTn id="13" dur="1" fill="hold">
                                          <p:stCondLst>
                                            <p:cond delay="499"/>
                                          </p:stCondLst>
                                        </p:cTn>
                                        <p:tgtEl>
                                          <p:spTgt spid="7"/>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5" presetClass="exit" presetSubtype="10" fill="hold" grpId="0" nodeType="clickEffect">
                                  <p:stCondLst>
                                    <p:cond delay="0"/>
                                  </p:stCondLst>
                                  <p:childTnLst>
                                    <p:animEffect transition="out" filter="checkerboard(across)">
                                      <p:cBhvr>
                                        <p:cTn id="17" dur="500"/>
                                        <p:tgtEl>
                                          <p:spTgt spid="8"/>
                                        </p:tgtEl>
                                      </p:cBhvr>
                                    </p:animEffect>
                                    <p:set>
                                      <p:cBhvr>
                                        <p:cTn id="18" dur="1" fill="hold">
                                          <p:stCondLst>
                                            <p:cond delay="499"/>
                                          </p:stCondLst>
                                        </p:cTn>
                                        <p:tgtEl>
                                          <p:spTgt spid="8"/>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5" presetClass="exit" presetSubtype="10" fill="hold" grpId="0" nodeType="clickEffect">
                                  <p:stCondLst>
                                    <p:cond delay="0"/>
                                  </p:stCondLst>
                                  <p:childTnLst>
                                    <p:animEffect transition="out" filter="checkerboard(across)">
                                      <p:cBhvr>
                                        <p:cTn id="22" dur="500"/>
                                        <p:tgtEl>
                                          <p:spTgt spid="9"/>
                                        </p:tgtEl>
                                      </p:cBhvr>
                                    </p:animEffect>
                                    <p:set>
                                      <p:cBhvr>
                                        <p:cTn id="23" dur="1" fill="hold">
                                          <p:stCondLst>
                                            <p:cond delay="499"/>
                                          </p:stCondLst>
                                        </p:cTn>
                                        <p:tgtEl>
                                          <p:spTgt spid="9"/>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5" presetClass="exit" presetSubtype="10" fill="hold" grpId="0" nodeType="clickEffect">
                                  <p:stCondLst>
                                    <p:cond delay="0"/>
                                  </p:stCondLst>
                                  <p:childTnLst>
                                    <p:animEffect transition="out" filter="checkerboard(across)">
                                      <p:cBhvr>
                                        <p:cTn id="27" dur="500"/>
                                        <p:tgtEl>
                                          <p:spTgt spid="10"/>
                                        </p:tgtEl>
                                      </p:cBhvr>
                                    </p:animEffect>
                                    <p:set>
                                      <p:cBhvr>
                                        <p:cTn id="28" dur="1" fill="hold">
                                          <p:stCondLst>
                                            <p:cond delay="499"/>
                                          </p:stCondLst>
                                        </p:cTn>
                                        <p:tgtEl>
                                          <p:spTgt spid="10"/>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5" presetClass="exit" presetSubtype="10" fill="hold" grpId="0" nodeType="clickEffect">
                                  <p:stCondLst>
                                    <p:cond delay="0"/>
                                  </p:stCondLst>
                                  <p:childTnLst>
                                    <p:animEffect transition="out" filter="checkerboard(across)">
                                      <p:cBhvr>
                                        <p:cTn id="32" dur="500"/>
                                        <p:tgtEl>
                                          <p:spTgt spid="11"/>
                                        </p:tgtEl>
                                      </p:cBhvr>
                                    </p:animEffect>
                                    <p:set>
                                      <p:cBhvr>
                                        <p:cTn id="33"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6" grpId="0"/>
      <p:bldP spid="7" grpId="0" animBg="1"/>
      <p:bldP spid="8" grpId="0" animBg="1"/>
      <p:bldP spid="9" grpId="0" animBg="1"/>
      <p:bldP spid="10" grpId="0" animBg="1"/>
      <p:bldP spid="11"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432048" y="409888"/>
            <a:ext cx="9972600" cy="1323439"/>
          </a:xfrm>
          <a:prstGeom prst="rect">
            <a:avLst/>
          </a:prstGeom>
          <a:noFill/>
        </p:spPr>
        <p:txBody>
          <a:bodyPr wrap="square" rtlCol="0">
            <a:spAutoFit/>
          </a:bodyPr>
          <a:lstStyle/>
          <a:p>
            <a:pPr algn="ctr"/>
            <a:r>
              <a:rPr lang="fr-FR" sz="4000" b="1" dirty="0" smtClean="0">
                <a:effectLst>
                  <a:outerShdw blurRad="38100" dist="38100" dir="2700000" algn="tl">
                    <a:srgbClr val="000000"/>
                  </a:outerShdw>
                </a:effectLst>
                <a:latin typeface="Times New Roman" pitchFamily="18" charset="0"/>
                <a:cs typeface="Times New Roman" pitchFamily="18" charset="0"/>
              </a:rPr>
              <a:t>7- </a:t>
            </a:r>
            <a:r>
              <a:rPr lang="fr-FR" sz="4000" b="1" dirty="0" smtClean="0"/>
              <a:t>Les opérateurs Universels</a:t>
            </a:r>
            <a:endParaRPr lang="fr-FR" sz="4000" dirty="0" smtClean="0"/>
          </a:p>
          <a:p>
            <a:pPr algn="ctr"/>
            <a:endParaRPr lang="fr-FR" sz="4000" b="1" dirty="0"/>
          </a:p>
        </p:txBody>
      </p:sp>
      <p:sp>
        <p:nvSpPr>
          <p:cNvPr id="13" name="Espace réservé du numéro de diapositive 12"/>
          <p:cNvSpPr>
            <a:spLocks noGrp="1"/>
          </p:cNvSpPr>
          <p:nvPr>
            <p:ph type="sldNum" sz="quarter" idx="12"/>
          </p:nvPr>
        </p:nvSpPr>
        <p:spPr/>
        <p:txBody>
          <a:bodyPr/>
          <a:lstStyle/>
          <a:p>
            <a:fld id="{CF4668DC-857F-487D-BFFA-8C0CA5037977}" type="slidenum">
              <a:rPr lang="fr-BE" smtClean="0"/>
              <a:pPr/>
              <a:t>37</a:t>
            </a:fld>
            <a:endParaRPr lang="fr-BE"/>
          </a:p>
        </p:txBody>
      </p:sp>
      <p:sp>
        <p:nvSpPr>
          <p:cNvPr id="3891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54276" name="Rectangle 4"/>
          <p:cNvSpPr>
            <a:spLocks noChangeArrowheads="1"/>
          </p:cNvSpPr>
          <p:nvPr/>
        </p:nvSpPr>
        <p:spPr bwMode="auto">
          <a:xfrm>
            <a:off x="755576" y="1177009"/>
            <a:ext cx="7704856" cy="135421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0975" algn="ctr" defTabSz="914400" rtl="0" eaLnBrk="1" fontAlgn="base" latinLnBrk="0" hangingPunct="1">
              <a:lnSpc>
                <a:spcPct val="100000"/>
              </a:lnSpc>
              <a:spcBef>
                <a:spcPct val="0"/>
              </a:spcBef>
              <a:spcAft>
                <a:spcPct val="0"/>
              </a:spcAft>
              <a:buClrTx/>
              <a:buSzTx/>
              <a:buFontTx/>
              <a:buNone/>
              <a:tabLst/>
            </a:pPr>
            <a:r>
              <a:rPr kumimoji="0" lang="fr-FR" sz="4000" b="1" i="0" u="none" strike="noStrike" cap="none" normalizeH="0" baseline="0" dirty="0" smtClean="0">
                <a:ln>
                  <a:noFill/>
                </a:ln>
                <a:solidFill>
                  <a:schemeClr val="tx1"/>
                </a:solidFill>
                <a:effectLst/>
                <a:latin typeface="Garamond" pitchFamily="18" charset="0"/>
                <a:ea typeface="Times New Roman" pitchFamily="18" charset="0"/>
                <a:cs typeface="Arial" pitchFamily="34" charset="0"/>
              </a:rPr>
              <a:t>Solution</a:t>
            </a:r>
            <a:r>
              <a:rPr kumimoji="0" lang="fr-FR" sz="2800" b="1" i="0" u="none" strike="noStrike" cap="none" normalizeH="0" baseline="0" dirty="0" smtClean="0">
                <a:ln>
                  <a:noFill/>
                </a:ln>
                <a:solidFill>
                  <a:schemeClr val="tx1"/>
                </a:solidFill>
                <a:effectLst/>
                <a:latin typeface="Garamond" pitchFamily="18" charset="0"/>
                <a:ea typeface="Times New Roman" pitchFamily="18" charset="0"/>
                <a:cs typeface="Arial" pitchFamily="34" charset="0"/>
              </a:rPr>
              <a:t> :</a:t>
            </a:r>
          </a:p>
          <a:p>
            <a:pPr marL="0" marR="0" lvl="0" indent="180975" algn="justLow" defTabSz="914400" rtl="0" eaLnBrk="1" fontAlgn="base" latinLnBrk="0" hangingPunct="1">
              <a:lnSpc>
                <a:spcPct val="100000"/>
              </a:lnSpc>
              <a:spcBef>
                <a:spcPct val="0"/>
              </a:spcBef>
              <a:spcAft>
                <a:spcPct val="0"/>
              </a:spcAft>
              <a:buClrTx/>
              <a:buSzTx/>
              <a:buFontTx/>
              <a:buNone/>
              <a:tabLst/>
            </a:pPr>
            <a:r>
              <a:rPr lang="fr-FR" sz="2800" b="1" dirty="0" smtClean="0">
                <a:latin typeface="Garamond" pitchFamily="18" charset="0"/>
                <a:ea typeface="Times New Roman" pitchFamily="18" charset="0"/>
                <a:cs typeface="Arial" pitchFamily="34" charset="0"/>
              </a:rPr>
              <a:t>2- </a:t>
            </a:r>
            <a:endParaRPr kumimoji="0" lang="fr-FR" sz="2800" b="1" i="0" u="none" strike="noStrike" cap="none" normalizeH="0" baseline="0" dirty="0" smtClean="0">
              <a:ln>
                <a:noFill/>
              </a:ln>
              <a:solidFill>
                <a:schemeClr val="tx1"/>
              </a:solidFill>
              <a:effectLst/>
              <a:latin typeface="Garamond" pitchFamily="18" charset="0"/>
              <a:ea typeface="Times New Roman" pitchFamily="18" charset="0"/>
              <a:cs typeface="Arial" pitchFamily="34" charset="0"/>
            </a:endParaRPr>
          </a:p>
          <a:p>
            <a:pPr marL="0" marR="0" lvl="0" indent="180975" algn="justLow" defTabSz="914400" rtl="0" eaLnBrk="1" fontAlgn="base" latinLnBrk="0" hangingPunct="1">
              <a:lnSpc>
                <a:spcPct val="100000"/>
              </a:lnSpc>
              <a:spcBef>
                <a:spcPct val="0"/>
              </a:spcBef>
              <a:spcAft>
                <a:spcPct val="0"/>
              </a:spcAft>
              <a:buClrTx/>
              <a:buSzTx/>
              <a:buFontTx/>
              <a:buNone/>
              <a:tabLst/>
            </a:pPr>
            <a:endParaRPr kumimoji="0" lang="fr-FR" sz="1400" b="0" i="0" u="none" strike="noStrike" cap="none" normalizeH="0" baseline="0" dirty="0" smtClean="0">
              <a:ln>
                <a:noFill/>
              </a:ln>
              <a:solidFill>
                <a:schemeClr val="tx1"/>
              </a:solidFill>
              <a:effectLst/>
              <a:latin typeface="Arial" pitchFamily="34" charset="0"/>
              <a:cs typeface="Arial" pitchFamily="34" charset="0"/>
            </a:endParaRPr>
          </a:p>
        </p:txBody>
      </p:sp>
      <p:grpSp>
        <p:nvGrpSpPr>
          <p:cNvPr id="7" name="Group 5"/>
          <p:cNvGrpSpPr>
            <a:grpSpLocks/>
          </p:cNvGrpSpPr>
          <p:nvPr/>
        </p:nvGrpSpPr>
        <p:grpSpPr bwMode="auto">
          <a:xfrm>
            <a:off x="1043608" y="2276872"/>
            <a:ext cx="7487914" cy="2952328"/>
            <a:chOff x="6277" y="8226"/>
            <a:chExt cx="3967" cy="1009"/>
          </a:xfrm>
        </p:grpSpPr>
        <p:grpSp>
          <p:nvGrpSpPr>
            <p:cNvPr id="8" name="Group 6"/>
            <p:cNvGrpSpPr>
              <a:grpSpLocks noChangeAspect="1"/>
            </p:cNvGrpSpPr>
            <p:nvPr/>
          </p:nvGrpSpPr>
          <p:grpSpPr bwMode="auto">
            <a:xfrm>
              <a:off x="8053" y="8226"/>
              <a:ext cx="408" cy="402"/>
              <a:chOff x="8071" y="9387"/>
              <a:chExt cx="692" cy="681"/>
            </a:xfrm>
          </p:grpSpPr>
          <p:sp>
            <p:nvSpPr>
              <p:cNvPr id="47" name="Arc 7"/>
              <p:cNvSpPr>
                <a:spLocks noChangeAspect="1"/>
              </p:cNvSpPr>
              <p:nvPr/>
            </p:nvSpPr>
            <p:spPr bwMode="auto">
              <a:xfrm>
                <a:off x="8071" y="9387"/>
                <a:ext cx="231" cy="34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11500" b="1">
                  <a:solidFill>
                    <a:schemeClr val="bg1"/>
                  </a:solidFill>
                </a:endParaRPr>
              </a:p>
            </p:txBody>
          </p:sp>
          <p:sp>
            <p:nvSpPr>
              <p:cNvPr id="48" name="Arc 8"/>
              <p:cNvSpPr>
                <a:spLocks noChangeAspect="1"/>
              </p:cNvSpPr>
              <p:nvPr/>
            </p:nvSpPr>
            <p:spPr bwMode="auto">
              <a:xfrm>
                <a:off x="8071" y="9387"/>
                <a:ext cx="692" cy="34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11500" b="1">
                  <a:solidFill>
                    <a:schemeClr val="bg1"/>
                  </a:solidFill>
                </a:endParaRPr>
              </a:p>
            </p:txBody>
          </p:sp>
          <p:sp>
            <p:nvSpPr>
              <p:cNvPr id="49" name="Arc 9"/>
              <p:cNvSpPr>
                <a:spLocks noChangeAspect="1"/>
              </p:cNvSpPr>
              <p:nvPr/>
            </p:nvSpPr>
            <p:spPr bwMode="auto">
              <a:xfrm flipV="1">
                <a:off x="8071" y="9721"/>
                <a:ext cx="692" cy="34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11500" b="1">
                  <a:solidFill>
                    <a:schemeClr val="bg1"/>
                  </a:solidFill>
                </a:endParaRPr>
              </a:p>
            </p:txBody>
          </p:sp>
          <p:sp>
            <p:nvSpPr>
              <p:cNvPr id="50" name="Arc 10"/>
              <p:cNvSpPr>
                <a:spLocks noChangeAspect="1"/>
              </p:cNvSpPr>
              <p:nvPr/>
            </p:nvSpPr>
            <p:spPr bwMode="auto">
              <a:xfrm flipV="1">
                <a:off x="8071" y="9721"/>
                <a:ext cx="231" cy="34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11500" b="1">
                  <a:solidFill>
                    <a:schemeClr val="bg1"/>
                  </a:solidFill>
                </a:endParaRPr>
              </a:p>
            </p:txBody>
          </p:sp>
        </p:grpSp>
        <p:grpSp>
          <p:nvGrpSpPr>
            <p:cNvPr id="9" name="Group 11"/>
            <p:cNvGrpSpPr>
              <a:grpSpLocks noChangeAspect="1"/>
            </p:cNvGrpSpPr>
            <p:nvPr/>
          </p:nvGrpSpPr>
          <p:grpSpPr bwMode="auto">
            <a:xfrm>
              <a:off x="8043" y="8833"/>
              <a:ext cx="408" cy="402"/>
              <a:chOff x="8071" y="9387"/>
              <a:chExt cx="692" cy="681"/>
            </a:xfrm>
          </p:grpSpPr>
          <p:sp>
            <p:nvSpPr>
              <p:cNvPr id="43" name="Arc 12"/>
              <p:cNvSpPr>
                <a:spLocks noChangeAspect="1"/>
              </p:cNvSpPr>
              <p:nvPr/>
            </p:nvSpPr>
            <p:spPr bwMode="auto">
              <a:xfrm>
                <a:off x="8071" y="9387"/>
                <a:ext cx="231" cy="34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11500" b="1">
                  <a:solidFill>
                    <a:schemeClr val="bg1"/>
                  </a:solidFill>
                </a:endParaRPr>
              </a:p>
            </p:txBody>
          </p:sp>
          <p:sp>
            <p:nvSpPr>
              <p:cNvPr id="44" name="Arc 13"/>
              <p:cNvSpPr>
                <a:spLocks noChangeAspect="1"/>
              </p:cNvSpPr>
              <p:nvPr/>
            </p:nvSpPr>
            <p:spPr bwMode="auto">
              <a:xfrm>
                <a:off x="8071" y="9387"/>
                <a:ext cx="692" cy="34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11500" b="1">
                  <a:solidFill>
                    <a:schemeClr val="bg1"/>
                  </a:solidFill>
                </a:endParaRPr>
              </a:p>
            </p:txBody>
          </p:sp>
          <p:sp>
            <p:nvSpPr>
              <p:cNvPr id="45" name="Arc 14"/>
              <p:cNvSpPr>
                <a:spLocks noChangeAspect="1"/>
              </p:cNvSpPr>
              <p:nvPr/>
            </p:nvSpPr>
            <p:spPr bwMode="auto">
              <a:xfrm flipV="1">
                <a:off x="8071" y="9721"/>
                <a:ext cx="692" cy="34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11500" b="1">
                  <a:solidFill>
                    <a:schemeClr val="bg1"/>
                  </a:solidFill>
                </a:endParaRPr>
              </a:p>
            </p:txBody>
          </p:sp>
          <p:sp>
            <p:nvSpPr>
              <p:cNvPr id="46" name="Arc 15"/>
              <p:cNvSpPr>
                <a:spLocks noChangeAspect="1"/>
              </p:cNvSpPr>
              <p:nvPr/>
            </p:nvSpPr>
            <p:spPr bwMode="auto">
              <a:xfrm flipV="1">
                <a:off x="8071" y="9721"/>
                <a:ext cx="231" cy="34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11500" b="1">
                  <a:solidFill>
                    <a:schemeClr val="bg1"/>
                  </a:solidFill>
                </a:endParaRPr>
              </a:p>
            </p:txBody>
          </p:sp>
        </p:grpSp>
        <p:graphicFrame>
          <p:nvGraphicFramePr>
            <p:cNvPr id="10" name="Object 16"/>
            <p:cNvGraphicFramePr>
              <a:graphicFrameLocks noChangeAspect="1"/>
            </p:cNvGraphicFramePr>
            <p:nvPr/>
          </p:nvGraphicFramePr>
          <p:xfrm>
            <a:off x="9557" y="8365"/>
            <a:ext cx="679" cy="344"/>
          </p:xfrm>
          <a:graphic>
            <a:graphicData uri="http://schemas.openxmlformats.org/presentationml/2006/ole">
              <p:oleObj spid="_x0000_s57347" name="Équation" r:id="rId3" imgW="419040" imgH="215640" progId="Equation.3">
                <p:embed/>
              </p:oleObj>
            </a:graphicData>
          </a:graphic>
        </p:graphicFrame>
        <p:sp>
          <p:nvSpPr>
            <p:cNvPr id="11" name="Line 17"/>
            <p:cNvSpPr>
              <a:spLocks noChangeShapeType="1"/>
            </p:cNvSpPr>
            <p:nvPr/>
          </p:nvSpPr>
          <p:spPr bwMode="auto">
            <a:xfrm>
              <a:off x="7941" y="8527"/>
              <a:ext cx="227" cy="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11500" b="1">
                <a:solidFill>
                  <a:schemeClr val="bg1"/>
                </a:solidFill>
              </a:endParaRPr>
            </a:p>
          </p:txBody>
        </p:sp>
        <p:sp>
          <p:nvSpPr>
            <p:cNvPr id="12" name="Line 18"/>
            <p:cNvSpPr>
              <a:spLocks noChangeShapeType="1"/>
            </p:cNvSpPr>
            <p:nvPr/>
          </p:nvSpPr>
          <p:spPr bwMode="auto">
            <a:xfrm>
              <a:off x="8521" y="8427"/>
              <a:ext cx="425" cy="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11500" b="1">
                <a:solidFill>
                  <a:schemeClr val="bg1"/>
                </a:solidFill>
              </a:endParaRPr>
            </a:p>
          </p:txBody>
        </p:sp>
        <p:sp>
          <p:nvSpPr>
            <p:cNvPr id="14" name="Oval 19"/>
            <p:cNvSpPr>
              <a:spLocks noChangeArrowheads="1"/>
            </p:cNvSpPr>
            <p:nvPr/>
          </p:nvSpPr>
          <p:spPr bwMode="auto">
            <a:xfrm>
              <a:off x="8461" y="8405"/>
              <a:ext cx="57" cy="57"/>
            </a:xfrm>
            <a:prstGeom prst="ellipse">
              <a:avLst/>
            </a:prstGeom>
            <a:solidFill>
              <a:srgbClr val="FFFFFF"/>
            </a:solid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11500" b="1">
                <a:solidFill>
                  <a:schemeClr val="bg1"/>
                </a:solidFill>
              </a:endParaRPr>
            </a:p>
          </p:txBody>
        </p:sp>
        <p:sp>
          <p:nvSpPr>
            <p:cNvPr id="15" name="Line 20"/>
            <p:cNvSpPr>
              <a:spLocks noChangeShapeType="1"/>
            </p:cNvSpPr>
            <p:nvPr/>
          </p:nvSpPr>
          <p:spPr bwMode="auto">
            <a:xfrm>
              <a:off x="7480" y="8722"/>
              <a:ext cx="471" cy="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11500" b="1">
                <a:solidFill>
                  <a:schemeClr val="bg1"/>
                </a:solidFill>
              </a:endParaRPr>
            </a:p>
          </p:txBody>
        </p:sp>
        <p:sp>
          <p:nvSpPr>
            <p:cNvPr id="16" name="Line 21"/>
            <p:cNvSpPr>
              <a:spLocks noChangeShapeType="1"/>
            </p:cNvSpPr>
            <p:nvPr/>
          </p:nvSpPr>
          <p:spPr bwMode="auto">
            <a:xfrm>
              <a:off x="8521" y="9020"/>
              <a:ext cx="425" cy="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11500" b="1">
                <a:solidFill>
                  <a:schemeClr val="bg1"/>
                </a:solidFill>
              </a:endParaRPr>
            </a:p>
          </p:txBody>
        </p:sp>
        <p:sp>
          <p:nvSpPr>
            <p:cNvPr id="17" name="Oval 22"/>
            <p:cNvSpPr>
              <a:spLocks noChangeArrowheads="1"/>
            </p:cNvSpPr>
            <p:nvPr/>
          </p:nvSpPr>
          <p:spPr bwMode="auto">
            <a:xfrm>
              <a:off x="8461" y="8995"/>
              <a:ext cx="57" cy="57"/>
            </a:xfrm>
            <a:prstGeom prst="ellipse">
              <a:avLst/>
            </a:prstGeom>
            <a:solidFill>
              <a:srgbClr val="FFFFFF"/>
            </a:solid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11500" b="1">
                <a:solidFill>
                  <a:schemeClr val="bg1"/>
                </a:solidFill>
              </a:endParaRPr>
            </a:p>
          </p:txBody>
        </p:sp>
        <p:sp>
          <p:nvSpPr>
            <p:cNvPr id="18" name="Line 23"/>
            <p:cNvSpPr>
              <a:spLocks noChangeShapeType="1"/>
            </p:cNvSpPr>
            <p:nvPr/>
          </p:nvSpPr>
          <p:spPr bwMode="auto">
            <a:xfrm>
              <a:off x="7941" y="8937"/>
              <a:ext cx="227" cy="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11500" b="1">
                <a:solidFill>
                  <a:schemeClr val="bg1"/>
                </a:solidFill>
              </a:endParaRPr>
            </a:p>
          </p:txBody>
        </p:sp>
        <p:sp>
          <p:nvSpPr>
            <p:cNvPr id="19" name="Line 24"/>
            <p:cNvSpPr>
              <a:spLocks noChangeShapeType="1"/>
            </p:cNvSpPr>
            <p:nvPr/>
          </p:nvSpPr>
          <p:spPr bwMode="auto">
            <a:xfrm>
              <a:off x="9479" y="8705"/>
              <a:ext cx="765" cy="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11500" b="1">
                <a:solidFill>
                  <a:schemeClr val="bg1"/>
                </a:solidFill>
              </a:endParaRPr>
            </a:p>
          </p:txBody>
        </p:sp>
        <p:sp>
          <p:nvSpPr>
            <p:cNvPr id="20" name="Oval 25"/>
            <p:cNvSpPr>
              <a:spLocks noChangeArrowheads="1"/>
            </p:cNvSpPr>
            <p:nvPr/>
          </p:nvSpPr>
          <p:spPr bwMode="auto">
            <a:xfrm>
              <a:off x="9455" y="8680"/>
              <a:ext cx="57" cy="57"/>
            </a:xfrm>
            <a:prstGeom prst="ellipse">
              <a:avLst/>
            </a:prstGeom>
            <a:solidFill>
              <a:srgbClr val="FFFFFF"/>
            </a:solid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11500" b="1">
                <a:solidFill>
                  <a:schemeClr val="bg1"/>
                </a:solidFill>
              </a:endParaRPr>
            </a:p>
          </p:txBody>
        </p:sp>
        <p:sp>
          <p:nvSpPr>
            <p:cNvPr id="21" name="Line 26"/>
            <p:cNvSpPr>
              <a:spLocks noChangeShapeType="1"/>
            </p:cNvSpPr>
            <p:nvPr/>
          </p:nvSpPr>
          <p:spPr bwMode="auto">
            <a:xfrm>
              <a:off x="6692" y="8635"/>
              <a:ext cx="425" cy="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11500" b="1">
                <a:solidFill>
                  <a:schemeClr val="bg1"/>
                </a:solidFill>
              </a:endParaRPr>
            </a:p>
          </p:txBody>
        </p:sp>
        <p:sp>
          <p:nvSpPr>
            <p:cNvPr id="22" name="Line 27"/>
            <p:cNvSpPr>
              <a:spLocks noChangeShapeType="1"/>
            </p:cNvSpPr>
            <p:nvPr/>
          </p:nvSpPr>
          <p:spPr bwMode="auto">
            <a:xfrm>
              <a:off x="6692" y="8825"/>
              <a:ext cx="425" cy="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11500" b="1">
                <a:solidFill>
                  <a:schemeClr val="bg1"/>
                </a:solidFill>
              </a:endParaRPr>
            </a:p>
          </p:txBody>
        </p:sp>
        <p:sp>
          <p:nvSpPr>
            <p:cNvPr id="23" name="Oval 28"/>
            <p:cNvSpPr>
              <a:spLocks noChangeArrowheads="1"/>
            </p:cNvSpPr>
            <p:nvPr/>
          </p:nvSpPr>
          <p:spPr bwMode="auto">
            <a:xfrm>
              <a:off x="6869" y="8597"/>
              <a:ext cx="68" cy="68"/>
            </a:xfrm>
            <a:prstGeom prst="ellipse">
              <a:avLst/>
            </a:pr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fr-FR" sz="11500" b="1">
                <a:solidFill>
                  <a:schemeClr val="bg1"/>
                </a:solidFill>
              </a:endParaRPr>
            </a:p>
          </p:txBody>
        </p:sp>
        <p:sp>
          <p:nvSpPr>
            <p:cNvPr id="24" name="Oval 29"/>
            <p:cNvSpPr>
              <a:spLocks noChangeArrowheads="1"/>
            </p:cNvSpPr>
            <p:nvPr/>
          </p:nvSpPr>
          <p:spPr bwMode="auto">
            <a:xfrm>
              <a:off x="6869" y="8797"/>
              <a:ext cx="68" cy="68"/>
            </a:xfrm>
            <a:prstGeom prst="ellipse">
              <a:avLst/>
            </a:pr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fr-FR" sz="11500" b="1">
                <a:solidFill>
                  <a:schemeClr val="bg1"/>
                </a:solidFill>
              </a:endParaRPr>
            </a:p>
          </p:txBody>
        </p:sp>
        <p:sp>
          <p:nvSpPr>
            <p:cNvPr id="25" name="Line 30"/>
            <p:cNvSpPr>
              <a:spLocks noChangeShapeType="1"/>
            </p:cNvSpPr>
            <p:nvPr/>
          </p:nvSpPr>
          <p:spPr bwMode="auto">
            <a:xfrm>
              <a:off x="6895" y="8338"/>
              <a:ext cx="1276" cy="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11500" b="1">
                <a:solidFill>
                  <a:schemeClr val="bg1"/>
                </a:solidFill>
              </a:endParaRPr>
            </a:p>
          </p:txBody>
        </p:sp>
        <p:sp>
          <p:nvSpPr>
            <p:cNvPr id="26" name="Text Box 31"/>
            <p:cNvSpPr txBox="1">
              <a:spLocks noChangeArrowheads="1"/>
            </p:cNvSpPr>
            <p:nvPr/>
          </p:nvSpPr>
          <p:spPr bwMode="auto">
            <a:xfrm>
              <a:off x="6277" y="8375"/>
              <a:ext cx="360" cy="4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fr-FR" sz="7200" b="1" i="0" u="none" strike="noStrike" cap="none" normalizeH="0" baseline="0" smtClean="0">
                  <a:ln>
                    <a:noFill/>
                  </a:ln>
                  <a:solidFill>
                    <a:schemeClr val="bg1"/>
                  </a:solidFill>
                  <a:effectLst/>
                  <a:latin typeface="Calibri" pitchFamily="34" charset="0"/>
                  <a:ea typeface="Arial" pitchFamily="34" charset="0"/>
                  <a:cs typeface="Arial" pitchFamily="34" charset="0"/>
                </a:rPr>
                <a:t>A</a:t>
              </a:r>
              <a:endParaRPr kumimoji="0" lang="fr-FR" sz="11500" b="1" i="0" u="none" strike="noStrike" cap="none" normalizeH="0" baseline="0" smtClean="0">
                <a:ln>
                  <a:noFill/>
                </a:ln>
                <a:solidFill>
                  <a:schemeClr val="bg1"/>
                </a:solidFill>
                <a:effectLst/>
                <a:latin typeface="Arial" pitchFamily="34" charset="0"/>
                <a:cs typeface="Arial" pitchFamily="34" charset="0"/>
              </a:endParaRPr>
            </a:p>
          </p:txBody>
        </p:sp>
        <p:sp>
          <p:nvSpPr>
            <p:cNvPr id="27" name="Text Box 32"/>
            <p:cNvSpPr txBox="1">
              <a:spLocks noChangeArrowheads="1"/>
            </p:cNvSpPr>
            <p:nvPr/>
          </p:nvSpPr>
          <p:spPr bwMode="auto">
            <a:xfrm>
              <a:off x="6277" y="8643"/>
              <a:ext cx="360" cy="4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fr-FR" sz="7200" b="1" i="0" u="none" strike="noStrike" cap="none" normalizeH="0" baseline="0" smtClean="0">
                  <a:ln>
                    <a:noFill/>
                  </a:ln>
                  <a:solidFill>
                    <a:schemeClr val="bg1"/>
                  </a:solidFill>
                  <a:effectLst/>
                  <a:latin typeface="Calibri" pitchFamily="34" charset="0"/>
                  <a:ea typeface="Arial" pitchFamily="34" charset="0"/>
                  <a:cs typeface="Arial" pitchFamily="34" charset="0"/>
                </a:rPr>
                <a:t>B</a:t>
              </a:r>
              <a:endParaRPr kumimoji="0" lang="fr-FR" sz="11500" b="1" i="0" u="none" strike="noStrike" cap="none" normalizeH="0" baseline="0" smtClean="0">
                <a:ln>
                  <a:noFill/>
                </a:ln>
                <a:solidFill>
                  <a:schemeClr val="bg1"/>
                </a:solidFill>
                <a:effectLst/>
                <a:latin typeface="Arial" pitchFamily="34" charset="0"/>
                <a:cs typeface="Arial" pitchFamily="34" charset="0"/>
              </a:endParaRPr>
            </a:p>
          </p:txBody>
        </p:sp>
        <p:sp>
          <p:nvSpPr>
            <p:cNvPr id="28" name="Oval 33"/>
            <p:cNvSpPr>
              <a:spLocks noChangeArrowheads="1"/>
            </p:cNvSpPr>
            <p:nvPr/>
          </p:nvSpPr>
          <p:spPr bwMode="auto">
            <a:xfrm>
              <a:off x="7416" y="8693"/>
              <a:ext cx="57" cy="57"/>
            </a:xfrm>
            <a:prstGeom prst="ellipse">
              <a:avLst/>
            </a:prstGeom>
            <a:solidFill>
              <a:srgbClr val="FFFFFF"/>
            </a:solid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11500" b="1">
                <a:solidFill>
                  <a:schemeClr val="bg1"/>
                </a:solidFill>
              </a:endParaRPr>
            </a:p>
          </p:txBody>
        </p:sp>
        <p:sp>
          <p:nvSpPr>
            <p:cNvPr id="29" name="Line 34"/>
            <p:cNvSpPr>
              <a:spLocks noChangeShapeType="1"/>
            </p:cNvSpPr>
            <p:nvPr/>
          </p:nvSpPr>
          <p:spPr bwMode="auto">
            <a:xfrm flipV="1">
              <a:off x="6904" y="8335"/>
              <a:ext cx="0" cy="295"/>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11500" b="1">
                <a:solidFill>
                  <a:schemeClr val="bg1"/>
                </a:solidFill>
              </a:endParaRPr>
            </a:p>
          </p:txBody>
        </p:sp>
        <p:sp>
          <p:nvSpPr>
            <p:cNvPr id="30" name="Line 35"/>
            <p:cNvSpPr>
              <a:spLocks noChangeShapeType="1"/>
            </p:cNvSpPr>
            <p:nvPr/>
          </p:nvSpPr>
          <p:spPr bwMode="auto">
            <a:xfrm>
              <a:off x="6895" y="9126"/>
              <a:ext cx="1276" cy="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11500" b="1">
                <a:solidFill>
                  <a:schemeClr val="bg1"/>
                </a:solidFill>
              </a:endParaRPr>
            </a:p>
          </p:txBody>
        </p:sp>
        <p:sp>
          <p:nvSpPr>
            <p:cNvPr id="31" name="Line 36"/>
            <p:cNvSpPr>
              <a:spLocks noChangeShapeType="1"/>
            </p:cNvSpPr>
            <p:nvPr/>
          </p:nvSpPr>
          <p:spPr bwMode="auto">
            <a:xfrm flipV="1">
              <a:off x="6904" y="8823"/>
              <a:ext cx="0" cy="295"/>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11500" b="1">
                <a:solidFill>
                  <a:schemeClr val="bg1"/>
                </a:solidFill>
              </a:endParaRPr>
            </a:p>
          </p:txBody>
        </p:sp>
        <p:sp>
          <p:nvSpPr>
            <p:cNvPr id="32" name="Line 37"/>
            <p:cNvSpPr>
              <a:spLocks noChangeShapeType="1"/>
            </p:cNvSpPr>
            <p:nvPr/>
          </p:nvSpPr>
          <p:spPr bwMode="auto">
            <a:xfrm flipV="1">
              <a:off x="7951" y="8521"/>
              <a:ext cx="0" cy="425"/>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11500" b="1">
                <a:solidFill>
                  <a:schemeClr val="bg1"/>
                </a:solidFill>
              </a:endParaRPr>
            </a:p>
          </p:txBody>
        </p:sp>
        <p:grpSp>
          <p:nvGrpSpPr>
            <p:cNvPr id="33" name="Group 38"/>
            <p:cNvGrpSpPr>
              <a:grpSpLocks noChangeAspect="1"/>
            </p:cNvGrpSpPr>
            <p:nvPr/>
          </p:nvGrpSpPr>
          <p:grpSpPr bwMode="auto">
            <a:xfrm>
              <a:off x="7003" y="8530"/>
              <a:ext cx="408" cy="402"/>
              <a:chOff x="8071" y="9387"/>
              <a:chExt cx="692" cy="681"/>
            </a:xfrm>
          </p:grpSpPr>
          <p:sp>
            <p:nvSpPr>
              <p:cNvPr id="39" name="Arc 39"/>
              <p:cNvSpPr>
                <a:spLocks noChangeAspect="1"/>
              </p:cNvSpPr>
              <p:nvPr/>
            </p:nvSpPr>
            <p:spPr bwMode="auto">
              <a:xfrm>
                <a:off x="8071" y="9387"/>
                <a:ext cx="231" cy="34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11500" b="1">
                  <a:solidFill>
                    <a:schemeClr val="bg1"/>
                  </a:solidFill>
                </a:endParaRPr>
              </a:p>
            </p:txBody>
          </p:sp>
          <p:sp>
            <p:nvSpPr>
              <p:cNvPr id="40" name="Arc 40"/>
              <p:cNvSpPr>
                <a:spLocks noChangeAspect="1"/>
              </p:cNvSpPr>
              <p:nvPr/>
            </p:nvSpPr>
            <p:spPr bwMode="auto">
              <a:xfrm>
                <a:off x="8071" y="9387"/>
                <a:ext cx="692" cy="34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11500" b="1">
                  <a:solidFill>
                    <a:schemeClr val="bg1"/>
                  </a:solidFill>
                </a:endParaRPr>
              </a:p>
            </p:txBody>
          </p:sp>
          <p:sp>
            <p:nvSpPr>
              <p:cNvPr id="41" name="Arc 41"/>
              <p:cNvSpPr>
                <a:spLocks noChangeAspect="1"/>
              </p:cNvSpPr>
              <p:nvPr/>
            </p:nvSpPr>
            <p:spPr bwMode="auto">
              <a:xfrm flipV="1">
                <a:off x="8071" y="9721"/>
                <a:ext cx="692" cy="34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11500" b="1">
                  <a:solidFill>
                    <a:schemeClr val="bg1"/>
                  </a:solidFill>
                </a:endParaRPr>
              </a:p>
            </p:txBody>
          </p:sp>
          <p:sp>
            <p:nvSpPr>
              <p:cNvPr id="42" name="Arc 42"/>
              <p:cNvSpPr>
                <a:spLocks noChangeAspect="1"/>
              </p:cNvSpPr>
              <p:nvPr/>
            </p:nvSpPr>
            <p:spPr bwMode="auto">
              <a:xfrm flipV="1">
                <a:off x="8071" y="9721"/>
                <a:ext cx="231" cy="34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11500" b="1">
                  <a:solidFill>
                    <a:schemeClr val="bg1"/>
                  </a:solidFill>
                </a:endParaRPr>
              </a:p>
            </p:txBody>
          </p:sp>
        </p:grpSp>
        <p:grpSp>
          <p:nvGrpSpPr>
            <p:cNvPr id="34" name="Group 43"/>
            <p:cNvGrpSpPr>
              <a:grpSpLocks noChangeAspect="1"/>
            </p:cNvGrpSpPr>
            <p:nvPr/>
          </p:nvGrpSpPr>
          <p:grpSpPr bwMode="auto">
            <a:xfrm>
              <a:off x="8785" y="8284"/>
              <a:ext cx="665" cy="887"/>
              <a:chOff x="8071" y="9387"/>
              <a:chExt cx="692" cy="681"/>
            </a:xfrm>
          </p:grpSpPr>
          <p:sp>
            <p:nvSpPr>
              <p:cNvPr id="35" name="Arc 44"/>
              <p:cNvSpPr>
                <a:spLocks noChangeAspect="1"/>
              </p:cNvSpPr>
              <p:nvPr/>
            </p:nvSpPr>
            <p:spPr bwMode="auto">
              <a:xfrm>
                <a:off x="8071" y="9387"/>
                <a:ext cx="231" cy="34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11500" b="1">
                  <a:solidFill>
                    <a:schemeClr val="bg1"/>
                  </a:solidFill>
                </a:endParaRPr>
              </a:p>
            </p:txBody>
          </p:sp>
          <p:sp>
            <p:nvSpPr>
              <p:cNvPr id="36" name="Arc 45"/>
              <p:cNvSpPr>
                <a:spLocks noChangeAspect="1"/>
              </p:cNvSpPr>
              <p:nvPr/>
            </p:nvSpPr>
            <p:spPr bwMode="auto">
              <a:xfrm>
                <a:off x="8071" y="9387"/>
                <a:ext cx="692" cy="34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11500" b="1">
                  <a:solidFill>
                    <a:schemeClr val="bg1"/>
                  </a:solidFill>
                </a:endParaRPr>
              </a:p>
            </p:txBody>
          </p:sp>
          <p:sp>
            <p:nvSpPr>
              <p:cNvPr id="37" name="Arc 46"/>
              <p:cNvSpPr>
                <a:spLocks noChangeAspect="1"/>
              </p:cNvSpPr>
              <p:nvPr/>
            </p:nvSpPr>
            <p:spPr bwMode="auto">
              <a:xfrm flipV="1">
                <a:off x="8071" y="9721"/>
                <a:ext cx="692" cy="34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11500" b="1">
                  <a:solidFill>
                    <a:schemeClr val="bg1"/>
                  </a:solidFill>
                </a:endParaRPr>
              </a:p>
            </p:txBody>
          </p:sp>
          <p:sp>
            <p:nvSpPr>
              <p:cNvPr id="38" name="Arc 47"/>
              <p:cNvSpPr>
                <a:spLocks noChangeAspect="1"/>
              </p:cNvSpPr>
              <p:nvPr/>
            </p:nvSpPr>
            <p:spPr bwMode="auto">
              <a:xfrm flipV="1">
                <a:off x="8071" y="9721"/>
                <a:ext cx="231" cy="34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sz="11500" b="1">
                  <a:solidFill>
                    <a:schemeClr val="bg1"/>
                  </a:solidFill>
                </a:endParaRPr>
              </a:p>
            </p:txBody>
          </p:sp>
        </p:grpSp>
      </p:gr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ébit">
  <a:themeElements>
    <a:clrScheme name="Débit">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Débit">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Débit">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938</TotalTime>
  <Words>1036</Words>
  <Application>Microsoft Office PowerPoint</Application>
  <PresentationFormat>Affichage à l'écran (4:3)</PresentationFormat>
  <Paragraphs>592</Paragraphs>
  <Slides>37</Slides>
  <Notes>0</Notes>
  <HiddenSlides>0</HiddenSlides>
  <MMClips>0</MMClips>
  <ScaleCrop>false</ScaleCrop>
  <HeadingPairs>
    <vt:vector size="6" baseType="variant">
      <vt:variant>
        <vt:lpstr>Thème</vt:lpstr>
      </vt:variant>
      <vt:variant>
        <vt:i4>1</vt:i4>
      </vt:variant>
      <vt:variant>
        <vt:lpstr>Serveurs OLE incorporés</vt:lpstr>
      </vt:variant>
      <vt:variant>
        <vt:i4>1</vt:i4>
      </vt:variant>
      <vt:variant>
        <vt:lpstr>Titres des diapositives</vt:lpstr>
      </vt:variant>
      <vt:variant>
        <vt:i4>37</vt:i4>
      </vt:variant>
    </vt:vector>
  </HeadingPairs>
  <TitlesOfParts>
    <vt:vector size="39" baseType="lpstr">
      <vt:lpstr>Débit</vt:lpstr>
      <vt:lpstr>Équation</vt:lpstr>
      <vt:lpstr>Systèmes Logiques  Elaboré par : PhD. Ramzi ZOUAOUI   Licence en Informatique Niveau 1 Faculté des Sciences de Tunis AU 2024-2025</vt:lpstr>
      <vt:lpstr>Chapitre 2 :   Algèbre Booléenne &amp; Portes Logiques</vt:lpstr>
      <vt:lpstr>  </vt:lpstr>
      <vt:lpstr>  </vt:lpstr>
      <vt:lpstr>  </vt:lpstr>
      <vt:lpstr>  </vt:lpstr>
      <vt:lpstr>  </vt:lpstr>
      <vt:lpstr>  Si V0 représente le niveau BAS de tension (état 0) et V1 le niveau HAUT de tension (état 1), on relève en sortie du circuit les tensions données dans la table de fonctionnement eton en déduit la table de vérité.</vt:lpstr>
      <vt:lpstr>  </vt:lpstr>
      <vt:lpstr>  </vt:lpstr>
      <vt:lpstr>  </vt:lpstr>
      <vt:lpstr>  </vt:lpstr>
      <vt:lpstr>  </vt:lpstr>
      <vt:lpstr>  </vt:lpstr>
      <vt:lpstr>  </vt:lpstr>
      <vt:lpstr>  </vt:lpstr>
      <vt:lpstr>  </vt:lpstr>
      <vt:lpstr>  </vt:lpstr>
      <vt:lpstr>Diapositive 19</vt:lpstr>
      <vt:lpstr>Diapositive 20</vt:lpstr>
      <vt:lpstr>Diapositive 21</vt:lpstr>
      <vt:lpstr>Diapositive 22</vt:lpstr>
      <vt:lpstr>Diapositive 23</vt:lpstr>
      <vt:lpstr>Diapositive 24</vt:lpstr>
      <vt:lpstr>Diapositive 25</vt:lpstr>
      <vt:lpstr>Diapositive 26</vt:lpstr>
      <vt:lpstr>Diapositive 27</vt:lpstr>
      <vt:lpstr>Diapositive 28</vt:lpstr>
      <vt:lpstr>Diapositive 29</vt:lpstr>
      <vt:lpstr>Diapositive 30</vt:lpstr>
      <vt:lpstr>Diapositive 31</vt:lpstr>
      <vt:lpstr>Diapositive 32</vt:lpstr>
      <vt:lpstr>Diapositive 33</vt:lpstr>
      <vt:lpstr>Diapositive 34</vt:lpstr>
      <vt:lpstr>Diapositive 35</vt:lpstr>
      <vt:lpstr>Diapositive 36</vt:lpstr>
      <vt:lpstr>Diapositive 37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Chapitre 2 :   Algèbre Booléenne &amp; Portes Logiques</dc:title>
  <dc:creator>HP</dc:creator>
  <cp:lastModifiedBy>pc8</cp:lastModifiedBy>
  <cp:revision>130</cp:revision>
  <dcterms:created xsi:type="dcterms:W3CDTF">2018-10-11T07:53:43Z</dcterms:created>
  <dcterms:modified xsi:type="dcterms:W3CDTF">2024-10-01T13:29:57Z</dcterms:modified>
</cp:coreProperties>
</file>