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6" r:id="rId50"/>
    <p:sldId id="307" r:id="rId51"/>
    <p:sldId id="308" r:id="rId52"/>
    <p:sldId id="30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m Laajimi" userId="de06dfe89d89f1b6" providerId="LiveId" clId="{32AAA0D0-2C17-4568-A781-52DB43F24C9C}"/>
    <pc:docChg chg="custSel modSld">
      <pc:chgData name="Mariem Laajimi" userId="de06dfe89d89f1b6" providerId="LiveId" clId="{32AAA0D0-2C17-4568-A781-52DB43F24C9C}" dt="2026-01-05T18:38:57.421" v="1" actId="20577"/>
      <pc:docMkLst>
        <pc:docMk/>
      </pc:docMkLst>
      <pc:sldChg chg="modSp mod">
        <pc:chgData name="Mariem Laajimi" userId="de06dfe89d89f1b6" providerId="LiveId" clId="{32AAA0D0-2C17-4568-A781-52DB43F24C9C}" dt="2026-01-05T18:35:30.186" v="0" actId="313"/>
        <pc:sldMkLst>
          <pc:docMk/>
          <pc:sldMk cId="640499824" sldId="262"/>
        </pc:sldMkLst>
        <pc:spChg chg="mod">
          <ac:chgData name="Mariem Laajimi" userId="de06dfe89d89f1b6" providerId="LiveId" clId="{32AAA0D0-2C17-4568-A781-52DB43F24C9C}" dt="2026-01-05T18:35:30.186" v="0" actId="313"/>
          <ac:spMkLst>
            <pc:docMk/>
            <pc:sldMk cId="640499824" sldId="262"/>
            <ac:spMk id="3" creationId="{7FC3FDF9-6913-DABD-38B2-8F33722CEBD9}"/>
          </ac:spMkLst>
        </pc:spChg>
      </pc:sldChg>
      <pc:sldChg chg="modSp mod">
        <pc:chgData name="Mariem Laajimi" userId="de06dfe89d89f1b6" providerId="LiveId" clId="{32AAA0D0-2C17-4568-A781-52DB43F24C9C}" dt="2026-01-05T18:38:57.421" v="1" actId="20577"/>
        <pc:sldMkLst>
          <pc:docMk/>
          <pc:sldMk cId="4178916259" sldId="290"/>
        </pc:sldMkLst>
        <pc:spChg chg="mod">
          <ac:chgData name="Mariem Laajimi" userId="de06dfe89d89f1b6" providerId="LiveId" clId="{32AAA0D0-2C17-4568-A781-52DB43F24C9C}" dt="2026-01-05T18:38:57.421" v="1" actId="20577"/>
          <ac:spMkLst>
            <pc:docMk/>
            <pc:sldMk cId="4178916259" sldId="290"/>
            <ac:spMk id="3" creationId="{FC3577C1-2FDC-1C06-43CF-B7976BB4AAA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2390589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3356477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3711957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9B0BFDE-FE3D-4B80-98FF-3F1ABA0757DF}"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40151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9B0BFDE-FE3D-4B80-98FF-3F1ABA0757DF}" type="datetimeFigureOut">
              <a:rPr lang="en-US" smtClean="0"/>
              <a:t>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420993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9B0BFDE-FE3D-4B80-98FF-3F1ABA0757DF}" type="datetimeFigureOut">
              <a:rPr lang="en-US" smtClean="0"/>
              <a:t>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279150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B0BFDE-FE3D-4B80-98FF-3F1ABA0757DF}" type="datetimeFigureOut">
              <a:rPr lang="en-US" smtClean="0"/>
              <a:t>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43369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9B0BFDE-FE3D-4B80-98FF-3F1ABA0757DF}" type="datetimeFigureOut">
              <a:rPr lang="en-US" smtClean="0"/>
              <a:t>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43782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58908-A91B-4524-9E3B-35FE8E7DDCEC}" type="slidenum">
              <a:rPr lang="en-US" smtClean="0"/>
              <a:t>‹N°›</a:t>
            </a:fld>
            <a:endParaRPr lang="en-US"/>
          </a:p>
        </p:txBody>
      </p:sp>
      <p:sp>
        <p:nvSpPr>
          <p:cNvPr id="5" name="Date Placeholder 4"/>
          <p:cNvSpPr>
            <a:spLocks noGrp="1"/>
          </p:cNvSpPr>
          <p:nvPr>
            <p:ph type="dt" sz="half" idx="10"/>
          </p:nvPr>
        </p:nvSpPr>
        <p:spPr/>
        <p:txBody>
          <a:bodyPr/>
          <a:lstStyle/>
          <a:p>
            <a:fld id="{D9B0BFDE-FE3D-4B80-98FF-3F1ABA0757DF}" type="datetimeFigureOut">
              <a:rPr lang="en-US" smtClean="0"/>
              <a:t>1/5/2026</a:t>
            </a:fld>
            <a:endParaRPr lang="en-US"/>
          </a:p>
        </p:txBody>
      </p:sp>
    </p:spTree>
    <p:extLst>
      <p:ext uri="{BB962C8B-B14F-4D97-AF65-F5344CB8AC3E}">
        <p14:creationId xmlns:p14="http://schemas.microsoft.com/office/powerpoint/2010/main" val="316435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216445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75403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3693230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31544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3222975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3991933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9B0BFDE-FE3D-4B80-98FF-3F1ABA0757DF}" type="datetimeFigureOut">
              <a:rPr lang="en-US" smtClean="0"/>
              <a:t>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58908-A91B-4524-9E3B-35FE8E7DDCEC}" type="slidenum">
              <a:rPr lang="en-US" smtClean="0"/>
              <a:t>‹N°›</a:t>
            </a:fld>
            <a:endParaRPr lang="en-US"/>
          </a:p>
        </p:txBody>
      </p:sp>
    </p:spTree>
    <p:extLst>
      <p:ext uri="{BB962C8B-B14F-4D97-AF65-F5344CB8AC3E}">
        <p14:creationId xmlns:p14="http://schemas.microsoft.com/office/powerpoint/2010/main" val="4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B0BFDE-FE3D-4B80-98FF-3F1ABA0757DF}" type="datetimeFigureOut">
              <a:rPr lang="en-US" smtClean="0"/>
              <a:t>1/5/2026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2F58908-A91B-4524-9E3B-35FE8E7DDCEC}" type="slidenum">
              <a:rPr lang="en-US" smtClean="0"/>
              <a:t>‹N°›</a:t>
            </a:fld>
            <a:endParaRPr lang="en-US"/>
          </a:p>
        </p:txBody>
      </p:sp>
    </p:spTree>
    <p:extLst>
      <p:ext uri="{BB962C8B-B14F-4D97-AF65-F5344CB8AC3E}">
        <p14:creationId xmlns:p14="http://schemas.microsoft.com/office/powerpoint/2010/main" val="3719958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5D84B-7925-0F92-516E-7A0CD40ECD51}"/>
              </a:ext>
            </a:extLst>
          </p:cNvPr>
          <p:cNvSpPr>
            <a:spLocks noGrp="1"/>
          </p:cNvSpPr>
          <p:nvPr>
            <p:ph type="ctrTitle"/>
          </p:nvPr>
        </p:nvSpPr>
        <p:spPr>
          <a:xfrm>
            <a:off x="1049594" y="2416085"/>
            <a:ext cx="8804183" cy="1297115"/>
          </a:xfrm>
        </p:spPr>
        <p:txBody>
          <a:bodyPr anchor="t">
            <a:normAutofit/>
          </a:bodyPr>
          <a:lstStyle/>
          <a:p>
            <a:pPr algn="l"/>
            <a:r>
              <a:rPr lang="fr-FR" sz="4400" b="1" dirty="0">
                <a:solidFill>
                  <a:schemeClr val="tx2"/>
                </a:solidFill>
              </a:rPr>
              <a:t>Cours Logique Formelle</a:t>
            </a:r>
            <a:endParaRPr lang="en-US" sz="4400" b="1" dirty="0">
              <a:solidFill>
                <a:schemeClr val="tx2"/>
              </a:solidFill>
            </a:endParaRPr>
          </a:p>
        </p:txBody>
      </p:sp>
      <p:sp>
        <p:nvSpPr>
          <p:cNvPr id="3" name="Sous-titre 2">
            <a:extLst>
              <a:ext uri="{FF2B5EF4-FFF2-40B4-BE49-F238E27FC236}">
                <a16:creationId xmlns:a16="http://schemas.microsoft.com/office/drawing/2014/main" id="{CFEB69C1-711D-5AED-E92D-0F890BA1F452}"/>
              </a:ext>
            </a:extLst>
          </p:cNvPr>
          <p:cNvSpPr>
            <a:spLocks noGrp="1"/>
          </p:cNvSpPr>
          <p:nvPr>
            <p:ph type="subTitle" idx="1"/>
          </p:nvPr>
        </p:nvSpPr>
        <p:spPr>
          <a:xfrm>
            <a:off x="1184953" y="2874369"/>
            <a:ext cx="4805691" cy="838831"/>
          </a:xfrm>
        </p:spPr>
        <p:txBody>
          <a:bodyPr anchor="b">
            <a:normAutofit/>
          </a:bodyPr>
          <a:lstStyle/>
          <a:p>
            <a:pPr algn="l"/>
            <a:r>
              <a:rPr lang="fr-FR" sz="2000" dirty="0">
                <a:solidFill>
                  <a:schemeClr val="tx2"/>
                </a:solidFill>
              </a:rPr>
              <a:t>Nourhene Hanana</a:t>
            </a:r>
            <a:endParaRPr lang="en-US" sz="2000" dirty="0">
              <a:solidFill>
                <a:schemeClr val="tx2"/>
              </a:solidFill>
            </a:endParaRPr>
          </a:p>
        </p:txBody>
      </p:sp>
      <p:pic>
        <p:nvPicPr>
          <p:cNvPr id="5" name="Image 4">
            <a:extLst>
              <a:ext uri="{FF2B5EF4-FFF2-40B4-BE49-F238E27FC236}">
                <a16:creationId xmlns:a16="http://schemas.microsoft.com/office/drawing/2014/main" id="{5995DA4A-FC98-ED3C-2AD1-84ED31D98E53}"/>
              </a:ext>
            </a:extLst>
          </p:cNvPr>
          <p:cNvPicPr>
            <a:picLocks noChangeAspect="1"/>
          </p:cNvPicPr>
          <p:nvPr/>
        </p:nvPicPr>
        <p:blipFill>
          <a:blip r:embed="rId2"/>
          <a:stretch>
            <a:fillRect/>
          </a:stretch>
        </p:blipFill>
        <p:spPr>
          <a:xfrm>
            <a:off x="9964310" y="312518"/>
            <a:ext cx="1993230" cy="1159823"/>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5913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B0AE33-9114-59A8-3E25-0299612186FE}"/>
              </a:ext>
            </a:extLst>
          </p:cNvPr>
          <p:cNvSpPr>
            <a:spLocks noGrp="1"/>
          </p:cNvSpPr>
          <p:nvPr>
            <p:ph type="title"/>
          </p:nvPr>
        </p:nvSpPr>
        <p:spPr>
          <a:xfrm>
            <a:off x="1996359" y="513578"/>
            <a:ext cx="8911687" cy="611837"/>
          </a:xfrm>
        </p:spPr>
        <p:txBody>
          <a:bodyPr>
            <a:normAutofit fontScale="90000"/>
          </a:bodyPr>
          <a:lstStyle/>
          <a:p>
            <a:r>
              <a:rPr lang="fr-FR" b="1" dirty="0"/>
              <a:t>PLAN</a:t>
            </a:r>
            <a:endParaRPr lang="en-US" b="1" dirty="0"/>
          </a:p>
        </p:txBody>
      </p:sp>
      <p:sp>
        <p:nvSpPr>
          <p:cNvPr id="3" name="Espace réservé du contenu 2">
            <a:extLst>
              <a:ext uri="{FF2B5EF4-FFF2-40B4-BE49-F238E27FC236}">
                <a16:creationId xmlns:a16="http://schemas.microsoft.com/office/drawing/2014/main" id="{138CFAA9-8BFC-BC46-FFAB-24F653E06906}"/>
              </a:ext>
            </a:extLst>
          </p:cNvPr>
          <p:cNvSpPr>
            <a:spLocks noGrp="1"/>
          </p:cNvSpPr>
          <p:nvPr>
            <p:ph idx="1"/>
          </p:nvPr>
        </p:nvSpPr>
        <p:spPr>
          <a:xfrm>
            <a:off x="2000072" y="1577591"/>
            <a:ext cx="8915400" cy="4263292"/>
          </a:xfrm>
        </p:spPr>
        <p:txBody>
          <a:bodyPr/>
          <a:lstStyle/>
          <a:p>
            <a:pPr>
              <a:buAutoNum type="arabicPeriod"/>
            </a:pPr>
            <a:r>
              <a:rPr lang="fr-FR" dirty="0"/>
              <a:t>Chapitre 1: Introduction à la logique propositionnelle</a:t>
            </a:r>
          </a:p>
          <a:p>
            <a:pPr>
              <a:buAutoNum type="arabicPeriod"/>
            </a:pPr>
            <a:endParaRPr lang="fr-FR" dirty="0"/>
          </a:p>
          <a:p>
            <a:pPr>
              <a:buAutoNum type="arabicPeriod"/>
            </a:pPr>
            <a:r>
              <a:rPr lang="fr-FR" dirty="0"/>
              <a:t>Chapitre 2: Calcul Propositionnel d’ordre 0 (CP0)</a:t>
            </a:r>
          </a:p>
          <a:p>
            <a:pPr>
              <a:buAutoNum type="arabicPeriod"/>
            </a:pPr>
            <a:endParaRPr lang="fr-FR" dirty="0"/>
          </a:p>
          <a:p>
            <a:pPr>
              <a:buAutoNum type="arabicPeriod"/>
            </a:pPr>
            <a:r>
              <a:rPr lang="fr-FR" dirty="0"/>
              <a:t>Chapitre 3: Calcul Propositionnel d’ordre 1 (Calcul des prédicats) </a:t>
            </a:r>
          </a:p>
          <a:p>
            <a:pPr>
              <a:buAutoNum type="arabicPeriod"/>
            </a:pPr>
            <a:endParaRPr lang="fr-FR" dirty="0"/>
          </a:p>
          <a:p>
            <a:pPr>
              <a:buAutoNum type="arabicPeriod"/>
            </a:pPr>
            <a:r>
              <a:rPr lang="fr-FR" dirty="0"/>
              <a:t>Chapitre 4: Méthodes de Résolution et Unification</a:t>
            </a:r>
          </a:p>
          <a:p>
            <a:pPr>
              <a:buAutoNum type="arabicPeriod"/>
            </a:pPr>
            <a:endParaRPr lang="fr-FR" dirty="0"/>
          </a:p>
          <a:p>
            <a:pPr>
              <a:buAutoNum type="arabicPeriod"/>
            </a:pPr>
            <a:endParaRPr lang="fr-FR" dirty="0"/>
          </a:p>
          <a:p>
            <a:pPr>
              <a:buAutoNum type="arabicPeriod"/>
            </a:pPr>
            <a:endParaRPr lang="en-US" dirty="0"/>
          </a:p>
        </p:txBody>
      </p:sp>
    </p:spTree>
    <p:extLst>
      <p:ext uri="{BB962C8B-B14F-4D97-AF65-F5344CB8AC3E}">
        <p14:creationId xmlns:p14="http://schemas.microsoft.com/office/powerpoint/2010/main" val="195288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6582886-877C-4AEC-A77F-8055EB9A0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8" name="Freeform 14">
              <a:extLst>
                <a:ext uri="{FF2B5EF4-FFF2-40B4-BE49-F238E27FC236}">
                  <a16:creationId xmlns:a16="http://schemas.microsoft.com/office/drawing/2014/main" id="{171A838D-27EA-485C-9A80-DCE624AB30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9" name="Straight Connector 8">
              <a:extLst>
                <a:ext uri="{FF2B5EF4-FFF2-40B4-BE49-F238E27FC236}">
                  <a16:creationId xmlns:a16="http://schemas.microsoft.com/office/drawing/2014/main" id="{9059F313-A1BB-425E-9626-2BD43CAC64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19ABF76A-A1AE-44BB-9ECB-D55D2FE29BF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5B6D2EC4-82D3-43B8-82D6-028CB4345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2" name="Rectangle 25">
              <a:extLst>
                <a:ext uri="{FF2B5EF4-FFF2-40B4-BE49-F238E27FC236}">
                  <a16:creationId xmlns:a16="http://schemas.microsoft.com/office/drawing/2014/main" id="{520034CE-71F9-4E0F-94D8-99335CB85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3" name="Isosceles Triangle 12">
              <a:extLst>
                <a:ext uri="{FF2B5EF4-FFF2-40B4-BE49-F238E27FC236}">
                  <a16:creationId xmlns:a16="http://schemas.microsoft.com/office/drawing/2014/main" id="{1926C6C0-16F7-4CDC-B481-2D19B2F3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Rectangle 27">
              <a:extLst>
                <a:ext uri="{FF2B5EF4-FFF2-40B4-BE49-F238E27FC236}">
                  <a16:creationId xmlns:a16="http://schemas.microsoft.com/office/drawing/2014/main" id="{042CE423-CE6E-4EE9-91F2-3E40EFB40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28">
              <a:extLst>
                <a:ext uri="{FF2B5EF4-FFF2-40B4-BE49-F238E27FC236}">
                  <a16:creationId xmlns:a16="http://schemas.microsoft.com/office/drawing/2014/main" id="{699BB4BD-31D7-434C-A6DB-E2CF3ACF60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29">
              <a:extLst>
                <a:ext uri="{FF2B5EF4-FFF2-40B4-BE49-F238E27FC236}">
                  <a16:creationId xmlns:a16="http://schemas.microsoft.com/office/drawing/2014/main" id="{23D406B8-656A-4D8B-91D0-BF4202C86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Isosceles Triangle 16">
              <a:extLst>
                <a:ext uri="{FF2B5EF4-FFF2-40B4-BE49-F238E27FC236}">
                  <a16:creationId xmlns:a16="http://schemas.microsoft.com/office/drawing/2014/main" id="{83F4BFB6-D6B8-446C-8E17-3D54DCA9F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useBgFill="1">
        <p:nvSpPr>
          <p:cNvPr id="19" name="Rectangle 18">
            <a:extLst>
              <a:ext uri="{FF2B5EF4-FFF2-40B4-BE49-F238E27FC236}">
                <a16:creationId xmlns:a16="http://schemas.microsoft.com/office/drawing/2014/main" id="{DD6BC9EB-F181-48AB-BCA2-3D1DB20D2D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re 1">
            <a:extLst>
              <a:ext uri="{FF2B5EF4-FFF2-40B4-BE49-F238E27FC236}">
                <a16:creationId xmlns:a16="http://schemas.microsoft.com/office/drawing/2014/main" id="{AC2BC769-A09B-B135-9F8F-B3A564893C44}"/>
              </a:ext>
            </a:extLst>
          </p:cNvPr>
          <p:cNvSpPr>
            <a:spLocks noGrp="1"/>
          </p:cNvSpPr>
          <p:nvPr>
            <p:ph type="title"/>
          </p:nvPr>
        </p:nvSpPr>
        <p:spPr>
          <a:xfrm>
            <a:off x="1687939" y="2023730"/>
            <a:ext cx="5719072" cy="2431312"/>
          </a:xfrm>
        </p:spPr>
        <p:txBody>
          <a:bodyPr vert="horz" lIns="91440" tIns="45720" rIns="91440" bIns="45720" rtlCol="0" anchor="ctr">
            <a:normAutofit/>
          </a:bodyPr>
          <a:lstStyle/>
          <a:p>
            <a:pPr algn="r"/>
            <a:r>
              <a:rPr lang="en-US" sz="3200" b="1" dirty="0" err="1">
                <a:solidFill>
                  <a:schemeClr val="accent2"/>
                </a:solidFill>
              </a:rPr>
              <a:t>Chapitre</a:t>
            </a:r>
            <a:r>
              <a:rPr lang="en-US" sz="3200" b="1" dirty="0">
                <a:solidFill>
                  <a:schemeClr val="accent2"/>
                </a:solidFill>
              </a:rPr>
              <a:t> 1: Introduction à la </a:t>
            </a:r>
            <a:r>
              <a:rPr lang="en-US" sz="3200" b="1" dirty="0" err="1">
                <a:solidFill>
                  <a:schemeClr val="accent2"/>
                </a:solidFill>
              </a:rPr>
              <a:t>logique</a:t>
            </a:r>
            <a:r>
              <a:rPr lang="en-US" sz="3200" b="1" dirty="0">
                <a:solidFill>
                  <a:schemeClr val="accent2"/>
                </a:solidFill>
              </a:rPr>
              <a:t> </a:t>
            </a:r>
            <a:r>
              <a:rPr lang="en-US" sz="3200" b="1" dirty="0" err="1">
                <a:solidFill>
                  <a:schemeClr val="accent2"/>
                </a:solidFill>
              </a:rPr>
              <a:t>propositionelle</a:t>
            </a:r>
            <a:r>
              <a:rPr lang="en-US" sz="3200" b="1" dirty="0">
                <a:solidFill>
                  <a:schemeClr val="accent2"/>
                </a:solidFill>
              </a:rPr>
              <a:t> </a:t>
            </a:r>
          </a:p>
        </p:txBody>
      </p:sp>
      <p:sp>
        <p:nvSpPr>
          <p:cNvPr id="21" name="Isosceles Triangle 20">
            <a:extLst>
              <a:ext uri="{FF2B5EF4-FFF2-40B4-BE49-F238E27FC236}">
                <a16:creationId xmlns:a16="http://schemas.microsoft.com/office/drawing/2014/main" id="{D33AAA80-39DC-4020-9BFF-0718F35C7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23" name="Straight Connector 22">
            <a:extLst>
              <a:ext uri="{FF2B5EF4-FFF2-40B4-BE49-F238E27FC236}">
                <a16:creationId xmlns:a16="http://schemas.microsoft.com/office/drawing/2014/main" id="{C9C5D90B-7EE3-4D26-AB7D-A5A3A6E112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Isosceles Triangle 24">
            <a:extLst>
              <a:ext uri="{FF2B5EF4-FFF2-40B4-BE49-F238E27FC236}">
                <a16:creationId xmlns:a16="http://schemas.microsoft.com/office/drawing/2014/main" id="{1177F295-741F-4EFF-B0CA-BE69295AD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11349404" y="1217756"/>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71157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E14C0-932B-006D-DBE1-5E8CC085E49D}"/>
              </a:ext>
            </a:extLst>
          </p:cNvPr>
          <p:cNvSpPr>
            <a:spLocks noGrp="1"/>
          </p:cNvSpPr>
          <p:nvPr>
            <p:ph type="title"/>
          </p:nvPr>
        </p:nvSpPr>
        <p:spPr>
          <a:xfrm>
            <a:off x="677334" y="609600"/>
            <a:ext cx="8596668" cy="766916"/>
          </a:xfrm>
        </p:spPr>
        <p:txBody>
          <a:bodyPr/>
          <a:lstStyle/>
          <a:p>
            <a:r>
              <a:rPr lang="en-US" b="1" dirty="0"/>
              <a:t>La </a:t>
            </a:r>
            <a:r>
              <a:rPr lang="en-US" b="1" dirty="0" err="1"/>
              <a:t>logique</a:t>
            </a:r>
            <a:r>
              <a:rPr lang="en-US" b="1" dirty="0"/>
              <a:t>, </a:t>
            </a:r>
            <a:r>
              <a:rPr lang="en-US" b="1" dirty="0" err="1"/>
              <a:t>c’est</a:t>
            </a:r>
            <a:r>
              <a:rPr lang="en-US" b="1" dirty="0"/>
              <a:t> quoi ?</a:t>
            </a:r>
            <a:endParaRPr lang="en-US" dirty="0"/>
          </a:p>
        </p:txBody>
      </p:sp>
      <p:sp>
        <p:nvSpPr>
          <p:cNvPr id="3" name="Espace réservé du contenu 2">
            <a:extLst>
              <a:ext uri="{FF2B5EF4-FFF2-40B4-BE49-F238E27FC236}">
                <a16:creationId xmlns:a16="http://schemas.microsoft.com/office/drawing/2014/main" id="{0B57F5EE-2D42-0775-7431-557A6A3F2C58}"/>
              </a:ext>
            </a:extLst>
          </p:cNvPr>
          <p:cNvSpPr>
            <a:spLocks noGrp="1"/>
          </p:cNvSpPr>
          <p:nvPr>
            <p:ph idx="1"/>
          </p:nvPr>
        </p:nvSpPr>
        <p:spPr/>
        <p:txBody>
          <a:bodyPr/>
          <a:lstStyle/>
          <a:p>
            <a:r>
              <a:rPr lang="fr-FR" dirty="0"/>
              <a:t>Le mot logique provient du mot grec logos (raison, discours) et signifie « science de la raison » </a:t>
            </a:r>
          </a:p>
          <a:p>
            <a:endParaRPr lang="fr-FR" dirty="0"/>
          </a:p>
          <a:p>
            <a:r>
              <a:rPr lang="fr-FR" dirty="0"/>
              <a:t>Il s’agit d’une discipline qui étudie les règles du raisonnement valide et permet de distinguer les arguments corrects des arguments incorrects, en se basant sur la structure des propositions, les relations entre elles et non pas sur leur contenu.</a:t>
            </a:r>
          </a:p>
          <a:p>
            <a:endParaRPr lang="fr-FR" dirty="0"/>
          </a:p>
          <a:p>
            <a:pPr marL="0" indent="0">
              <a:buNone/>
            </a:pPr>
            <a:r>
              <a:rPr lang="fr-FR" dirty="0"/>
              <a:t>But: l’art de bien raisonner pour distinguer le vrai du faux raisonnement. </a:t>
            </a:r>
            <a:endParaRPr lang="en-US" dirty="0"/>
          </a:p>
        </p:txBody>
      </p:sp>
    </p:spTree>
    <p:extLst>
      <p:ext uri="{BB962C8B-B14F-4D97-AF65-F5344CB8AC3E}">
        <p14:creationId xmlns:p14="http://schemas.microsoft.com/office/powerpoint/2010/main" val="1673479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99B907-F804-AF92-8463-541093ECC2C3}"/>
              </a:ext>
            </a:extLst>
          </p:cNvPr>
          <p:cNvSpPr>
            <a:spLocks noGrp="1"/>
          </p:cNvSpPr>
          <p:nvPr>
            <p:ph type="title"/>
          </p:nvPr>
        </p:nvSpPr>
        <p:spPr>
          <a:xfrm>
            <a:off x="677334" y="609600"/>
            <a:ext cx="8596668" cy="786063"/>
          </a:xfrm>
        </p:spPr>
        <p:txBody>
          <a:bodyPr/>
          <a:lstStyle/>
          <a:p>
            <a:r>
              <a:rPr lang="fr-FR" dirty="0"/>
              <a:t>Logique &amp; Histoire</a:t>
            </a:r>
            <a:endParaRPr lang="en-US" dirty="0"/>
          </a:p>
        </p:txBody>
      </p:sp>
      <p:sp>
        <p:nvSpPr>
          <p:cNvPr id="3" name="Espace réservé du contenu 2">
            <a:extLst>
              <a:ext uri="{FF2B5EF4-FFF2-40B4-BE49-F238E27FC236}">
                <a16:creationId xmlns:a16="http://schemas.microsoft.com/office/drawing/2014/main" id="{C4B0BE22-B79B-3BD9-9AE9-0B2B39133747}"/>
              </a:ext>
            </a:extLst>
          </p:cNvPr>
          <p:cNvSpPr>
            <a:spLocks noGrp="1"/>
          </p:cNvSpPr>
          <p:nvPr>
            <p:ph idx="1"/>
          </p:nvPr>
        </p:nvSpPr>
        <p:spPr>
          <a:xfrm>
            <a:off x="677334" y="1572127"/>
            <a:ext cx="9621698" cy="4469236"/>
          </a:xfrm>
        </p:spPr>
        <p:txBody>
          <a:bodyPr/>
          <a:lstStyle/>
          <a:p>
            <a:r>
              <a:rPr lang="fr-FR" dirty="0"/>
              <a:t>Antiquité grecque: </a:t>
            </a:r>
            <a:r>
              <a:rPr lang="en-US" dirty="0"/>
              <a:t>(</a:t>
            </a:r>
            <a:r>
              <a:rPr lang="en-US" dirty="0" err="1"/>
              <a:t>Logique</a:t>
            </a:r>
            <a:r>
              <a:rPr lang="en-US" dirty="0"/>
              <a:t> </a:t>
            </a:r>
            <a:r>
              <a:rPr lang="en-US" dirty="0" err="1"/>
              <a:t>est</a:t>
            </a:r>
            <a:r>
              <a:rPr lang="en-US" dirty="0"/>
              <a:t> un </a:t>
            </a:r>
            <a:r>
              <a:rPr lang="en-US" dirty="0" err="1"/>
              <a:t>outil</a:t>
            </a:r>
            <a:r>
              <a:rPr lang="en-US" dirty="0"/>
              <a:t> philosophique) </a:t>
            </a:r>
          </a:p>
          <a:p>
            <a:pPr marL="0" indent="0">
              <a:buNone/>
            </a:pPr>
            <a:r>
              <a:rPr lang="en-US" dirty="0"/>
              <a:t>Aristote </a:t>
            </a:r>
            <a:r>
              <a:rPr lang="en-US" dirty="0" err="1"/>
              <a:t>considéré</a:t>
            </a:r>
            <a:r>
              <a:rPr lang="en-US" dirty="0"/>
              <a:t> </a:t>
            </a:r>
            <a:r>
              <a:rPr lang="en-US" dirty="0" err="1"/>
              <a:t>comme</a:t>
            </a:r>
            <a:r>
              <a:rPr lang="en-US" dirty="0"/>
              <a:t> le père de la </a:t>
            </a:r>
            <a:r>
              <a:rPr lang="en-US" dirty="0" err="1"/>
              <a:t>logique</a:t>
            </a:r>
            <a:r>
              <a:rPr lang="en-US" dirty="0"/>
              <a:t> fait </a:t>
            </a:r>
            <a:r>
              <a:rPr lang="en-US" dirty="0" err="1"/>
              <a:t>naitre</a:t>
            </a:r>
            <a:r>
              <a:rPr lang="en-US" dirty="0"/>
              <a:t> au </a:t>
            </a:r>
            <a:r>
              <a:rPr lang="en-US" dirty="0" err="1"/>
              <a:t>raisonnement</a:t>
            </a:r>
            <a:r>
              <a:rPr lang="en-US" dirty="0"/>
              <a:t> </a:t>
            </a:r>
            <a:r>
              <a:rPr lang="en-US" dirty="0" err="1"/>
              <a:t>déductif</a:t>
            </a:r>
            <a:r>
              <a:rPr lang="en-US" dirty="0"/>
              <a:t> de la </a:t>
            </a:r>
            <a:r>
              <a:rPr lang="en-US" dirty="0" err="1"/>
              <a:t>forme</a:t>
            </a:r>
            <a:r>
              <a:rPr lang="en-US" dirty="0"/>
              <a:t>: </a:t>
            </a:r>
          </a:p>
          <a:p>
            <a:pPr marL="0" indent="0">
              <a:buNone/>
            </a:pPr>
            <a:r>
              <a:rPr lang="en-US" dirty="0"/>
              <a:t>Tous les hommes </a:t>
            </a:r>
            <a:r>
              <a:rPr lang="en-US" dirty="0" err="1"/>
              <a:t>sont</a:t>
            </a:r>
            <a:r>
              <a:rPr lang="en-US" dirty="0"/>
              <a:t> </a:t>
            </a:r>
            <a:r>
              <a:rPr lang="en-US" dirty="0" err="1"/>
              <a:t>mortels</a:t>
            </a:r>
            <a:r>
              <a:rPr lang="en-US" dirty="0"/>
              <a:t> , Socrate </a:t>
            </a:r>
            <a:r>
              <a:rPr lang="en-US" dirty="0" err="1"/>
              <a:t>est</a:t>
            </a:r>
            <a:r>
              <a:rPr lang="en-US" dirty="0"/>
              <a:t> un homme </a:t>
            </a:r>
            <a:r>
              <a:rPr lang="en-US" dirty="0">
                <a:sym typeface="Wingdings" panose="05000000000000000000" pitchFamily="2" charset="2"/>
              </a:rPr>
              <a:t> </a:t>
            </a:r>
            <a:r>
              <a:rPr lang="en-US" dirty="0" err="1">
                <a:sym typeface="Wingdings" panose="05000000000000000000" pitchFamily="2" charset="2"/>
              </a:rPr>
              <a:t>Donc</a:t>
            </a:r>
            <a:r>
              <a:rPr lang="en-US" dirty="0">
                <a:sym typeface="Wingdings" panose="05000000000000000000" pitchFamily="2" charset="2"/>
              </a:rPr>
              <a:t> Socrate </a:t>
            </a:r>
            <a:r>
              <a:rPr lang="en-US" dirty="0" err="1">
                <a:sym typeface="Wingdings" panose="05000000000000000000" pitchFamily="2" charset="2"/>
              </a:rPr>
              <a:t>est</a:t>
            </a:r>
            <a:r>
              <a:rPr lang="en-US" dirty="0">
                <a:sym typeface="Wingdings" panose="05000000000000000000" pitchFamily="2" charset="2"/>
              </a:rPr>
              <a:t> </a:t>
            </a:r>
            <a:r>
              <a:rPr lang="en-US" dirty="0" err="1">
                <a:sym typeface="Wingdings" panose="05000000000000000000" pitchFamily="2" charset="2"/>
              </a:rPr>
              <a:t>mortel</a:t>
            </a:r>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Moyen </a:t>
            </a:r>
            <a:r>
              <a:rPr lang="en-US" dirty="0" err="1">
                <a:sym typeface="Wingdings" panose="05000000000000000000" pitchFamily="2" charset="2"/>
              </a:rPr>
              <a:t>âge</a:t>
            </a:r>
            <a:r>
              <a:rPr lang="en-US" dirty="0">
                <a:sym typeface="Wingdings" panose="05000000000000000000" pitchFamily="2" charset="2"/>
              </a:rPr>
              <a:t>: (</a:t>
            </a:r>
            <a:r>
              <a:rPr lang="en-US" dirty="0" err="1">
                <a:sym typeface="Wingdings" panose="05000000000000000000" pitchFamily="2" charset="2"/>
              </a:rPr>
              <a:t>Logique</a:t>
            </a:r>
            <a:r>
              <a:rPr lang="en-US" dirty="0">
                <a:sym typeface="Wingdings" panose="05000000000000000000" pitchFamily="2" charset="2"/>
              </a:rPr>
              <a:t> </a:t>
            </a:r>
            <a:r>
              <a:rPr lang="en-US" dirty="0" err="1">
                <a:sym typeface="Wingdings" panose="05000000000000000000" pitchFamily="2" charset="2"/>
              </a:rPr>
              <a:t>scolastique</a:t>
            </a:r>
            <a:r>
              <a:rPr lang="en-US" dirty="0">
                <a:sym typeface="Wingdings" panose="05000000000000000000" pitchFamily="2" charset="2"/>
              </a:rPr>
              <a:t>)</a:t>
            </a:r>
          </a:p>
          <a:p>
            <a:pPr marL="0" indent="0">
              <a:buNone/>
            </a:pPr>
            <a:r>
              <a:rPr lang="en-US" dirty="0">
                <a:sym typeface="Wingdings" panose="05000000000000000000" pitchFamily="2" charset="2"/>
              </a:rPr>
              <a:t>Les </a:t>
            </a:r>
            <a:r>
              <a:rPr lang="en-US" dirty="0" err="1">
                <a:sym typeface="Wingdings" panose="05000000000000000000" pitchFamily="2" charset="2"/>
              </a:rPr>
              <a:t>médiévaux</a:t>
            </a:r>
            <a:r>
              <a:rPr lang="en-US" dirty="0">
                <a:sym typeface="Wingdings" panose="05000000000000000000" pitchFamily="2" charset="2"/>
              </a:rPr>
              <a:t> </a:t>
            </a:r>
            <a:r>
              <a:rPr lang="en-US" dirty="0" err="1">
                <a:sym typeface="Wingdings" panose="05000000000000000000" pitchFamily="2" charset="2"/>
              </a:rPr>
              <a:t>analysent</a:t>
            </a:r>
            <a:r>
              <a:rPr lang="en-US" dirty="0">
                <a:sym typeface="Wingdings" panose="05000000000000000000" pitchFamily="2" charset="2"/>
              </a:rPr>
              <a:t> </a:t>
            </a:r>
            <a:r>
              <a:rPr lang="en-US" dirty="0" err="1">
                <a:sym typeface="Wingdings" panose="05000000000000000000" pitchFamily="2" charset="2"/>
              </a:rPr>
              <a:t>finement</a:t>
            </a:r>
            <a:r>
              <a:rPr lang="en-US" dirty="0">
                <a:sym typeface="Wingdings" panose="05000000000000000000" pitchFamily="2" charset="2"/>
              </a:rPr>
              <a:t> le </a:t>
            </a:r>
            <a:r>
              <a:rPr lang="en-US" dirty="0" err="1">
                <a:sym typeface="Wingdings" panose="05000000000000000000" pitchFamily="2" charset="2"/>
              </a:rPr>
              <a:t>sens</a:t>
            </a:r>
            <a:r>
              <a:rPr lang="en-US" dirty="0">
                <a:sym typeface="Wingdings" panose="05000000000000000000" pitchFamily="2" charset="2"/>
              </a:rPr>
              <a:t> des </a:t>
            </a:r>
            <a:r>
              <a:rPr lang="en-US" dirty="0" err="1">
                <a:sym typeface="Wingdings" panose="05000000000000000000" pitchFamily="2" charset="2"/>
              </a:rPr>
              <a:t>termes</a:t>
            </a:r>
            <a:r>
              <a:rPr lang="en-US" dirty="0">
                <a:sym typeface="Wingdings" panose="05000000000000000000" pitchFamily="2" charset="2"/>
              </a:rPr>
              <a:t> dans </a:t>
            </a:r>
            <a:r>
              <a:rPr lang="en-US" dirty="0" err="1">
                <a:sym typeface="Wingdings" panose="05000000000000000000" pitchFamily="2" charset="2"/>
              </a:rPr>
              <a:t>une</a:t>
            </a:r>
            <a:r>
              <a:rPr lang="en-US" dirty="0">
                <a:sym typeface="Wingdings" panose="05000000000000000000" pitchFamily="2" charset="2"/>
              </a:rPr>
              <a:t> proposition. </a:t>
            </a:r>
            <a:r>
              <a:rPr lang="en-US" dirty="0" err="1">
                <a:sym typeface="Wingdings" panose="05000000000000000000" pitchFamily="2" charset="2"/>
              </a:rPr>
              <a:t>Ils</a:t>
            </a:r>
            <a:r>
              <a:rPr lang="en-US" dirty="0">
                <a:sym typeface="Wingdings" panose="05000000000000000000" pitchFamily="2" charset="2"/>
              </a:rPr>
              <a:t> </a:t>
            </a:r>
            <a:r>
              <a:rPr lang="en-US" dirty="0" err="1">
                <a:sym typeface="Wingdings" panose="05000000000000000000" pitchFamily="2" charset="2"/>
              </a:rPr>
              <a:t>développent</a:t>
            </a:r>
            <a:r>
              <a:rPr lang="en-US" dirty="0">
                <a:sym typeface="Wingdings" panose="05000000000000000000" pitchFamily="2" charset="2"/>
              </a:rPr>
              <a:t> la </a:t>
            </a:r>
            <a:r>
              <a:rPr lang="en-US" dirty="0" err="1">
                <a:sym typeface="Wingdings" panose="05000000000000000000" pitchFamily="2" charset="2"/>
              </a:rPr>
              <a:t>théorie</a:t>
            </a:r>
            <a:r>
              <a:rPr lang="en-US" dirty="0">
                <a:sym typeface="Wingdings" panose="05000000000000000000" pitchFamily="2" charset="2"/>
              </a:rPr>
              <a:t> des suppositions </a:t>
            </a:r>
            <a:r>
              <a:rPr lang="en-US" dirty="0" err="1">
                <a:sym typeface="Wingdings" panose="05000000000000000000" pitchFamily="2" charset="2"/>
              </a:rPr>
              <a:t>ou</a:t>
            </a:r>
            <a:r>
              <a:rPr lang="en-US" dirty="0">
                <a:sym typeface="Wingdings" panose="05000000000000000000" pitchFamily="2" charset="2"/>
              </a:rPr>
              <a:t> le fait </a:t>
            </a:r>
            <a:r>
              <a:rPr lang="en-US" dirty="0" err="1">
                <a:sym typeface="Wingdings" panose="05000000000000000000" pitchFamily="2" charset="2"/>
              </a:rPr>
              <a:t>qu’un</a:t>
            </a:r>
            <a:r>
              <a:rPr lang="en-US" dirty="0">
                <a:sym typeface="Wingdings" panose="05000000000000000000" pitchFamily="2" charset="2"/>
              </a:rPr>
              <a:t> mot se </a:t>
            </a:r>
            <a:r>
              <a:rPr lang="en-US" dirty="0" err="1">
                <a:sym typeface="Wingdings" panose="05000000000000000000" pitchFamily="2" charset="2"/>
              </a:rPr>
              <a:t>tienne</a:t>
            </a:r>
            <a:r>
              <a:rPr lang="en-US" dirty="0">
                <a:sym typeface="Wingdings" panose="05000000000000000000" pitchFamily="2" charset="2"/>
              </a:rPr>
              <a:t> pour un </a:t>
            </a:r>
            <a:r>
              <a:rPr lang="en-US" dirty="0" err="1">
                <a:sym typeface="Wingdings" panose="05000000000000000000" pitchFamily="2" charset="2"/>
              </a:rPr>
              <a:t>individu</a:t>
            </a:r>
            <a:r>
              <a:rPr lang="en-US" dirty="0">
                <a:sym typeface="Wingdings" panose="05000000000000000000" pitchFamily="2" charset="2"/>
              </a:rPr>
              <a:t>, </a:t>
            </a:r>
            <a:r>
              <a:rPr lang="en-US" dirty="0" err="1">
                <a:sym typeface="Wingdings" panose="05000000000000000000" pitchFamily="2" charset="2"/>
              </a:rPr>
              <a:t>une</a:t>
            </a:r>
            <a:r>
              <a:rPr lang="en-US" dirty="0">
                <a:sym typeface="Wingdings" panose="05000000000000000000" pitchFamily="2" charset="2"/>
              </a:rPr>
              <a:t> </a:t>
            </a:r>
            <a:r>
              <a:rPr lang="en-US" dirty="0" err="1">
                <a:sym typeface="Wingdings" panose="05000000000000000000" pitchFamily="2" charset="2"/>
              </a:rPr>
              <a:t>classe</a:t>
            </a:r>
            <a:r>
              <a:rPr lang="en-US" dirty="0">
                <a:sym typeface="Wingdings" panose="05000000000000000000" pitchFamily="2" charset="2"/>
              </a:rPr>
              <a:t> </a:t>
            </a:r>
            <a:r>
              <a:rPr lang="en-US" dirty="0" err="1">
                <a:sym typeface="Wingdings" panose="05000000000000000000" pitchFamily="2" charset="2"/>
              </a:rPr>
              <a:t>ou</a:t>
            </a:r>
            <a:r>
              <a:rPr lang="en-US" dirty="0">
                <a:sym typeface="Wingdings" panose="05000000000000000000" pitchFamily="2" charset="2"/>
              </a:rPr>
              <a:t> </a:t>
            </a:r>
            <a:r>
              <a:rPr lang="en-US" dirty="0" err="1">
                <a:sym typeface="Wingdings" panose="05000000000000000000" pitchFamily="2" charset="2"/>
              </a:rPr>
              <a:t>une</a:t>
            </a:r>
            <a:r>
              <a:rPr lang="en-US" dirty="0">
                <a:sym typeface="Wingdings" panose="05000000000000000000" pitchFamily="2" charset="2"/>
              </a:rPr>
              <a:t> idée. </a:t>
            </a:r>
          </a:p>
          <a:p>
            <a:pPr marL="0" indent="0">
              <a:buNone/>
            </a:pPr>
            <a:r>
              <a:rPr lang="en-US" dirty="0" err="1">
                <a:sym typeface="Wingdings" panose="05000000000000000000" pitchFamily="2" charset="2"/>
              </a:rPr>
              <a:t>Exemple</a:t>
            </a:r>
            <a:r>
              <a:rPr lang="en-US" dirty="0">
                <a:sym typeface="Wingdings" panose="05000000000000000000" pitchFamily="2" charset="2"/>
              </a:rPr>
              <a:t>: dans “</a:t>
            </a:r>
            <a:r>
              <a:rPr lang="en-US" dirty="0" err="1">
                <a:sym typeface="Wingdings" panose="05000000000000000000" pitchFamily="2" charset="2"/>
              </a:rPr>
              <a:t>l’homme</a:t>
            </a:r>
            <a:r>
              <a:rPr lang="en-US" dirty="0">
                <a:sym typeface="Wingdings" panose="05000000000000000000" pitchFamily="2" charset="2"/>
              </a:rPr>
              <a:t> </a:t>
            </a:r>
            <a:r>
              <a:rPr lang="en-US" dirty="0" err="1">
                <a:sym typeface="Wingdings" panose="05000000000000000000" pitchFamily="2" charset="2"/>
              </a:rPr>
              <a:t>est</a:t>
            </a:r>
            <a:r>
              <a:rPr lang="en-US" dirty="0">
                <a:sym typeface="Wingdings" panose="05000000000000000000" pitchFamily="2" charset="2"/>
              </a:rPr>
              <a:t> intelligent”, le </a:t>
            </a:r>
            <a:r>
              <a:rPr lang="en-US" dirty="0" err="1">
                <a:sym typeface="Wingdings" panose="05000000000000000000" pitchFamily="2" charset="2"/>
              </a:rPr>
              <a:t>terme</a:t>
            </a:r>
            <a:r>
              <a:rPr lang="en-US" dirty="0">
                <a:sym typeface="Wingdings" panose="05000000000000000000" pitchFamily="2" charset="2"/>
              </a:rPr>
              <a:t> “homme” suppose pour toute </a:t>
            </a:r>
            <a:r>
              <a:rPr lang="en-US" dirty="0" err="1">
                <a:sym typeface="Wingdings" panose="05000000000000000000" pitchFamily="2" charset="2"/>
              </a:rPr>
              <a:t>l’éspèce</a:t>
            </a:r>
            <a:r>
              <a:rPr lang="en-US" dirty="0">
                <a:sym typeface="Wingdings" panose="05000000000000000000" pitchFamily="2" charset="2"/>
              </a:rPr>
              <a:t> humaine. Par </a:t>
            </a:r>
            <a:r>
              <a:rPr lang="en-US" dirty="0" err="1">
                <a:sym typeface="Wingdings" panose="05000000000000000000" pitchFamily="2" charset="2"/>
              </a:rPr>
              <a:t>contre</a:t>
            </a:r>
            <a:r>
              <a:rPr lang="en-US" dirty="0">
                <a:sym typeface="Wingdings" panose="05000000000000000000" pitchFamily="2" charset="2"/>
              </a:rPr>
              <a:t> dans “</a:t>
            </a:r>
            <a:r>
              <a:rPr lang="en-US" dirty="0" err="1">
                <a:sym typeface="Wingdings" panose="05000000000000000000" pitchFamily="2" charset="2"/>
              </a:rPr>
              <a:t>cet</a:t>
            </a:r>
            <a:r>
              <a:rPr lang="en-US" dirty="0">
                <a:sym typeface="Wingdings" panose="05000000000000000000" pitchFamily="2" charset="2"/>
              </a:rPr>
              <a:t> homme </a:t>
            </a:r>
            <a:r>
              <a:rPr lang="en-US" dirty="0" err="1">
                <a:sym typeface="Wingdings" panose="05000000000000000000" pitchFamily="2" charset="2"/>
              </a:rPr>
              <a:t>est</a:t>
            </a:r>
            <a:r>
              <a:rPr lang="en-US" dirty="0">
                <a:sym typeface="Wingdings" panose="05000000000000000000" pitchFamily="2" charset="2"/>
              </a:rPr>
              <a:t> un philosophe”, “homme” suppose pour un </a:t>
            </a:r>
            <a:r>
              <a:rPr lang="en-US" dirty="0" err="1">
                <a:sym typeface="Wingdings" panose="05000000000000000000" pitchFamily="2" charset="2"/>
              </a:rPr>
              <a:t>individu</a:t>
            </a:r>
            <a:r>
              <a:rPr lang="en-US" dirty="0">
                <a:sym typeface="Wingdings" panose="05000000000000000000" pitchFamily="2" charset="2"/>
              </a:rPr>
              <a:t> particulier  </a:t>
            </a:r>
            <a:r>
              <a:rPr lang="en-US" dirty="0" err="1">
                <a:sym typeface="Wingdings" panose="05000000000000000000" pitchFamily="2" charset="2"/>
              </a:rPr>
              <a:t>analyse</a:t>
            </a:r>
            <a:r>
              <a:rPr lang="en-US" dirty="0">
                <a:sym typeface="Wingdings" panose="05000000000000000000" pitchFamily="2" charset="2"/>
              </a:rPr>
              <a:t> </a:t>
            </a:r>
            <a:r>
              <a:rPr lang="en-US" dirty="0" err="1">
                <a:sym typeface="Wingdings" panose="05000000000000000000" pitchFamily="2" charset="2"/>
              </a:rPr>
              <a:t>sémantique</a:t>
            </a:r>
            <a:endParaRPr lang="en-US" dirty="0">
              <a:sym typeface="Wingdings" panose="05000000000000000000" pitchFamily="2" charset="2"/>
            </a:endParaRPr>
          </a:p>
          <a:p>
            <a:pPr marL="0" indent="0">
              <a:buNone/>
            </a:pPr>
            <a:endParaRPr lang="fr-FR" dirty="0"/>
          </a:p>
        </p:txBody>
      </p:sp>
    </p:spTree>
    <p:extLst>
      <p:ext uri="{BB962C8B-B14F-4D97-AF65-F5344CB8AC3E}">
        <p14:creationId xmlns:p14="http://schemas.microsoft.com/office/powerpoint/2010/main" val="4084045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5CA5-4CAF-B743-599F-DEFBF8E355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2ABEB0-8FF3-0FD7-9DA8-77ABED120CA8}"/>
              </a:ext>
            </a:extLst>
          </p:cNvPr>
          <p:cNvSpPr>
            <a:spLocks noGrp="1"/>
          </p:cNvSpPr>
          <p:nvPr>
            <p:ph type="title"/>
          </p:nvPr>
        </p:nvSpPr>
        <p:spPr>
          <a:xfrm>
            <a:off x="677334" y="609600"/>
            <a:ext cx="8596668" cy="786063"/>
          </a:xfrm>
        </p:spPr>
        <p:txBody>
          <a:bodyPr/>
          <a:lstStyle/>
          <a:p>
            <a:r>
              <a:rPr lang="fr-FR" dirty="0"/>
              <a:t>Logique &amp; Histoire</a:t>
            </a:r>
            <a:endParaRPr lang="en-US" dirty="0"/>
          </a:p>
        </p:txBody>
      </p:sp>
      <p:sp>
        <p:nvSpPr>
          <p:cNvPr id="3" name="Espace réservé du contenu 2">
            <a:extLst>
              <a:ext uri="{FF2B5EF4-FFF2-40B4-BE49-F238E27FC236}">
                <a16:creationId xmlns:a16="http://schemas.microsoft.com/office/drawing/2014/main" id="{7FC3FDF9-6913-DABD-38B2-8F33722CEBD9}"/>
              </a:ext>
            </a:extLst>
          </p:cNvPr>
          <p:cNvSpPr>
            <a:spLocks noGrp="1"/>
          </p:cNvSpPr>
          <p:nvPr>
            <p:ph idx="1"/>
          </p:nvPr>
        </p:nvSpPr>
        <p:spPr>
          <a:xfrm>
            <a:off x="677334" y="1572127"/>
            <a:ext cx="9621698" cy="4469236"/>
          </a:xfrm>
        </p:spPr>
        <p:txBody>
          <a:bodyPr>
            <a:normAutofit lnSpcReduction="10000"/>
          </a:bodyPr>
          <a:lstStyle/>
          <a:p>
            <a:r>
              <a:rPr lang="fr-FR" dirty="0"/>
              <a:t>XIXe siècle: Logique est une science mathématique</a:t>
            </a:r>
          </a:p>
          <a:p>
            <a:pPr marL="0" indent="0">
              <a:buNone/>
            </a:pPr>
            <a:r>
              <a:rPr lang="fr-FR" dirty="0">
                <a:sym typeface="Wingdings" panose="05000000000000000000" pitchFamily="2" charset="2"/>
              </a:rPr>
              <a:t>George Boole introduit l’algèbre booléenne qui exprime le raisonnement en termes d’opérations algébriques (ET, OU, NON). Ainsi que Frege introduit la logique des prédicats dépassant largement la logique aristotélicienne.</a:t>
            </a:r>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20ème siècle: </a:t>
            </a:r>
            <a:r>
              <a:rPr lang="en-US" dirty="0" err="1">
                <a:sym typeface="Wingdings" panose="05000000000000000000" pitchFamily="2" charset="2"/>
              </a:rPr>
              <a:t>Logique</a:t>
            </a:r>
            <a:r>
              <a:rPr lang="en-US" dirty="0">
                <a:sym typeface="Wingdings" panose="05000000000000000000" pitchFamily="2" charset="2"/>
              </a:rPr>
              <a:t> un </a:t>
            </a:r>
            <a:r>
              <a:rPr lang="en-US" dirty="0" err="1">
                <a:sym typeface="Wingdings" panose="05000000000000000000" pitchFamily="2" charset="2"/>
              </a:rPr>
              <a:t>pilier</a:t>
            </a:r>
            <a:r>
              <a:rPr lang="en-US" dirty="0">
                <a:sym typeface="Wingdings" panose="05000000000000000000" pitchFamily="2" charset="2"/>
              </a:rPr>
              <a:t> de </a:t>
            </a:r>
            <a:r>
              <a:rPr lang="en-US" dirty="0" err="1">
                <a:sym typeface="Wingdings" panose="05000000000000000000" pitchFamily="2" charset="2"/>
              </a:rPr>
              <a:t>l’informatique</a:t>
            </a:r>
            <a:r>
              <a:rPr lang="en-US" dirty="0">
                <a:sym typeface="Wingdings" panose="05000000000000000000" pitchFamily="2" charset="2"/>
              </a:rPr>
              <a:t> </a:t>
            </a:r>
            <a:r>
              <a:rPr lang="en-US" dirty="0" err="1">
                <a:sym typeface="Wingdings" panose="05000000000000000000" pitchFamily="2" charset="2"/>
              </a:rPr>
              <a:t>moderne</a:t>
            </a:r>
            <a:r>
              <a:rPr lang="en-US" dirty="0">
                <a:sym typeface="Wingdings" panose="05000000000000000000" pitchFamily="2" charset="2"/>
              </a:rPr>
              <a:t> (Turing, IA)</a:t>
            </a:r>
          </a:p>
          <a:p>
            <a:endParaRPr lang="en-US" dirty="0">
              <a:sym typeface="Wingdings" panose="05000000000000000000" pitchFamily="2" charset="2"/>
            </a:endParaRPr>
          </a:p>
          <a:p>
            <a:r>
              <a:rPr lang="en-US" dirty="0" err="1">
                <a:sym typeface="Wingdings" panose="05000000000000000000" pitchFamily="2" charset="2"/>
              </a:rPr>
              <a:t>Aujourd’hui</a:t>
            </a:r>
            <a:r>
              <a:rPr lang="en-US" dirty="0">
                <a:sym typeface="Wingdings" panose="05000000000000000000" pitchFamily="2" charset="2"/>
              </a:rPr>
              <a:t>: </a:t>
            </a:r>
          </a:p>
          <a:p>
            <a:pPr marL="0" indent="0">
              <a:buNone/>
            </a:pPr>
            <a:r>
              <a:rPr lang="en-US" dirty="0" err="1">
                <a:sym typeface="Wingdings" panose="05000000000000000000" pitchFamily="2" charset="2"/>
              </a:rPr>
              <a:t>Logique</a:t>
            </a:r>
            <a:r>
              <a:rPr lang="en-US" dirty="0">
                <a:sym typeface="Wingdings" panose="05000000000000000000" pitchFamily="2" charset="2"/>
              </a:rPr>
              <a:t> </a:t>
            </a:r>
            <a:r>
              <a:rPr lang="en-US" dirty="0" err="1">
                <a:sym typeface="Wingdings" panose="05000000000000000000" pitchFamily="2" charset="2"/>
              </a:rPr>
              <a:t>formelle</a:t>
            </a:r>
            <a:r>
              <a:rPr lang="en-US" dirty="0">
                <a:sym typeface="Wingdings" panose="05000000000000000000" pitchFamily="2" charset="2"/>
              </a:rPr>
              <a:t> </a:t>
            </a:r>
            <a:r>
              <a:rPr lang="en-US" dirty="0" err="1">
                <a:sym typeface="Wingdings" panose="05000000000000000000" pitchFamily="2" charset="2"/>
              </a:rPr>
              <a:t>est</a:t>
            </a:r>
            <a:r>
              <a:rPr lang="en-US" dirty="0">
                <a:sym typeface="Wingdings" panose="05000000000000000000" pitchFamily="2" charset="2"/>
              </a:rPr>
              <a:t> </a:t>
            </a:r>
            <a:r>
              <a:rPr lang="en-US" dirty="0" err="1">
                <a:sym typeface="Wingdings" panose="05000000000000000000" pitchFamily="2" charset="2"/>
              </a:rPr>
              <a:t>partout</a:t>
            </a:r>
            <a:r>
              <a:rPr lang="en-US" dirty="0">
                <a:sym typeface="Wingdings" panose="05000000000000000000" pitchFamily="2" charset="2"/>
              </a:rPr>
              <a:t>: </a:t>
            </a:r>
          </a:p>
          <a:p>
            <a:pPr>
              <a:buFont typeface="Wingdings" panose="05000000000000000000" pitchFamily="2" charset="2"/>
              <a:buChar char="è"/>
            </a:pPr>
            <a:r>
              <a:rPr lang="en-US" dirty="0" err="1">
                <a:sym typeface="Wingdings" panose="05000000000000000000" pitchFamily="2" charset="2"/>
              </a:rPr>
              <a:t>Mathématiques</a:t>
            </a:r>
            <a:r>
              <a:rPr lang="en-US" dirty="0">
                <a:sym typeface="Wingdings" panose="05000000000000000000" pitchFamily="2" charset="2"/>
              </a:rPr>
              <a:t>: prevue, </a:t>
            </a:r>
            <a:r>
              <a:rPr lang="en-US" dirty="0" err="1">
                <a:sym typeface="Wingdings" panose="05000000000000000000" pitchFamily="2" charset="2"/>
              </a:rPr>
              <a:t>théorie</a:t>
            </a:r>
            <a:r>
              <a:rPr lang="en-US" dirty="0">
                <a:sym typeface="Wingdings" panose="05000000000000000000" pitchFamily="2" charset="2"/>
              </a:rPr>
              <a:t> des ensembles, </a:t>
            </a:r>
            <a:r>
              <a:rPr lang="en-US" dirty="0" err="1">
                <a:sym typeface="Wingdings" panose="05000000000000000000" pitchFamily="2" charset="2"/>
              </a:rPr>
              <a:t>modèles</a:t>
            </a:r>
            <a:endParaRPr lang="en-US" dirty="0">
              <a:sym typeface="Wingdings" panose="05000000000000000000" pitchFamily="2" charset="2"/>
            </a:endParaRPr>
          </a:p>
          <a:p>
            <a:pPr>
              <a:buFont typeface="Wingdings" panose="05000000000000000000" pitchFamily="2" charset="2"/>
              <a:buChar char="è"/>
            </a:pPr>
            <a:r>
              <a:rPr lang="en-US" dirty="0">
                <a:sym typeface="Wingdings" panose="05000000000000000000" pitchFamily="2" charset="2"/>
              </a:rPr>
              <a:t>Informatique: </a:t>
            </a:r>
            <a:r>
              <a:rPr lang="en-US" dirty="0" err="1">
                <a:sym typeface="Wingdings" panose="05000000000000000000" pitchFamily="2" charset="2"/>
              </a:rPr>
              <a:t>algorithmes</a:t>
            </a:r>
            <a:r>
              <a:rPr lang="en-US" dirty="0">
                <a:sym typeface="Wingdings" panose="05000000000000000000" pitchFamily="2" charset="2"/>
              </a:rPr>
              <a:t>, </a:t>
            </a:r>
            <a:r>
              <a:rPr lang="en-US" dirty="0" err="1">
                <a:sym typeface="Wingdings" panose="05000000000000000000" pitchFamily="2" charset="2"/>
              </a:rPr>
              <a:t>langage</a:t>
            </a:r>
            <a:r>
              <a:rPr lang="en-US" dirty="0">
                <a:sym typeface="Wingdings" panose="05000000000000000000" pitchFamily="2" charset="2"/>
              </a:rPr>
              <a:t> de </a:t>
            </a:r>
            <a:r>
              <a:rPr lang="en-US" dirty="0" err="1">
                <a:sym typeface="Wingdings" panose="05000000000000000000" pitchFamily="2" charset="2"/>
              </a:rPr>
              <a:t>programmation</a:t>
            </a:r>
            <a:r>
              <a:rPr lang="en-US" dirty="0">
                <a:sym typeface="Wingdings" panose="05000000000000000000" pitchFamily="2" charset="2"/>
              </a:rPr>
              <a:t>, verification de </a:t>
            </a:r>
            <a:r>
              <a:rPr lang="en-US" dirty="0" err="1">
                <a:sym typeface="Wingdings" panose="05000000000000000000" pitchFamily="2" charset="2"/>
              </a:rPr>
              <a:t>programmes</a:t>
            </a:r>
            <a:r>
              <a:rPr lang="en-US" dirty="0">
                <a:sym typeface="Wingdings" panose="05000000000000000000" pitchFamily="2" charset="2"/>
              </a:rPr>
              <a:t>, intelligence </a:t>
            </a:r>
            <a:r>
              <a:rPr lang="en-US" dirty="0" err="1">
                <a:sym typeface="Wingdings" panose="05000000000000000000" pitchFamily="2" charset="2"/>
              </a:rPr>
              <a:t>artificielle</a:t>
            </a:r>
            <a:endParaRPr lang="en-US" dirty="0">
              <a:sym typeface="Wingdings" panose="05000000000000000000" pitchFamily="2" charset="2"/>
            </a:endParaRPr>
          </a:p>
          <a:p>
            <a:pPr>
              <a:buFont typeface="Wingdings" panose="05000000000000000000" pitchFamily="2" charset="2"/>
              <a:buChar char="è"/>
            </a:pPr>
            <a:r>
              <a:rPr lang="en-US" dirty="0">
                <a:sym typeface="Wingdings" panose="05000000000000000000" pitchFamily="2" charset="2"/>
              </a:rPr>
              <a:t>Philosophie: </a:t>
            </a:r>
            <a:r>
              <a:rPr lang="en-US" dirty="0" err="1">
                <a:sym typeface="Wingdings" panose="05000000000000000000" pitchFamily="2" charset="2"/>
              </a:rPr>
              <a:t>analyse</a:t>
            </a:r>
            <a:r>
              <a:rPr lang="en-US" dirty="0">
                <a:sym typeface="Wingdings" panose="05000000000000000000" pitchFamily="2" charset="2"/>
              </a:rPr>
              <a:t> des arguments .. </a:t>
            </a:r>
          </a:p>
          <a:p>
            <a:pPr>
              <a:buFont typeface="Wingdings" panose="05000000000000000000" pitchFamily="2" charset="2"/>
              <a:buChar char="è"/>
            </a:pPr>
            <a:endParaRPr lang="en-US" dirty="0">
              <a:sym typeface="Wingdings" panose="05000000000000000000" pitchFamily="2" charset="2"/>
            </a:endParaRPr>
          </a:p>
          <a:p>
            <a:pPr marL="0" indent="0">
              <a:buNone/>
            </a:pPr>
            <a:endParaRPr lang="fr-FR" dirty="0"/>
          </a:p>
        </p:txBody>
      </p:sp>
    </p:spTree>
    <p:extLst>
      <p:ext uri="{BB962C8B-B14F-4D97-AF65-F5344CB8AC3E}">
        <p14:creationId xmlns:p14="http://schemas.microsoft.com/office/powerpoint/2010/main" val="640499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46DF52-5F86-3712-1CDF-1660989E0E3C}"/>
              </a:ext>
            </a:extLst>
          </p:cNvPr>
          <p:cNvSpPr>
            <a:spLocks noGrp="1"/>
          </p:cNvSpPr>
          <p:nvPr>
            <p:ph type="title"/>
          </p:nvPr>
        </p:nvSpPr>
        <p:spPr>
          <a:xfrm>
            <a:off x="677334" y="609600"/>
            <a:ext cx="8596668" cy="834189"/>
          </a:xfrm>
        </p:spPr>
        <p:txBody>
          <a:bodyPr/>
          <a:lstStyle/>
          <a:p>
            <a:r>
              <a:rPr lang="fr-FR" dirty="0"/>
              <a:t>Langage &amp; Logique</a:t>
            </a:r>
            <a:endParaRPr lang="en-US" dirty="0"/>
          </a:p>
        </p:txBody>
      </p:sp>
      <p:sp>
        <p:nvSpPr>
          <p:cNvPr id="3" name="Espace réservé du contenu 2">
            <a:extLst>
              <a:ext uri="{FF2B5EF4-FFF2-40B4-BE49-F238E27FC236}">
                <a16:creationId xmlns:a16="http://schemas.microsoft.com/office/drawing/2014/main" id="{B07404CD-E4AA-62DB-B888-C09F1DAB4E98}"/>
              </a:ext>
            </a:extLst>
          </p:cNvPr>
          <p:cNvSpPr>
            <a:spLocks noGrp="1"/>
          </p:cNvSpPr>
          <p:nvPr>
            <p:ph idx="1"/>
          </p:nvPr>
        </p:nvSpPr>
        <p:spPr>
          <a:xfrm>
            <a:off x="677334" y="1443789"/>
            <a:ext cx="9990666" cy="4597573"/>
          </a:xfrm>
        </p:spPr>
        <p:txBody>
          <a:bodyPr>
            <a:normAutofit lnSpcReduction="10000"/>
          </a:bodyPr>
          <a:lstStyle/>
          <a:p>
            <a:r>
              <a:rPr lang="fr-FR" dirty="0"/>
              <a:t>Le langage est un système de signes: mots appartenant à un alphabet, construit d’un ensemble de symboles ainsi que l’ensemble de règles de construction. On distingue: </a:t>
            </a:r>
          </a:p>
          <a:p>
            <a:endParaRPr lang="fr-FR" dirty="0"/>
          </a:p>
          <a:p>
            <a:pPr>
              <a:buFont typeface="Wingdings" panose="05000000000000000000" pitchFamily="2" charset="2"/>
              <a:buChar char="è"/>
            </a:pPr>
            <a:r>
              <a:rPr lang="fr-FR" dirty="0">
                <a:sym typeface="Wingdings" panose="05000000000000000000" pitchFamily="2" charset="2"/>
              </a:rPr>
              <a:t>Langage naturel: nos langues (</a:t>
            </a:r>
            <a:r>
              <a:rPr lang="fr-FR" dirty="0" err="1">
                <a:sym typeface="Wingdings" panose="05000000000000000000" pitchFamily="2" charset="2"/>
              </a:rPr>
              <a:t>francais</a:t>
            </a:r>
            <a:r>
              <a:rPr lang="fr-FR" dirty="0">
                <a:sym typeface="Wingdings" panose="05000000000000000000" pitchFamily="2" charset="2"/>
              </a:rPr>
              <a:t>, arabe, anglais ..) riches mais </a:t>
            </a:r>
            <a:r>
              <a:rPr lang="fr-FR" dirty="0" err="1">
                <a:sym typeface="Wingdings" panose="05000000000000000000" pitchFamily="2" charset="2"/>
              </a:rPr>
              <a:t>ambigues</a:t>
            </a:r>
            <a:r>
              <a:rPr lang="fr-FR" dirty="0">
                <a:sym typeface="Wingdings" panose="05000000000000000000" pitchFamily="2" charset="2"/>
              </a:rPr>
              <a:t>. </a:t>
            </a:r>
          </a:p>
          <a:p>
            <a:pPr>
              <a:buFont typeface="Wingdings" panose="05000000000000000000" pitchFamily="2" charset="2"/>
              <a:buChar char="è"/>
            </a:pPr>
            <a:r>
              <a:rPr lang="fr-FR" dirty="0">
                <a:sym typeface="Wingdings" panose="05000000000000000000" pitchFamily="2" charset="2"/>
              </a:rPr>
              <a:t>Langage formel: un système de symboles artificiels (mathématiques, langage logique, langage informatique) conçu pour être précis et sans </a:t>
            </a:r>
            <a:r>
              <a:rPr lang="fr-FR" dirty="0" err="1">
                <a:sym typeface="Wingdings" panose="05000000000000000000" pitchFamily="2" charset="2"/>
              </a:rPr>
              <a:t>ambiguité</a:t>
            </a:r>
            <a:r>
              <a:rPr lang="fr-FR" dirty="0">
                <a:sym typeface="Wingdings" panose="05000000000000000000" pitchFamily="2" charset="2"/>
              </a:rPr>
              <a:t>.</a:t>
            </a:r>
            <a:endParaRPr lang="fr-FR" dirty="0"/>
          </a:p>
          <a:p>
            <a:pPr marL="0" indent="0">
              <a:buNone/>
            </a:pPr>
            <a:endParaRPr lang="en-US" dirty="0"/>
          </a:p>
          <a:p>
            <a:r>
              <a:rPr lang="en-US" dirty="0"/>
              <a:t>Relation entre </a:t>
            </a:r>
            <a:r>
              <a:rPr lang="en-US" dirty="0" err="1"/>
              <a:t>logique</a:t>
            </a:r>
            <a:r>
              <a:rPr lang="en-US" dirty="0"/>
              <a:t> et </a:t>
            </a:r>
            <a:r>
              <a:rPr lang="en-US" dirty="0" err="1"/>
              <a:t>langage</a:t>
            </a:r>
            <a:r>
              <a:rPr lang="en-US" dirty="0"/>
              <a:t>: </a:t>
            </a:r>
          </a:p>
          <a:p>
            <a:pPr>
              <a:buFont typeface="Wingdings" panose="05000000000000000000" pitchFamily="2" charset="2"/>
              <a:buChar char="è"/>
            </a:pPr>
            <a:r>
              <a:rPr lang="en-US" dirty="0">
                <a:sym typeface="Wingdings" panose="05000000000000000000" pitchFamily="2" charset="2"/>
              </a:rPr>
              <a:t>La </a:t>
            </a:r>
            <a:r>
              <a:rPr lang="en-US" dirty="0" err="1">
                <a:sym typeface="Wingdings" panose="05000000000000000000" pitchFamily="2" charset="2"/>
              </a:rPr>
              <a:t>logique</a:t>
            </a:r>
            <a:r>
              <a:rPr lang="en-US" dirty="0">
                <a:sym typeface="Wingdings" panose="05000000000000000000" pitchFamily="2" charset="2"/>
              </a:rPr>
              <a:t>: étude de la </a:t>
            </a:r>
            <a:r>
              <a:rPr lang="en-US" dirty="0" err="1">
                <a:sym typeface="Wingdings" panose="05000000000000000000" pitchFamily="2" charset="2"/>
              </a:rPr>
              <a:t>validité</a:t>
            </a:r>
            <a:r>
              <a:rPr lang="en-US" dirty="0">
                <a:sym typeface="Wingdings" panose="05000000000000000000" pitchFamily="2" charset="2"/>
              </a:rPr>
              <a:t> du </a:t>
            </a:r>
            <a:r>
              <a:rPr lang="en-US" dirty="0" err="1">
                <a:sym typeface="Wingdings" panose="05000000000000000000" pitchFamily="2" charset="2"/>
              </a:rPr>
              <a:t>raisonnement</a:t>
            </a:r>
            <a:endParaRPr lang="en-US" dirty="0">
              <a:sym typeface="Wingdings" panose="05000000000000000000" pitchFamily="2" charset="2"/>
            </a:endParaRPr>
          </a:p>
          <a:p>
            <a:pPr>
              <a:buFont typeface="Wingdings" panose="05000000000000000000" pitchFamily="2" charset="2"/>
              <a:buChar char="è"/>
            </a:pPr>
            <a:r>
              <a:rPr lang="en-US" dirty="0">
                <a:sym typeface="Wingdings" panose="05000000000000000000" pitchFamily="2" charset="2"/>
              </a:rPr>
              <a:t>Le </a:t>
            </a:r>
            <a:r>
              <a:rPr lang="en-US" dirty="0" err="1">
                <a:sym typeface="Wingdings" panose="05000000000000000000" pitchFamily="2" charset="2"/>
              </a:rPr>
              <a:t>langage</a:t>
            </a:r>
            <a:r>
              <a:rPr lang="en-US" dirty="0">
                <a:sym typeface="Wingdings" panose="05000000000000000000" pitchFamily="2" charset="2"/>
              </a:rPr>
              <a:t>: moyen de </a:t>
            </a:r>
            <a:r>
              <a:rPr lang="en-US" dirty="0" err="1">
                <a:sym typeface="Wingdings" panose="05000000000000000000" pitchFamily="2" charset="2"/>
              </a:rPr>
              <a:t>formuler</a:t>
            </a:r>
            <a:r>
              <a:rPr lang="en-US" dirty="0">
                <a:sym typeface="Wingdings" panose="05000000000000000000" pitchFamily="2" charset="2"/>
              </a:rPr>
              <a:t> et </a:t>
            </a:r>
            <a:r>
              <a:rPr lang="en-US" dirty="0" err="1">
                <a:sym typeface="Wingdings" panose="05000000000000000000" pitchFamily="2" charset="2"/>
              </a:rPr>
              <a:t>communiquer</a:t>
            </a:r>
            <a:r>
              <a:rPr lang="en-US" dirty="0">
                <a:sym typeface="Wingdings" panose="05000000000000000000" pitchFamily="2" charset="2"/>
              </a:rPr>
              <a:t> des pensées. </a:t>
            </a:r>
          </a:p>
          <a:p>
            <a:pPr marL="0" indent="0">
              <a:buNone/>
            </a:pPr>
            <a:r>
              <a:rPr lang="en-US" dirty="0">
                <a:sym typeface="Wingdings" panose="05000000000000000000" pitchFamily="2" charset="2"/>
              </a:rPr>
              <a:t>Lien: </a:t>
            </a:r>
          </a:p>
          <a:p>
            <a:pPr>
              <a:buFont typeface="Wingdings" panose="05000000000000000000" pitchFamily="2" charset="2"/>
              <a:buChar char="è"/>
            </a:pPr>
            <a:r>
              <a:rPr lang="en-US" dirty="0">
                <a:sym typeface="Wingdings" panose="05000000000000000000" pitchFamily="2" charset="2"/>
              </a:rPr>
              <a:t>Sans </a:t>
            </a:r>
            <a:r>
              <a:rPr lang="en-US" dirty="0" err="1">
                <a:sym typeface="Wingdings" panose="05000000000000000000" pitchFamily="2" charset="2"/>
              </a:rPr>
              <a:t>langage</a:t>
            </a:r>
            <a:r>
              <a:rPr lang="en-US" dirty="0">
                <a:sym typeface="Wingdings" panose="05000000000000000000" pitchFamily="2" charset="2"/>
              </a:rPr>
              <a:t>, la </a:t>
            </a:r>
            <a:r>
              <a:rPr lang="en-US" dirty="0" err="1">
                <a:sym typeface="Wingdings" panose="05000000000000000000" pitchFamily="2" charset="2"/>
              </a:rPr>
              <a:t>logique</a:t>
            </a:r>
            <a:r>
              <a:rPr lang="en-US" dirty="0">
                <a:sym typeface="Wingdings" panose="05000000000000000000" pitchFamily="2" charset="2"/>
              </a:rPr>
              <a:t> ne </a:t>
            </a:r>
            <a:r>
              <a:rPr lang="en-US" dirty="0" err="1">
                <a:sym typeface="Wingdings" panose="05000000000000000000" pitchFamily="2" charset="2"/>
              </a:rPr>
              <a:t>peut</a:t>
            </a:r>
            <a:r>
              <a:rPr lang="en-US" dirty="0">
                <a:sym typeface="Wingdings" panose="05000000000000000000" pitchFamily="2" charset="2"/>
              </a:rPr>
              <a:t> pas </a:t>
            </a:r>
            <a:r>
              <a:rPr lang="en-US" dirty="0" err="1">
                <a:sym typeface="Wingdings" panose="05000000000000000000" pitchFamily="2" charset="2"/>
              </a:rPr>
              <a:t>être</a:t>
            </a:r>
            <a:r>
              <a:rPr lang="en-US" dirty="0">
                <a:sym typeface="Wingdings" panose="05000000000000000000" pitchFamily="2" charset="2"/>
              </a:rPr>
              <a:t> </a:t>
            </a:r>
            <a:r>
              <a:rPr lang="en-US" dirty="0" err="1">
                <a:sym typeface="Wingdings" panose="05000000000000000000" pitchFamily="2" charset="2"/>
              </a:rPr>
              <a:t>exprimée</a:t>
            </a:r>
            <a:r>
              <a:rPr lang="en-US" dirty="0">
                <a:sym typeface="Wingdings" panose="05000000000000000000" pitchFamily="2" charset="2"/>
              </a:rPr>
              <a:t>. </a:t>
            </a:r>
          </a:p>
          <a:p>
            <a:pPr>
              <a:buFont typeface="Wingdings" panose="05000000000000000000" pitchFamily="2" charset="2"/>
              <a:buChar char="è"/>
            </a:pPr>
            <a:r>
              <a:rPr lang="en-US" dirty="0">
                <a:sym typeface="Wingdings" panose="05000000000000000000" pitchFamily="2" charset="2"/>
              </a:rPr>
              <a:t>Sans </a:t>
            </a:r>
            <a:r>
              <a:rPr lang="en-US" dirty="0" err="1">
                <a:sym typeface="Wingdings" panose="05000000000000000000" pitchFamily="2" charset="2"/>
              </a:rPr>
              <a:t>logique</a:t>
            </a:r>
            <a:r>
              <a:rPr lang="en-US" dirty="0">
                <a:sym typeface="Wingdings" panose="05000000000000000000" pitchFamily="2" charset="2"/>
              </a:rPr>
              <a:t>, le </a:t>
            </a:r>
            <a:r>
              <a:rPr lang="en-US" dirty="0" err="1">
                <a:sym typeface="Wingdings" panose="05000000000000000000" pitchFamily="2" charset="2"/>
              </a:rPr>
              <a:t>langage</a:t>
            </a:r>
            <a:r>
              <a:rPr lang="en-US" dirty="0">
                <a:sym typeface="Wingdings" panose="05000000000000000000" pitchFamily="2" charset="2"/>
              </a:rPr>
              <a:t> </a:t>
            </a:r>
            <a:r>
              <a:rPr lang="en-US" dirty="0" err="1">
                <a:sym typeface="Wingdings" panose="05000000000000000000" pitchFamily="2" charset="2"/>
              </a:rPr>
              <a:t>resterait</a:t>
            </a:r>
            <a:r>
              <a:rPr lang="en-US" dirty="0">
                <a:sym typeface="Wingdings" panose="05000000000000000000" pitchFamily="2" charset="2"/>
              </a:rPr>
              <a:t> </a:t>
            </a:r>
            <a:r>
              <a:rPr lang="en-US" dirty="0" err="1">
                <a:sym typeface="Wingdings" panose="05000000000000000000" pitchFamily="2" charset="2"/>
              </a:rPr>
              <a:t>ambigu</a:t>
            </a:r>
            <a:r>
              <a:rPr lang="en-US" dirty="0">
                <a:sym typeface="Wingdings" panose="05000000000000000000" pitchFamily="2" charset="2"/>
              </a:rPr>
              <a:t> et </a:t>
            </a:r>
            <a:r>
              <a:rPr lang="en-US" dirty="0" err="1">
                <a:sym typeface="Wingdings" panose="05000000000000000000" pitchFamily="2" charset="2"/>
              </a:rPr>
              <a:t>imprécis</a:t>
            </a:r>
            <a:r>
              <a:rPr lang="en-US" dirty="0">
                <a:sym typeface="Wingdings" panose="05000000000000000000" pitchFamily="2" charset="2"/>
              </a:rPr>
              <a:t>. </a:t>
            </a:r>
            <a:endParaRPr lang="en-US" dirty="0"/>
          </a:p>
          <a:p>
            <a:endParaRPr lang="en-US" dirty="0"/>
          </a:p>
          <a:p>
            <a:pPr marL="0" indent="0">
              <a:buNone/>
            </a:pPr>
            <a:endParaRPr lang="fr-FR" dirty="0"/>
          </a:p>
        </p:txBody>
      </p:sp>
    </p:spTree>
    <p:extLst>
      <p:ext uri="{BB962C8B-B14F-4D97-AF65-F5344CB8AC3E}">
        <p14:creationId xmlns:p14="http://schemas.microsoft.com/office/powerpoint/2010/main" val="95016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2CAF8-0FFC-53E3-5333-481FB258EB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75AB4C-85C9-1523-6AAC-BB6361AE2E53}"/>
              </a:ext>
            </a:extLst>
          </p:cNvPr>
          <p:cNvSpPr>
            <a:spLocks noGrp="1"/>
          </p:cNvSpPr>
          <p:nvPr>
            <p:ph type="title"/>
          </p:nvPr>
        </p:nvSpPr>
        <p:spPr>
          <a:xfrm>
            <a:off x="1687939" y="2023730"/>
            <a:ext cx="5719072" cy="2431312"/>
          </a:xfrm>
        </p:spPr>
        <p:txBody>
          <a:bodyPr vert="horz" lIns="91440" tIns="45720" rIns="91440" bIns="45720" rtlCol="0" anchor="ctr">
            <a:normAutofit/>
          </a:bodyPr>
          <a:lstStyle/>
          <a:p>
            <a:pPr algn="r"/>
            <a:r>
              <a:rPr lang="en-US" sz="3200" b="1" dirty="0" err="1">
                <a:solidFill>
                  <a:schemeClr val="accent2"/>
                </a:solidFill>
              </a:rPr>
              <a:t>Chapitre</a:t>
            </a:r>
            <a:r>
              <a:rPr lang="en-US" sz="3200" b="1" dirty="0">
                <a:solidFill>
                  <a:schemeClr val="accent2"/>
                </a:solidFill>
              </a:rPr>
              <a:t> 2: </a:t>
            </a:r>
            <a:r>
              <a:rPr lang="en-US" sz="3200" b="1" dirty="0" err="1">
                <a:solidFill>
                  <a:schemeClr val="accent2"/>
                </a:solidFill>
              </a:rPr>
              <a:t>Calcul</a:t>
            </a:r>
            <a:r>
              <a:rPr lang="en-US" sz="3200" b="1" dirty="0">
                <a:solidFill>
                  <a:schemeClr val="accent2"/>
                </a:solidFill>
              </a:rPr>
              <a:t> </a:t>
            </a:r>
            <a:r>
              <a:rPr lang="en-US" sz="3200" b="1" dirty="0" err="1">
                <a:solidFill>
                  <a:schemeClr val="accent2"/>
                </a:solidFill>
              </a:rPr>
              <a:t>Propositionnel</a:t>
            </a:r>
            <a:r>
              <a:rPr lang="en-US" sz="3200" b="1" dirty="0">
                <a:solidFill>
                  <a:schemeClr val="accent2"/>
                </a:solidFill>
              </a:rPr>
              <a:t> </a:t>
            </a:r>
            <a:r>
              <a:rPr lang="en-US" sz="3200" b="1" dirty="0" err="1">
                <a:solidFill>
                  <a:schemeClr val="accent2"/>
                </a:solidFill>
              </a:rPr>
              <a:t>d’ordre</a:t>
            </a:r>
            <a:r>
              <a:rPr lang="en-US" sz="3200" b="1" dirty="0">
                <a:solidFill>
                  <a:schemeClr val="accent2"/>
                </a:solidFill>
              </a:rPr>
              <a:t> 0</a:t>
            </a:r>
          </a:p>
        </p:txBody>
      </p:sp>
    </p:spTree>
    <p:extLst>
      <p:ext uri="{BB962C8B-B14F-4D97-AF65-F5344CB8AC3E}">
        <p14:creationId xmlns:p14="http://schemas.microsoft.com/office/powerpoint/2010/main" val="1254530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8B8A8-9D68-CE7F-1311-AC8585AC98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F427C6-5D5E-CEE5-3AD8-CD5F7DCF9B27}"/>
              </a:ext>
            </a:extLst>
          </p:cNvPr>
          <p:cNvSpPr>
            <a:spLocks noGrp="1"/>
          </p:cNvSpPr>
          <p:nvPr>
            <p:ph type="title"/>
          </p:nvPr>
        </p:nvSpPr>
        <p:spPr>
          <a:xfrm>
            <a:off x="216721" y="475225"/>
            <a:ext cx="9792519" cy="611837"/>
          </a:xfrm>
        </p:spPr>
        <p:txBody>
          <a:bodyPr>
            <a:normAutofit fontScale="90000"/>
          </a:bodyPr>
          <a:lstStyle/>
          <a:p>
            <a:r>
              <a:rPr lang="fr-FR" b="1" dirty="0">
                <a:solidFill>
                  <a:schemeClr val="accent2"/>
                </a:solidFill>
              </a:rPr>
              <a:t>PLAN Chapitre 2: Calcul Propositionnel d’ordre 0</a:t>
            </a:r>
            <a:endParaRPr lang="en-US" b="1" dirty="0">
              <a:solidFill>
                <a:schemeClr val="accent2"/>
              </a:solidFill>
            </a:endParaRPr>
          </a:p>
        </p:txBody>
      </p:sp>
      <p:sp>
        <p:nvSpPr>
          <p:cNvPr id="3" name="Espace réservé du contenu 2">
            <a:extLst>
              <a:ext uri="{FF2B5EF4-FFF2-40B4-BE49-F238E27FC236}">
                <a16:creationId xmlns:a16="http://schemas.microsoft.com/office/drawing/2014/main" id="{70CD9680-A793-9F8C-F7DB-F6D32C9ABA52}"/>
              </a:ext>
            </a:extLst>
          </p:cNvPr>
          <p:cNvSpPr>
            <a:spLocks noGrp="1"/>
          </p:cNvSpPr>
          <p:nvPr>
            <p:ph idx="1"/>
          </p:nvPr>
        </p:nvSpPr>
        <p:spPr>
          <a:xfrm>
            <a:off x="2265545" y="1913005"/>
            <a:ext cx="8915400" cy="4263292"/>
          </a:xfrm>
        </p:spPr>
        <p:txBody>
          <a:bodyPr/>
          <a:lstStyle/>
          <a:p>
            <a:pPr marL="400050" indent="-400050">
              <a:buFont typeface="+mj-lt"/>
              <a:buAutoNum type="romanUcPeriod"/>
            </a:pPr>
            <a:r>
              <a:rPr lang="fr-FR" b="1" dirty="0">
                <a:solidFill>
                  <a:schemeClr val="tx1"/>
                </a:solidFill>
              </a:rPr>
              <a:t>Syntaxe </a:t>
            </a:r>
          </a:p>
          <a:p>
            <a:pPr lvl="1">
              <a:buFont typeface="Wingdings" panose="05000000000000000000" pitchFamily="2" charset="2"/>
              <a:buChar char="q"/>
            </a:pPr>
            <a:r>
              <a:rPr lang="fr-FR" b="1" dirty="0"/>
              <a:t>	Définition du langage</a:t>
            </a:r>
          </a:p>
          <a:p>
            <a:pPr lvl="1">
              <a:buFont typeface="Wingdings" panose="05000000000000000000" pitchFamily="2" charset="2"/>
              <a:buChar char="q"/>
            </a:pPr>
            <a:r>
              <a:rPr lang="fr-FR" b="1" dirty="0"/>
              <a:t> 	Arbre de décomposition d’une formule</a:t>
            </a:r>
          </a:p>
          <a:p>
            <a:pPr lvl="1">
              <a:buFont typeface="Wingdings" panose="05000000000000000000" pitchFamily="2" charset="2"/>
              <a:buChar char="q"/>
            </a:pPr>
            <a:r>
              <a:rPr lang="fr-FR" b="1" dirty="0"/>
              <a:t> 	Substitution dans une formule</a:t>
            </a:r>
          </a:p>
          <a:p>
            <a:pPr lvl="1">
              <a:buFont typeface="Wingdings" panose="05000000000000000000" pitchFamily="2" charset="2"/>
              <a:buChar char="q"/>
            </a:pPr>
            <a:endParaRPr lang="fr-FR" dirty="0"/>
          </a:p>
          <a:p>
            <a:pPr>
              <a:buAutoNum type="romanUcPeriod"/>
            </a:pPr>
            <a:r>
              <a:rPr lang="en-US" b="1" dirty="0" err="1">
                <a:solidFill>
                  <a:schemeClr val="bg2">
                    <a:lumMod val="50000"/>
                  </a:schemeClr>
                </a:solidFill>
              </a:rPr>
              <a:t>Sémantique</a:t>
            </a:r>
            <a:endParaRPr lang="en-US" b="1" dirty="0">
              <a:solidFill>
                <a:schemeClr val="bg2">
                  <a:lumMod val="50000"/>
                </a:schemeClr>
              </a:solidFill>
            </a:endParaRPr>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3192242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26BFB8-1D8B-7674-793E-63DE6FD77787}"/>
              </a:ext>
            </a:extLst>
          </p:cNvPr>
          <p:cNvSpPr>
            <a:spLocks noGrp="1"/>
          </p:cNvSpPr>
          <p:nvPr>
            <p:ph type="title"/>
          </p:nvPr>
        </p:nvSpPr>
        <p:spPr>
          <a:xfrm>
            <a:off x="579012" y="304800"/>
            <a:ext cx="8596668" cy="737419"/>
          </a:xfrm>
        </p:spPr>
        <p:txBody>
          <a:bodyPr/>
          <a:lstStyle/>
          <a:p>
            <a:r>
              <a:rPr lang="en-US" dirty="0" err="1"/>
              <a:t>Synt</a:t>
            </a:r>
            <a:r>
              <a:rPr lang="fr-FR" dirty="0"/>
              <a:t>axe : Introduction</a:t>
            </a:r>
            <a:endParaRPr lang="en-US"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3BEB6D8-A577-7B48-8C3A-AF87CF8147F4}"/>
                  </a:ext>
                </a:extLst>
              </p:cNvPr>
              <p:cNvSpPr>
                <a:spLocks noGrp="1"/>
              </p:cNvSpPr>
              <p:nvPr>
                <p:ph idx="1"/>
              </p:nvPr>
            </p:nvSpPr>
            <p:spPr>
              <a:xfrm>
                <a:off x="579012" y="1209367"/>
                <a:ext cx="10427425" cy="5437239"/>
              </a:xfrm>
            </p:spPr>
            <p:txBody>
              <a:bodyPr>
                <a:normAutofit lnSpcReduction="10000"/>
              </a:bodyPr>
              <a:lstStyle/>
              <a:p>
                <a:r>
                  <a:rPr lang="fr-FR" sz="1400" b="1" dirty="0">
                    <a:latin typeface="+mj-lt"/>
                    <a:cs typeface="Arial" panose="020B0604020202020204" pitchFamily="34" charset="0"/>
                  </a:rPr>
                  <a:t>But</a:t>
                </a:r>
                <a:r>
                  <a:rPr lang="fr-FR" sz="1400" dirty="0">
                    <a:latin typeface="+mj-lt"/>
                    <a:cs typeface="Arial" panose="020B0604020202020204" pitchFamily="34" charset="0"/>
                  </a:rPr>
                  <a:t>: étudier les relations entre énoncés, propositions et formules. </a:t>
                </a:r>
              </a:p>
              <a:p>
                <a:pPr>
                  <a:buFont typeface="Arial" panose="020B0604020202020204" pitchFamily="34" charset="0"/>
                  <a:buChar char="•"/>
                </a:pPr>
                <a:r>
                  <a:rPr lang="fr-FR" sz="1400" b="1" dirty="0">
                    <a:latin typeface="+mj-lt"/>
                    <a:cs typeface="Arial" panose="020B0604020202020204" pitchFamily="34" charset="0"/>
                  </a:rPr>
                  <a:t>Un énoncé</a:t>
                </a:r>
                <a:r>
                  <a:rPr lang="fr-FR" sz="1400" dirty="0">
                    <a:latin typeface="+mj-lt"/>
                    <a:cs typeface="Arial" panose="020B0604020202020204" pitchFamily="34" charset="0"/>
                  </a:rPr>
                  <a:t>: phrase en langage naturel. </a:t>
                </a:r>
              </a:p>
              <a:p>
                <a:pPr marL="0" indent="0">
                  <a:buNone/>
                </a:pPr>
                <a:r>
                  <a:rPr lang="fr-FR" sz="1400" dirty="0">
                    <a:latin typeface="+mj-lt"/>
                    <a:cs typeface="Arial" panose="020B0604020202020204" pitchFamily="34" charset="0"/>
                  </a:rPr>
                  <a:t>Exemple: « Il pleut » </a:t>
                </a:r>
              </a:p>
              <a:p>
                <a:pPr>
                  <a:buFont typeface="Arial" panose="020B0604020202020204" pitchFamily="34" charset="0"/>
                  <a:buChar char="•"/>
                </a:pPr>
                <a:r>
                  <a:rPr lang="fr-FR" sz="1400" b="1" dirty="0">
                    <a:latin typeface="+mj-lt"/>
                    <a:cs typeface="Arial" panose="020B0604020202020204" pitchFamily="34" charset="0"/>
                  </a:rPr>
                  <a:t>Une proposition</a:t>
                </a:r>
                <a:r>
                  <a:rPr lang="fr-FR" sz="1400" dirty="0">
                    <a:latin typeface="+mj-lt"/>
                    <a:cs typeface="Arial" panose="020B0604020202020204" pitchFamily="34" charset="0"/>
                  </a:rPr>
                  <a:t>: sens de l’énoncé, ce qu’il affirme avec une valeur de vérité (vrai/faux)</a:t>
                </a:r>
              </a:p>
              <a:p>
                <a:pPr marL="0" indent="0">
                  <a:buNone/>
                </a:pPr>
                <a:r>
                  <a:rPr lang="fr-FR" sz="1400" dirty="0">
                    <a:latin typeface="+mj-lt"/>
                    <a:cs typeface="Arial" panose="020B0604020202020204" pitchFamily="34" charset="0"/>
                  </a:rPr>
                  <a:t>Exemple: « Il pleut » est vrai ou faux selon la météo</a:t>
                </a:r>
              </a:p>
              <a:p>
                <a:pPr>
                  <a:buFont typeface="Arial" panose="020B0604020202020204" pitchFamily="34" charset="0"/>
                  <a:buChar char="•"/>
                </a:pPr>
                <a:r>
                  <a:rPr lang="fr-FR" sz="1400" b="1" dirty="0">
                    <a:latin typeface="+mj-lt"/>
                    <a:cs typeface="Arial" panose="020B0604020202020204" pitchFamily="34" charset="0"/>
                  </a:rPr>
                  <a:t>Une formule: </a:t>
                </a:r>
                <a:r>
                  <a:rPr lang="fr-FR" sz="1400" dirty="0">
                    <a:latin typeface="+mj-lt"/>
                    <a:cs typeface="Arial" panose="020B0604020202020204" pitchFamily="34" charset="0"/>
                  </a:rPr>
                  <a:t>représentation symbolique d’une proposition dans un langage logique. </a:t>
                </a:r>
              </a:p>
              <a:p>
                <a:pPr marL="0" indent="0">
                  <a:buNone/>
                </a:pPr>
                <a:r>
                  <a:rPr lang="fr-FR" sz="1400" dirty="0">
                    <a:latin typeface="+mj-lt"/>
                    <a:cs typeface="Arial" panose="020B0604020202020204" pitchFamily="34" charset="0"/>
                  </a:rPr>
                  <a:t>Exemple: p: « Il pleut » q: « J’ai un parapluie » </a:t>
                </a:r>
              </a:p>
              <a:p>
                <a:pPr marL="0" indent="0">
                  <a:buNone/>
                </a:pPr>
                <a:r>
                  <a:rPr lang="fr-FR" sz="1400" dirty="0">
                    <a:latin typeface="+mj-lt"/>
                    <a:cs typeface="Arial" panose="020B0604020202020204" pitchFamily="34" charset="0"/>
                  </a:rPr>
                  <a:t>La formule p </a:t>
                </a:r>
                <a:r>
                  <a:rPr lang="fr-FR" sz="1400" dirty="0">
                    <a:latin typeface="+mj-lt"/>
                    <a:cs typeface="Arial" panose="020B0604020202020204" pitchFamily="34" charset="0"/>
                    <a:sym typeface="Wingdings" panose="05000000000000000000" pitchFamily="2" charset="2"/>
                  </a:rPr>
                  <a:t> q = « S’il pleut, alors j’ai un parapluie » </a:t>
                </a:r>
              </a:p>
              <a:p>
                <a:pPr marL="0" indent="0">
                  <a:buNone/>
                </a:pPr>
                <a:endParaRPr lang="fr-FR" sz="1400" dirty="0">
                  <a:latin typeface="+mj-lt"/>
                  <a:cs typeface="Arial" panose="020B0604020202020204" pitchFamily="34" charset="0"/>
                  <a:sym typeface="Wingdings" panose="05000000000000000000" pitchFamily="2" charset="2"/>
                </a:endParaRPr>
              </a:p>
              <a:p>
                <a:r>
                  <a:rPr lang="fr-FR" sz="1400" b="1" dirty="0" err="1">
                    <a:latin typeface="+mj-lt"/>
                    <a:cs typeface="Arial" panose="020B0604020202020204" pitchFamily="34" charset="0"/>
                    <a:sym typeface="Wingdings" panose="05000000000000000000" pitchFamily="2" charset="2"/>
                  </a:rPr>
                  <a:t>Pouquoi</a:t>
                </a:r>
                <a:r>
                  <a:rPr lang="fr-FR" sz="1400" b="1" dirty="0">
                    <a:latin typeface="+mj-lt"/>
                    <a:cs typeface="Arial" panose="020B0604020202020204" pitchFamily="34" charset="0"/>
                    <a:sym typeface="Wingdings" panose="05000000000000000000" pitchFamily="2" charset="2"/>
                  </a:rPr>
                  <a:t> on l’appelle CP0 ?</a:t>
                </a:r>
                <a:endParaRPr lang="fr-FR" sz="1400" b="1" dirty="0">
                  <a:latin typeface="+mj-lt"/>
                  <a:cs typeface="Arial" panose="020B0604020202020204" pitchFamily="34" charset="0"/>
                </a:endParaRPr>
              </a:p>
              <a:p>
                <a:pPr marL="0" indent="0">
                  <a:buNone/>
                </a:pPr>
                <a:r>
                  <a:rPr lang="fr-FR" sz="1400" dirty="0">
                    <a:latin typeface="+mj-lt"/>
                    <a:cs typeface="Arial" panose="020B0604020202020204" pitchFamily="34" charset="0"/>
                  </a:rPr>
                  <a:t>On manipule uniquement des propositions entières (phrases qui sont soit vraies, soit fausses).</a:t>
                </a:r>
              </a:p>
              <a:p>
                <a:pPr marL="0" indent="0">
                  <a:buNone/>
                </a:pPr>
                <a:r>
                  <a:rPr lang="fr-FR" sz="1400" dirty="0">
                    <a:latin typeface="+mj-lt"/>
                    <a:cs typeface="Arial" panose="020B0604020202020204" pitchFamily="34" charset="0"/>
                  </a:rPr>
                  <a:t>Exemple :</a:t>
                </a:r>
              </a:p>
              <a:p>
                <a:pPr lvl="1">
                  <a:buFont typeface="Wingdings" panose="05000000000000000000" pitchFamily="2" charset="2"/>
                  <a:buChar char="q"/>
                </a:pPr>
                <a14:m>
                  <m:oMath xmlns:m="http://schemas.openxmlformats.org/officeDocument/2006/math">
                    <m:r>
                      <a:rPr lang="fr-FR" sz="1400" b="0" i="1" smtClean="0">
                        <a:latin typeface="Cambria Math" panose="02040503050406030204" pitchFamily="18" charset="0"/>
                      </a:rPr>
                      <m:t>𝑝</m:t>
                    </m:r>
                  </m:oMath>
                </a14:m>
                <a:r>
                  <a:rPr lang="fr-FR" sz="1400" dirty="0">
                    <a:latin typeface="+mj-lt"/>
                    <a:cs typeface="Arial" panose="020B0604020202020204" pitchFamily="34" charset="0"/>
                  </a:rPr>
                  <a:t>: « Il pleut »</a:t>
                </a:r>
              </a:p>
              <a:p>
                <a:pPr lvl="1">
                  <a:buFont typeface="Wingdings" panose="05000000000000000000" pitchFamily="2" charset="2"/>
                  <a:buChar char="q"/>
                </a:pPr>
                <a14:m>
                  <m:oMath xmlns:m="http://schemas.openxmlformats.org/officeDocument/2006/math">
                    <m:r>
                      <a:rPr lang="fr-FR" sz="1400" b="0" i="1" smtClean="0">
                        <a:latin typeface="Cambria Math" panose="02040503050406030204" pitchFamily="18" charset="0"/>
                      </a:rPr>
                      <m:t>𝑞</m:t>
                    </m:r>
                  </m:oMath>
                </a14:m>
                <a:r>
                  <a:rPr lang="fr-FR" sz="1400" dirty="0">
                    <a:latin typeface="+mj-lt"/>
                    <a:cs typeface="Arial" panose="020B0604020202020204" pitchFamily="34" charset="0"/>
                  </a:rPr>
                  <a:t>: « Je prends mon parapluie »</a:t>
                </a:r>
              </a:p>
              <a:p>
                <a:pPr lvl="1">
                  <a:buFont typeface="Wingdings" panose="05000000000000000000" pitchFamily="2" charset="2"/>
                  <a:buChar char="q"/>
                </a:pPr>
                <a:r>
                  <a:rPr lang="fr-FR" sz="1400" dirty="0">
                    <a:latin typeface="+mj-lt"/>
                    <a:cs typeface="Arial" panose="020B0604020202020204" pitchFamily="34" charset="0"/>
                  </a:rPr>
                  <a:t>Formule : </a:t>
                </a:r>
                <a14:m>
                  <m:oMath xmlns:m="http://schemas.openxmlformats.org/officeDocument/2006/math">
                    <m:r>
                      <a:rPr lang="fr-FR" sz="1400" b="0" i="1" smtClean="0">
                        <a:latin typeface="Cambria Math" panose="02040503050406030204" pitchFamily="18" charset="0"/>
                      </a:rPr>
                      <m:t>𝑝</m:t>
                    </m:r>
                    <m:r>
                      <a:rPr lang="fr-FR" sz="1400" b="0" smtClean="0">
                        <a:latin typeface="Cambria Math" panose="02040503050406030204" pitchFamily="18" charset="0"/>
                      </a:rPr>
                      <m:t>→</m:t>
                    </m:r>
                    <m:r>
                      <a:rPr lang="fr-FR" sz="1400" b="0" i="1" smtClean="0">
                        <a:latin typeface="Cambria Math" panose="02040503050406030204" pitchFamily="18" charset="0"/>
                      </a:rPr>
                      <m:t>𝑞</m:t>
                    </m:r>
                  </m:oMath>
                </a14:m>
                <a:r>
                  <a:rPr lang="fr-FR" sz="1400" dirty="0">
                    <a:latin typeface="+mj-lt"/>
                    <a:cs typeface="Arial" panose="020B0604020202020204" pitchFamily="34" charset="0"/>
                  </a:rPr>
                  <a:t>(</a:t>
                </a:r>
                <a:r>
                  <a:rPr lang="fr-FR" sz="1400" i="1" dirty="0">
                    <a:latin typeface="+mj-lt"/>
                    <a:cs typeface="Arial" panose="020B0604020202020204" pitchFamily="34" charset="0"/>
                  </a:rPr>
                  <a:t>si il pleut, alors je prends mon parapluie</a:t>
                </a:r>
                <a:r>
                  <a:rPr lang="fr-FR" sz="1400" dirty="0">
                    <a:latin typeface="+mj-lt"/>
                    <a:cs typeface="Arial" panose="020B0604020202020204" pitchFamily="34" charset="0"/>
                  </a:rPr>
                  <a:t>).</a:t>
                </a:r>
              </a:p>
              <a:p>
                <a:pPr>
                  <a:buFont typeface="Wingdings" panose="05000000000000000000" pitchFamily="2" charset="2"/>
                  <a:buChar char="è"/>
                </a:pPr>
                <a:r>
                  <a:rPr lang="fr-FR" sz="1400" dirty="0">
                    <a:latin typeface="+mj-lt"/>
                    <a:cs typeface="Arial" panose="020B0604020202020204" pitchFamily="34" charset="0"/>
                  </a:rPr>
                  <a:t>On ne regarde pas l’intérieur des phrases (« il pleut » est une boîte noire).</a:t>
                </a:r>
              </a:p>
              <a:p>
                <a:pPr marL="0" indent="0">
                  <a:buNone/>
                </a:pPr>
                <a:r>
                  <a:rPr lang="fr-FR" sz="1400" dirty="0">
                    <a:latin typeface="+mj-lt"/>
                    <a:cs typeface="Arial" panose="020B0604020202020204" pitchFamily="34" charset="0"/>
                  </a:rPr>
                  <a:t> On combine seulement des propositions avec des connecteurs : </a:t>
                </a:r>
                <a14:m>
                  <m:oMath xmlns:m="http://schemas.openxmlformats.org/officeDocument/2006/math">
                    <m:r>
                      <a:rPr lang="fr-FR" sz="1400" b="0" smtClean="0">
                        <a:latin typeface="Cambria Math" panose="02040503050406030204" pitchFamily="18" charset="0"/>
                      </a:rPr>
                      <m:t>¬,∧,∨,→,</m:t>
                    </m:r>
                    <m:r>
                      <a:rPr lang="fr-FR" sz="1400" b="0" smtClean="0">
                        <a:latin typeface="Cambria Math" panose="02040503050406030204" pitchFamily="18" charset="0"/>
                      </a:rPr>
                      <m:t>↔</m:t>
                    </m:r>
                  </m:oMath>
                </a14:m>
                <a:r>
                  <a:rPr lang="fr-FR" sz="1400" dirty="0">
                    <a:latin typeface="+mj-lt"/>
                    <a:cs typeface="Arial" panose="020B0604020202020204" pitchFamily="34" charset="0"/>
                  </a:rPr>
                  <a:t>.</a:t>
                </a:r>
              </a:p>
              <a:p>
                <a:pPr marL="0" indent="0">
                  <a:buNone/>
                </a:pPr>
                <a:endParaRPr lang="fr-FR" sz="1400" dirty="0">
                  <a:latin typeface="+mj-lt"/>
                  <a:cs typeface="Arial" panose="020B0604020202020204" pitchFamily="34" charset="0"/>
                </a:endParaRPr>
              </a:p>
              <a:p>
                <a:pPr marL="0" indent="0">
                  <a:buNone/>
                </a:pPr>
                <a:endParaRPr lang="en-US" sz="1400" dirty="0">
                  <a:latin typeface="+mj-lt"/>
                  <a:cs typeface="Arial" panose="020B0604020202020204" pitchFamily="34" charset="0"/>
                </a:endParaRPr>
              </a:p>
            </p:txBody>
          </p:sp>
        </mc:Choice>
        <mc:Fallback xmlns="">
          <p:sp>
            <p:nvSpPr>
              <p:cNvPr id="3" name="Espace réservé du contenu 2">
                <a:extLst>
                  <a:ext uri="{FF2B5EF4-FFF2-40B4-BE49-F238E27FC236}">
                    <a16:creationId xmlns:a16="http://schemas.microsoft.com/office/drawing/2014/main" id="{A3BEB6D8-A577-7B48-8C3A-AF87CF8147F4}"/>
                  </a:ext>
                </a:extLst>
              </p:cNvPr>
              <p:cNvSpPr>
                <a:spLocks noGrp="1" noRot="1" noChangeAspect="1" noMove="1" noResize="1" noEditPoints="1" noAdjustHandles="1" noChangeArrowheads="1" noChangeShapeType="1" noTextEdit="1"/>
              </p:cNvSpPr>
              <p:nvPr>
                <p:ph idx="1"/>
              </p:nvPr>
            </p:nvSpPr>
            <p:spPr>
              <a:xfrm>
                <a:off x="579012" y="1209367"/>
                <a:ext cx="10427425" cy="5437239"/>
              </a:xfrm>
              <a:blipFill>
                <a:blip r:embed="rId2"/>
                <a:stretch>
                  <a:fillRect l="-175" t="-561" b="-224"/>
                </a:stretch>
              </a:blipFill>
            </p:spPr>
            <p:txBody>
              <a:bodyPr/>
              <a:lstStyle/>
              <a:p>
                <a:r>
                  <a:rPr lang="en-US">
                    <a:noFill/>
                  </a:rPr>
                  <a:t> </a:t>
                </a:r>
              </a:p>
            </p:txBody>
          </p:sp>
        </mc:Fallback>
      </mc:AlternateContent>
    </p:spTree>
    <p:extLst>
      <p:ext uri="{BB962C8B-B14F-4D97-AF65-F5344CB8AC3E}">
        <p14:creationId xmlns:p14="http://schemas.microsoft.com/office/powerpoint/2010/main" val="1723195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96EE77-3661-DCE9-8401-68AF181B930F}"/>
              </a:ext>
            </a:extLst>
          </p:cNvPr>
          <p:cNvSpPr>
            <a:spLocks noGrp="1"/>
          </p:cNvSpPr>
          <p:nvPr>
            <p:ph type="title"/>
          </p:nvPr>
        </p:nvSpPr>
        <p:spPr>
          <a:xfrm>
            <a:off x="677334" y="452844"/>
            <a:ext cx="8596668" cy="727587"/>
          </a:xfrm>
        </p:spPr>
        <p:txBody>
          <a:bodyPr/>
          <a:lstStyle/>
          <a:p>
            <a:r>
              <a:rPr lang="en-US" dirty="0" err="1"/>
              <a:t>Synt</a:t>
            </a:r>
            <a:r>
              <a:rPr lang="fr-FR" dirty="0"/>
              <a:t>axe : Introduction</a:t>
            </a:r>
            <a:endParaRPr lang="en-US" dirty="0"/>
          </a:p>
        </p:txBody>
      </p:sp>
      <p:sp>
        <p:nvSpPr>
          <p:cNvPr id="3" name="Espace réservé du contenu 2">
            <a:extLst>
              <a:ext uri="{FF2B5EF4-FFF2-40B4-BE49-F238E27FC236}">
                <a16:creationId xmlns:a16="http://schemas.microsoft.com/office/drawing/2014/main" id="{78866A9A-9F4B-2DA1-CCBF-6141DC296261}"/>
              </a:ext>
            </a:extLst>
          </p:cNvPr>
          <p:cNvSpPr>
            <a:spLocks noGrp="1"/>
          </p:cNvSpPr>
          <p:nvPr>
            <p:ph idx="1"/>
          </p:nvPr>
        </p:nvSpPr>
        <p:spPr>
          <a:xfrm>
            <a:off x="677334" y="1504335"/>
            <a:ext cx="8596668" cy="4537027"/>
          </a:xfrm>
        </p:spPr>
        <p:txBody>
          <a:bodyPr>
            <a:normAutofit/>
          </a:bodyPr>
          <a:lstStyle/>
          <a:p>
            <a:r>
              <a:rPr lang="fr-FR" dirty="0"/>
              <a:t>Les formules sont de 2 types : </a:t>
            </a:r>
          </a:p>
          <a:p>
            <a:pPr marL="0" indent="0">
              <a:buNone/>
            </a:pPr>
            <a:endParaRPr lang="en-US" dirty="0"/>
          </a:p>
          <a:p>
            <a:pPr>
              <a:buFont typeface="Wingdings" panose="05000000000000000000" pitchFamily="2" charset="2"/>
              <a:buChar char="q"/>
            </a:pPr>
            <a:r>
              <a:rPr lang="en-US" dirty="0" err="1"/>
              <a:t>Atomique</a:t>
            </a:r>
            <a:r>
              <a:rPr lang="en-US" dirty="0"/>
              <a:t> ( </a:t>
            </a:r>
            <a:r>
              <a:rPr lang="en-US" dirty="0" err="1"/>
              <a:t>Exemple</a:t>
            </a:r>
            <a:r>
              <a:rPr lang="en-US" dirty="0"/>
              <a:t> : “il </a:t>
            </a:r>
            <a:r>
              <a:rPr lang="en-US" dirty="0" err="1"/>
              <a:t>pleut</a:t>
            </a:r>
            <a:r>
              <a:rPr lang="en-US" dirty="0"/>
              <a:t>”) </a:t>
            </a:r>
          </a:p>
          <a:p>
            <a:pPr>
              <a:buFont typeface="Wingdings" panose="05000000000000000000" pitchFamily="2" charset="2"/>
              <a:buChar char="q"/>
            </a:pPr>
            <a:r>
              <a:rPr lang="en-US" dirty="0" err="1"/>
              <a:t>Composée</a:t>
            </a:r>
            <a:r>
              <a:rPr lang="en-US" dirty="0"/>
              <a:t> </a:t>
            </a:r>
            <a:r>
              <a:rPr lang="en-US" dirty="0" err="1"/>
              <a:t>d’autres</a:t>
            </a:r>
            <a:r>
              <a:rPr lang="en-US" dirty="0"/>
              <a:t> </a:t>
            </a:r>
            <a:r>
              <a:rPr lang="en-US" dirty="0" err="1"/>
              <a:t>forumles</a:t>
            </a:r>
            <a:r>
              <a:rPr lang="en-US" dirty="0"/>
              <a:t> à </a:t>
            </a:r>
            <a:r>
              <a:rPr lang="en-US" dirty="0" err="1"/>
              <a:t>l’aide</a:t>
            </a:r>
            <a:r>
              <a:rPr lang="en-US" dirty="0"/>
              <a:t> de </a:t>
            </a:r>
            <a:r>
              <a:rPr lang="en-US" dirty="0" err="1"/>
              <a:t>connecteurs</a:t>
            </a:r>
            <a:r>
              <a:rPr lang="en-US" dirty="0"/>
              <a:t> </a:t>
            </a:r>
            <a:r>
              <a:rPr lang="en-US" dirty="0" err="1"/>
              <a:t>logiques</a:t>
            </a:r>
            <a:r>
              <a:rPr lang="en-US" dirty="0"/>
              <a:t> </a:t>
            </a:r>
            <a:r>
              <a:rPr lang="en-US" dirty="0" err="1"/>
              <a:t>propositionnels</a:t>
            </a:r>
            <a:endParaRPr lang="en-US" dirty="0"/>
          </a:p>
          <a:p>
            <a:pPr>
              <a:buFont typeface="Wingdings" panose="05000000000000000000" pitchFamily="2" charset="2"/>
              <a:buChar char="q"/>
            </a:pPr>
            <a:endParaRPr lang="en-US" dirty="0"/>
          </a:p>
          <a:p>
            <a:r>
              <a:rPr lang="en-US" dirty="0"/>
              <a:t>Les </a:t>
            </a:r>
            <a:r>
              <a:rPr lang="en-US" dirty="0" err="1"/>
              <a:t>connecteurs</a:t>
            </a:r>
            <a:r>
              <a:rPr lang="en-US" dirty="0"/>
              <a:t> </a:t>
            </a:r>
            <a:r>
              <a:rPr lang="en-US" dirty="0" err="1"/>
              <a:t>logiques</a:t>
            </a:r>
            <a:r>
              <a:rPr lang="en-US" dirty="0"/>
              <a:t> </a:t>
            </a:r>
            <a:r>
              <a:rPr lang="en-US" dirty="0" err="1"/>
              <a:t>sont</a:t>
            </a:r>
            <a:r>
              <a:rPr lang="en-US" dirty="0"/>
              <a:t> : </a:t>
            </a:r>
          </a:p>
          <a:p>
            <a:pPr marL="0" indent="0">
              <a:buNone/>
            </a:pPr>
            <a:r>
              <a:rPr lang="fr-FR" dirty="0"/>
              <a:t>¬ : NON</a:t>
            </a:r>
          </a:p>
          <a:p>
            <a:pPr marL="0" indent="0">
              <a:buNone/>
            </a:pPr>
            <a:r>
              <a:rPr lang="fr-FR" dirty="0"/>
              <a:t>∨ : OU</a:t>
            </a:r>
          </a:p>
          <a:p>
            <a:pPr marL="0" indent="0">
              <a:buNone/>
            </a:pPr>
            <a:r>
              <a:rPr lang="fr-FR" dirty="0"/>
              <a:t>⋀ : ET</a:t>
            </a:r>
          </a:p>
          <a:p>
            <a:pPr marL="0" indent="0">
              <a:buNone/>
            </a:pPr>
            <a:r>
              <a:rPr lang="fr-FR" dirty="0"/>
              <a:t>⟹ : Implique</a:t>
            </a:r>
          </a:p>
          <a:p>
            <a:pPr marL="0" indent="0">
              <a:buNone/>
            </a:pPr>
            <a:r>
              <a:rPr lang="fr-FR" dirty="0"/>
              <a:t>⇔ : Equivalent</a:t>
            </a:r>
          </a:p>
        </p:txBody>
      </p:sp>
    </p:spTree>
    <p:extLst>
      <p:ext uri="{BB962C8B-B14F-4D97-AF65-F5344CB8AC3E}">
        <p14:creationId xmlns:p14="http://schemas.microsoft.com/office/powerpoint/2010/main" val="1299604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575EB-5474-595D-B7B9-CDF0DC2A2F3E}"/>
              </a:ext>
            </a:extLst>
          </p:cNvPr>
          <p:cNvSpPr>
            <a:spLocks noGrp="1"/>
          </p:cNvSpPr>
          <p:nvPr>
            <p:ph type="title"/>
          </p:nvPr>
        </p:nvSpPr>
        <p:spPr>
          <a:xfrm>
            <a:off x="677334" y="609600"/>
            <a:ext cx="8596668" cy="678426"/>
          </a:xfrm>
        </p:spPr>
        <p:txBody>
          <a:bodyPr/>
          <a:lstStyle/>
          <a:p>
            <a:r>
              <a:rPr lang="fr-FR" dirty="0"/>
              <a:t>Syntaxe: Définitions</a:t>
            </a:r>
            <a:endParaRPr lang="en-US" dirty="0"/>
          </a:p>
        </p:txBody>
      </p:sp>
      <p:sp>
        <p:nvSpPr>
          <p:cNvPr id="3" name="Espace réservé du contenu 2">
            <a:extLst>
              <a:ext uri="{FF2B5EF4-FFF2-40B4-BE49-F238E27FC236}">
                <a16:creationId xmlns:a16="http://schemas.microsoft.com/office/drawing/2014/main" id="{0DC82457-E804-5DE0-180C-573A57B23277}"/>
              </a:ext>
            </a:extLst>
          </p:cNvPr>
          <p:cNvSpPr>
            <a:spLocks noGrp="1"/>
          </p:cNvSpPr>
          <p:nvPr>
            <p:ph idx="1"/>
          </p:nvPr>
        </p:nvSpPr>
        <p:spPr>
          <a:xfrm>
            <a:off x="677334" y="1504335"/>
            <a:ext cx="9017272" cy="4744065"/>
          </a:xfrm>
        </p:spPr>
        <p:txBody>
          <a:bodyPr>
            <a:normAutofit lnSpcReduction="10000"/>
          </a:bodyPr>
          <a:lstStyle/>
          <a:p>
            <a:r>
              <a:rPr lang="fr-FR" dirty="0"/>
              <a:t>Une formule atomique: une </a:t>
            </a:r>
            <a:r>
              <a:rPr lang="fr-FR" dirty="0" err="1"/>
              <a:t>formulee</a:t>
            </a:r>
            <a:r>
              <a:rPr lang="fr-FR" dirty="0"/>
              <a:t> qui ne contient aucun connecteur logique. Elle prend les valeurs vrai ou faux et donne une information sur un état de chose. </a:t>
            </a:r>
          </a:p>
          <a:p>
            <a:endParaRPr lang="fr-FR" dirty="0"/>
          </a:p>
          <a:p>
            <a:r>
              <a:rPr lang="fr-FR" dirty="0"/>
              <a:t>Une formule composée peut être obtenue à partir de: </a:t>
            </a:r>
          </a:p>
          <a:p>
            <a:pPr>
              <a:buFontTx/>
              <a:buChar char="-"/>
            </a:pPr>
            <a:r>
              <a:rPr lang="fr-FR" dirty="0"/>
              <a:t>Des formules atomique </a:t>
            </a:r>
          </a:p>
          <a:p>
            <a:pPr marL="0" indent="0">
              <a:buNone/>
            </a:pPr>
            <a:r>
              <a:rPr lang="fr-FR" dirty="0"/>
              <a:t>Exemple : « Il pleut, le soleil se cache » </a:t>
            </a:r>
            <a:r>
              <a:rPr lang="en-US" dirty="0" err="1"/>
              <a:t>est</a:t>
            </a:r>
            <a:r>
              <a:rPr lang="en-US" dirty="0"/>
              <a:t> </a:t>
            </a:r>
            <a:r>
              <a:rPr lang="en-US" dirty="0" err="1"/>
              <a:t>une</a:t>
            </a:r>
            <a:r>
              <a:rPr lang="en-US" dirty="0"/>
              <a:t> </a:t>
            </a:r>
            <a:r>
              <a:rPr lang="en-US" dirty="0" err="1"/>
              <a:t>formule</a:t>
            </a:r>
            <a:r>
              <a:rPr lang="en-US" dirty="0"/>
              <a:t> </a:t>
            </a:r>
            <a:r>
              <a:rPr lang="en-US" dirty="0" err="1"/>
              <a:t>composée</a:t>
            </a:r>
            <a:r>
              <a:rPr lang="en-US" dirty="0"/>
              <a:t> de deux </a:t>
            </a:r>
            <a:r>
              <a:rPr lang="en-US" dirty="0" err="1"/>
              <a:t>formules</a:t>
            </a:r>
            <a:r>
              <a:rPr lang="en-US" dirty="0"/>
              <a:t> </a:t>
            </a:r>
            <a:r>
              <a:rPr lang="en-US" dirty="0" err="1"/>
              <a:t>atomiques</a:t>
            </a:r>
            <a:r>
              <a:rPr lang="en-US" dirty="0"/>
              <a:t>: “il </a:t>
            </a:r>
            <a:r>
              <a:rPr lang="en-US" dirty="0" err="1"/>
              <a:t>pleut</a:t>
            </a:r>
            <a:r>
              <a:rPr lang="en-US" dirty="0"/>
              <a:t>” et “le soleil se cache” et se </a:t>
            </a:r>
            <a:r>
              <a:rPr lang="en-US" dirty="0" err="1"/>
              <a:t>traduit</a:t>
            </a:r>
            <a:r>
              <a:rPr lang="en-US" dirty="0"/>
              <a:t> par : il </a:t>
            </a:r>
            <a:r>
              <a:rPr lang="en-US" dirty="0" err="1"/>
              <a:t>pleut</a:t>
            </a:r>
            <a:r>
              <a:rPr lang="en-US" dirty="0"/>
              <a:t> </a:t>
            </a:r>
            <a:r>
              <a:rPr lang="fr-FR" dirty="0"/>
              <a:t>⟹ le soleil se cache </a:t>
            </a:r>
          </a:p>
          <a:p>
            <a:pPr>
              <a:buFontTx/>
              <a:buChar char="-"/>
            </a:pPr>
            <a:r>
              <a:rPr lang="fr-FR" dirty="0"/>
              <a:t>D’autres formules composées </a:t>
            </a:r>
          </a:p>
          <a:p>
            <a:pPr marL="0" indent="0">
              <a:buNone/>
            </a:pPr>
            <a:r>
              <a:rPr lang="fr-FR" dirty="0"/>
              <a:t>Exemple: «  Il pleut, le soleil se cache alors je ne sors pas » est une formule composée d’autres formules composée  il pleut ⟹</a:t>
            </a:r>
            <a:r>
              <a:rPr lang="fr-FR" dirty="0">
                <a:sym typeface="Wingdings" panose="05000000000000000000" pitchFamily="2" charset="2"/>
              </a:rPr>
              <a:t> le soleil se cache</a:t>
            </a:r>
            <a:r>
              <a:rPr lang="fr-FR" dirty="0"/>
              <a:t>⟹  je ne sors pas. </a:t>
            </a:r>
          </a:p>
          <a:p>
            <a:r>
              <a:rPr lang="fr-FR" dirty="0"/>
              <a:t>Note: la valeur de vérité d’une formule composée se </a:t>
            </a:r>
            <a:r>
              <a:rPr lang="en-US" dirty="0" err="1"/>
              <a:t>calcule</a:t>
            </a:r>
            <a:r>
              <a:rPr lang="en-US" dirty="0"/>
              <a:t> </a:t>
            </a:r>
            <a:r>
              <a:rPr lang="fr-FR" dirty="0"/>
              <a:t>comme une fonction des formules qui la composent.</a:t>
            </a:r>
          </a:p>
        </p:txBody>
      </p:sp>
    </p:spTree>
    <p:extLst>
      <p:ext uri="{BB962C8B-B14F-4D97-AF65-F5344CB8AC3E}">
        <p14:creationId xmlns:p14="http://schemas.microsoft.com/office/powerpoint/2010/main" val="3793516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BADE83-9293-670C-DD17-5FBB193D8FA5}"/>
              </a:ext>
            </a:extLst>
          </p:cNvPr>
          <p:cNvSpPr>
            <a:spLocks noGrp="1"/>
          </p:cNvSpPr>
          <p:nvPr>
            <p:ph type="title"/>
          </p:nvPr>
        </p:nvSpPr>
        <p:spPr>
          <a:xfrm>
            <a:off x="677334" y="480195"/>
            <a:ext cx="8596668" cy="589935"/>
          </a:xfrm>
        </p:spPr>
        <p:txBody>
          <a:bodyPr>
            <a:normAutofit fontScale="90000"/>
          </a:bodyPr>
          <a:lstStyle/>
          <a:p>
            <a:r>
              <a:rPr lang="fr-FR" dirty="0"/>
              <a:t>Syntaxe: CP0</a:t>
            </a:r>
            <a:endParaRPr lang="en-US" dirty="0"/>
          </a:p>
        </p:txBody>
      </p:sp>
      <p:sp>
        <p:nvSpPr>
          <p:cNvPr id="3" name="Espace réservé du contenu 2">
            <a:extLst>
              <a:ext uri="{FF2B5EF4-FFF2-40B4-BE49-F238E27FC236}">
                <a16:creationId xmlns:a16="http://schemas.microsoft.com/office/drawing/2014/main" id="{EB5427E8-45F0-EA41-72D8-C92A3ECAC4EA}"/>
              </a:ext>
            </a:extLst>
          </p:cNvPr>
          <p:cNvSpPr>
            <a:spLocks noGrp="1"/>
          </p:cNvSpPr>
          <p:nvPr>
            <p:ph idx="1"/>
          </p:nvPr>
        </p:nvSpPr>
        <p:spPr>
          <a:xfrm>
            <a:off x="677334" y="1376517"/>
            <a:ext cx="8596668" cy="4664846"/>
          </a:xfrm>
        </p:spPr>
        <p:txBody>
          <a:bodyPr/>
          <a:lstStyle/>
          <a:p>
            <a:pPr marL="0" indent="0">
              <a:buNone/>
            </a:pPr>
            <a:r>
              <a:rPr lang="fr-FR" dirty="0"/>
              <a:t>Le langage du calcul propositionnel (CP0) est formé de :</a:t>
            </a:r>
          </a:p>
          <a:p>
            <a:r>
              <a:rPr lang="fr-FR" dirty="0"/>
              <a:t>un ensemble fini dénombrable de propositions P = {</a:t>
            </a:r>
            <a:r>
              <a:rPr lang="fr-FR" i="1" dirty="0"/>
              <a:t>p</a:t>
            </a:r>
            <a:r>
              <a:rPr lang="fr-FR" dirty="0"/>
              <a:t>1,</a:t>
            </a:r>
            <a:r>
              <a:rPr lang="fr-FR" i="1" dirty="0"/>
              <a:t>p</a:t>
            </a:r>
            <a:r>
              <a:rPr lang="fr-FR" dirty="0"/>
              <a:t>2,...}</a:t>
            </a:r>
          </a:p>
          <a:p>
            <a:r>
              <a:rPr lang="fr-FR" dirty="0"/>
              <a:t>un ensemble de connecteurs logiques {￢, ∨, ∧, ⇒ ⇔}</a:t>
            </a:r>
          </a:p>
          <a:p>
            <a:r>
              <a:rPr lang="en-US" dirty="0"/>
              <a:t>Parentheses</a:t>
            </a:r>
          </a:p>
          <a:p>
            <a:r>
              <a:rPr lang="fr-FR" dirty="0"/>
              <a:t>Constantes : 1(</a:t>
            </a:r>
            <a:r>
              <a:rPr lang="fr-FR" i="1" dirty="0" err="1"/>
              <a:t>Vrai</a:t>
            </a:r>
            <a:r>
              <a:rPr lang="fr-FR" dirty="0" err="1"/>
              <a:t>,</a:t>
            </a:r>
            <a:r>
              <a:rPr lang="fr-FR" i="1" dirty="0" err="1"/>
              <a:t>V</a:t>
            </a:r>
            <a:r>
              <a:rPr lang="fr-FR" dirty="0"/>
              <a:t>,⊤) et 0(</a:t>
            </a:r>
            <a:r>
              <a:rPr lang="fr-FR" i="1" dirty="0" err="1"/>
              <a:t>Faux</a:t>
            </a:r>
            <a:r>
              <a:rPr lang="fr-FR" dirty="0" err="1"/>
              <a:t>,</a:t>
            </a:r>
            <a:r>
              <a:rPr lang="fr-FR" i="1" dirty="0" err="1"/>
              <a:t>F</a:t>
            </a:r>
            <a:r>
              <a:rPr lang="fr-FR" dirty="0"/>
              <a:t>,⊥)</a:t>
            </a:r>
          </a:p>
          <a:p>
            <a:pPr marL="0" indent="0">
              <a:buNone/>
            </a:pPr>
            <a:endParaRPr lang="en-US" dirty="0"/>
          </a:p>
        </p:txBody>
      </p:sp>
      <p:pic>
        <p:nvPicPr>
          <p:cNvPr id="5" name="Image 4">
            <a:extLst>
              <a:ext uri="{FF2B5EF4-FFF2-40B4-BE49-F238E27FC236}">
                <a16:creationId xmlns:a16="http://schemas.microsoft.com/office/drawing/2014/main" id="{D1836131-048F-F47C-2769-D932977AF20C}"/>
              </a:ext>
            </a:extLst>
          </p:cNvPr>
          <p:cNvPicPr>
            <a:picLocks noChangeAspect="1"/>
          </p:cNvPicPr>
          <p:nvPr/>
        </p:nvPicPr>
        <p:blipFill>
          <a:blip r:embed="rId2"/>
          <a:srcRect t="15651"/>
          <a:stretch>
            <a:fillRect/>
          </a:stretch>
        </p:blipFill>
        <p:spPr>
          <a:xfrm>
            <a:off x="933432" y="3708940"/>
            <a:ext cx="8261451" cy="2562330"/>
          </a:xfrm>
          <a:prstGeom prst="rect">
            <a:avLst/>
          </a:prstGeom>
        </p:spPr>
      </p:pic>
    </p:spTree>
    <p:extLst>
      <p:ext uri="{BB962C8B-B14F-4D97-AF65-F5344CB8AC3E}">
        <p14:creationId xmlns:p14="http://schemas.microsoft.com/office/powerpoint/2010/main" val="1273455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C45CD-3026-05AD-5CC1-6C6D9F1766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1290E3-642D-FC84-9F3E-BBBEED9ED55E}"/>
              </a:ext>
            </a:extLst>
          </p:cNvPr>
          <p:cNvSpPr>
            <a:spLocks noGrp="1"/>
          </p:cNvSpPr>
          <p:nvPr>
            <p:ph type="title"/>
          </p:nvPr>
        </p:nvSpPr>
        <p:spPr>
          <a:xfrm>
            <a:off x="677334" y="480195"/>
            <a:ext cx="8596668" cy="589935"/>
          </a:xfrm>
        </p:spPr>
        <p:txBody>
          <a:bodyPr>
            <a:normAutofit fontScale="90000"/>
          </a:bodyPr>
          <a:lstStyle/>
          <a:p>
            <a:r>
              <a:rPr lang="fr-FR" dirty="0"/>
              <a:t>Syntaxe: CP0</a:t>
            </a:r>
            <a:endParaRPr lang="en-US" dirty="0"/>
          </a:p>
        </p:txBody>
      </p:sp>
      <p:sp>
        <p:nvSpPr>
          <p:cNvPr id="3" name="Espace réservé du contenu 2">
            <a:extLst>
              <a:ext uri="{FF2B5EF4-FFF2-40B4-BE49-F238E27FC236}">
                <a16:creationId xmlns:a16="http://schemas.microsoft.com/office/drawing/2014/main" id="{E68608B3-88AC-651C-F131-9E42BCEE6D8C}"/>
              </a:ext>
            </a:extLst>
          </p:cNvPr>
          <p:cNvSpPr>
            <a:spLocks noGrp="1"/>
          </p:cNvSpPr>
          <p:nvPr>
            <p:ph idx="1"/>
          </p:nvPr>
        </p:nvSpPr>
        <p:spPr>
          <a:xfrm>
            <a:off x="677334" y="1376517"/>
            <a:ext cx="8596668" cy="4664846"/>
          </a:xfrm>
        </p:spPr>
        <p:txBody>
          <a:bodyPr/>
          <a:lstStyle/>
          <a:p>
            <a:r>
              <a:rPr lang="fr-FR" dirty="0"/>
              <a:t>Les parenthèses sont nécessaires pour lever les ambiguïtés lorsque plusieurs connecteurs de même priorité apparaissent dans une formule.</a:t>
            </a:r>
          </a:p>
          <a:p>
            <a:pPr marL="0" indent="0">
              <a:buNone/>
            </a:pPr>
            <a:r>
              <a:rPr lang="en-US" dirty="0" err="1"/>
              <a:t>Exemple</a:t>
            </a:r>
            <a:r>
              <a:rPr lang="en-US" dirty="0"/>
              <a:t>: </a:t>
            </a:r>
            <a:r>
              <a:rPr lang="en-US" dirty="0" err="1"/>
              <a:t>Ayant</a:t>
            </a:r>
            <a:r>
              <a:rPr lang="en-US" dirty="0"/>
              <a:t> </a:t>
            </a:r>
            <a:r>
              <a:rPr lang="en-US" dirty="0" err="1"/>
              <a:t>cet</a:t>
            </a:r>
            <a:r>
              <a:rPr lang="en-US" dirty="0"/>
              <a:t> </a:t>
            </a:r>
            <a:r>
              <a:rPr lang="en-US" dirty="0" err="1"/>
              <a:t>énoncé</a:t>
            </a:r>
            <a:r>
              <a:rPr lang="en-US" dirty="0"/>
              <a:t>: Il </a:t>
            </a:r>
            <a:r>
              <a:rPr lang="en-US" dirty="0" err="1"/>
              <a:t>pleut</a:t>
            </a:r>
            <a:r>
              <a:rPr lang="en-US" dirty="0"/>
              <a:t> et il </a:t>
            </a:r>
            <a:r>
              <a:rPr lang="en-US" dirty="0" err="1"/>
              <a:t>neige</a:t>
            </a:r>
            <a:r>
              <a:rPr lang="en-US" dirty="0"/>
              <a:t> </a:t>
            </a:r>
            <a:r>
              <a:rPr lang="en-US" dirty="0" err="1"/>
              <a:t>ou</a:t>
            </a:r>
            <a:r>
              <a:rPr lang="en-US" dirty="0"/>
              <a:t> il fait </a:t>
            </a:r>
            <a:r>
              <a:rPr lang="en-US" dirty="0" err="1"/>
              <a:t>chaud</a:t>
            </a:r>
            <a:r>
              <a:rPr lang="en-US" dirty="0"/>
              <a:t>.</a:t>
            </a:r>
          </a:p>
          <a:p>
            <a:pPr marL="0" indent="0">
              <a:buNone/>
            </a:pPr>
            <a:r>
              <a:rPr lang="en-US" dirty="0"/>
              <a:t>p: Il </a:t>
            </a:r>
            <a:r>
              <a:rPr lang="en-US" dirty="0" err="1"/>
              <a:t>pleut</a:t>
            </a:r>
            <a:r>
              <a:rPr lang="en-US" dirty="0"/>
              <a:t>		q: Il </a:t>
            </a:r>
            <a:r>
              <a:rPr lang="en-US" dirty="0" err="1"/>
              <a:t>neige</a:t>
            </a:r>
            <a:r>
              <a:rPr lang="en-US" dirty="0"/>
              <a:t>		r: il fait </a:t>
            </a:r>
            <a:r>
              <a:rPr lang="en-US" dirty="0" err="1"/>
              <a:t>chaud</a:t>
            </a:r>
            <a:r>
              <a:rPr lang="en-US" dirty="0"/>
              <a:t> </a:t>
            </a:r>
          </a:p>
          <a:p>
            <a:pPr marL="0" indent="0">
              <a:buNone/>
            </a:pPr>
            <a:r>
              <a:rPr lang="en-US" dirty="0"/>
              <a:t>Sans parentheses: p</a:t>
            </a:r>
            <a:r>
              <a:rPr lang="fr-FR" dirty="0"/>
              <a:t> ∧ q ∨ r</a:t>
            </a:r>
          </a:p>
          <a:p>
            <a:pPr marL="0" indent="0">
              <a:buNone/>
            </a:pPr>
            <a:r>
              <a:rPr lang="fr-FR" dirty="0"/>
              <a:t>Formule 1 : (p  ∧ q ) ∨ r </a:t>
            </a:r>
            <a:r>
              <a:rPr lang="fr-FR" dirty="0">
                <a:sym typeface="Wingdings" panose="05000000000000000000" pitchFamily="2" charset="2"/>
              </a:rPr>
              <a:t> Si r est vraie alors toute la proposition est vraie </a:t>
            </a:r>
          </a:p>
          <a:p>
            <a:pPr marL="0" indent="0">
              <a:buNone/>
            </a:pPr>
            <a:r>
              <a:rPr lang="fr-FR" dirty="0">
                <a:sym typeface="Wingdings" panose="05000000000000000000" pitchFamily="2" charset="2"/>
              </a:rPr>
              <a:t>Formule 2 : </a:t>
            </a:r>
            <a:r>
              <a:rPr lang="en-US" dirty="0"/>
              <a:t>p</a:t>
            </a:r>
            <a:r>
              <a:rPr lang="fr-FR" dirty="0"/>
              <a:t> ∧ (q ∨ r ) </a:t>
            </a:r>
            <a:r>
              <a:rPr lang="fr-FR" dirty="0">
                <a:sym typeface="Wingdings" panose="05000000000000000000" pitchFamily="2" charset="2"/>
              </a:rPr>
              <a:t> Si p est fausse alors toute la proposition est fausse. </a:t>
            </a:r>
          </a:p>
          <a:p>
            <a:pPr marL="0" indent="0">
              <a:buNone/>
            </a:pPr>
            <a:endParaRPr lang="fr-FR" dirty="0">
              <a:sym typeface="Wingdings" panose="05000000000000000000" pitchFamily="2" charset="2"/>
            </a:endParaRPr>
          </a:p>
          <a:p>
            <a:pPr marL="0" indent="0">
              <a:buNone/>
            </a:pPr>
            <a:r>
              <a:rPr lang="fr-FR" dirty="0">
                <a:sym typeface="Wingdings" panose="05000000000000000000" pitchFamily="2" charset="2"/>
              </a:rPr>
              <a:t>Toute fois un énoncé doit être modélisé d’une seule façon et doit avoir une seule valeur (vrai ou faux)  Les parenthèses sont nécessaires.</a:t>
            </a:r>
            <a:endParaRPr lang="fr-FR" dirty="0"/>
          </a:p>
          <a:p>
            <a:pPr marL="0" indent="0">
              <a:buNone/>
            </a:pPr>
            <a:endParaRPr lang="fr-FR" dirty="0"/>
          </a:p>
          <a:p>
            <a:pPr marL="0" indent="0">
              <a:buNone/>
            </a:pPr>
            <a:endParaRPr lang="fr-FR" dirty="0"/>
          </a:p>
        </p:txBody>
      </p:sp>
    </p:spTree>
    <p:extLst>
      <p:ext uri="{BB962C8B-B14F-4D97-AF65-F5344CB8AC3E}">
        <p14:creationId xmlns:p14="http://schemas.microsoft.com/office/powerpoint/2010/main" val="3760098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06ECE-E006-0AA3-C2A6-96695A1154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22A802-9021-2A18-E6AA-E88A6512E9FE}"/>
              </a:ext>
            </a:extLst>
          </p:cNvPr>
          <p:cNvSpPr>
            <a:spLocks noGrp="1"/>
          </p:cNvSpPr>
          <p:nvPr>
            <p:ph type="title"/>
          </p:nvPr>
        </p:nvSpPr>
        <p:spPr>
          <a:xfrm>
            <a:off x="677334" y="480195"/>
            <a:ext cx="8596668" cy="589935"/>
          </a:xfrm>
        </p:spPr>
        <p:txBody>
          <a:bodyPr>
            <a:normAutofit fontScale="90000"/>
          </a:bodyPr>
          <a:lstStyle/>
          <a:p>
            <a:r>
              <a:rPr lang="fr-FR" dirty="0"/>
              <a:t>Syntaxe: CP0</a:t>
            </a:r>
            <a:endParaRPr lang="en-US" dirty="0"/>
          </a:p>
        </p:txBody>
      </p:sp>
      <p:sp>
        <p:nvSpPr>
          <p:cNvPr id="3" name="Espace réservé du contenu 2">
            <a:extLst>
              <a:ext uri="{FF2B5EF4-FFF2-40B4-BE49-F238E27FC236}">
                <a16:creationId xmlns:a16="http://schemas.microsoft.com/office/drawing/2014/main" id="{B396C901-1B79-33DB-5245-3EC6DFFF0F57}"/>
              </a:ext>
            </a:extLst>
          </p:cNvPr>
          <p:cNvSpPr>
            <a:spLocks noGrp="1"/>
          </p:cNvSpPr>
          <p:nvPr>
            <p:ph idx="1"/>
          </p:nvPr>
        </p:nvSpPr>
        <p:spPr>
          <a:xfrm>
            <a:off x="677334" y="1376517"/>
            <a:ext cx="8596668" cy="4664846"/>
          </a:xfrm>
        </p:spPr>
        <p:txBody>
          <a:bodyPr/>
          <a:lstStyle/>
          <a:p>
            <a:r>
              <a:rPr lang="fr-FR" dirty="0"/>
              <a:t>Il faut fixer une priorité (poids) pour les opérateurs. </a:t>
            </a:r>
          </a:p>
          <a:p>
            <a:pPr marL="0" indent="0">
              <a:buNone/>
            </a:pPr>
            <a:endParaRPr lang="fr-FR" dirty="0"/>
          </a:p>
          <a:p>
            <a:pPr marL="0" indent="0">
              <a:buNone/>
            </a:pPr>
            <a:r>
              <a:rPr lang="fr-FR" dirty="0"/>
              <a:t>Ordre de priorité:         </a:t>
            </a:r>
          </a:p>
          <a:p>
            <a:pPr marL="0" indent="0">
              <a:buNone/>
            </a:pPr>
            <a:endParaRPr lang="fr-FR" dirty="0"/>
          </a:p>
          <a:p>
            <a:pPr marL="0" indent="0">
              <a:buNone/>
            </a:pPr>
            <a:endParaRPr lang="fr-FR" dirty="0"/>
          </a:p>
        </p:txBody>
      </p:sp>
      <p:pic>
        <p:nvPicPr>
          <p:cNvPr id="5" name="Image 4">
            <a:extLst>
              <a:ext uri="{FF2B5EF4-FFF2-40B4-BE49-F238E27FC236}">
                <a16:creationId xmlns:a16="http://schemas.microsoft.com/office/drawing/2014/main" id="{05BAA574-2E8A-D1CA-119A-38FE0F574CD8}"/>
              </a:ext>
            </a:extLst>
          </p:cNvPr>
          <p:cNvPicPr>
            <a:picLocks noChangeAspect="1"/>
          </p:cNvPicPr>
          <p:nvPr/>
        </p:nvPicPr>
        <p:blipFill>
          <a:blip r:embed="rId2"/>
          <a:stretch>
            <a:fillRect/>
          </a:stretch>
        </p:blipFill>
        <p:spPr>
          <a:xfrm>
            <a:off x="3136490" y="2676553"/>
            <a:ext cx="2189315" cy="1815529"/>
          </a:xfrm>
          <a:prstGeom prst="rect">
            <a:avLst/>
          </a:prstGeom>
        </p:spPr>
      </p:pic>
      <p:cxnSp>
        <p:nvCxnSpPr>
          <p:cNvPr id="7" name="Connecteur droit avec flèche 6">
            <a:extLst>
              <a:ext uri="{FF2B5EF4-FFF2-40B4-BE49-F238E27FC236}">
                <a16:creationId xmlns:a16="http://schemas.microsoft.com/office/drawing/2014/main" id="{DF755009-30D9-B8EA-548F-538C7015236C}"/>
              </a:ext>
            </a:extLst>
          </p:cNvPr>
          <p:cNvCxnSpPr/>
          <p:nvPr/>
        </p:nvCxnSpPr>
        <p:spPr>
          <a:xfrm>
            <a:off x="3136490" y="4591665"/>
            <a:ext cx="203527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769C0BDC-C534-6F38-BEA9-5256D004D304}"/>
              </a:ext>
            </a:extLst>
          </p:cNvPr>
          <p:cNvSpPr txBox="1"/>
          <p:nvPr/>
        </p:nvSpPr>
        <p:spPr>
          <a:xfrm>
            <a:off x="3136490" y="4680532"/>
            <a:ext cx="372218"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Trebuchet MS" panose="020B0603020202020204"/>
                <a:ea typeface="+mn-ea"/>
                <a:cs typeface="+mn-cs"/>
              </a:rPr>
              <a:t>+</a:t>
            </a:r>
            <a:endPar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9" name="ZoneTexte 8">
            <a:extLst>
              <a:ext uri="{FF2B5EF4-FFF2-40B4-BE49-F238E27FC236}">
                <a16:creationId xmlns:a16="http://schemas.microsoft.com/office/drawing/2014/main" id="{F3C12838-B01A-55D6-B615-0AD98FECC8AD}"/>
              </a:ext>
            </a:extLst>
          </p:cNvPr>
          <p:cNvSpPr txBox="1"/>
          <p:nvPr/>
        </p:nvSpPr>
        <p:spPr>
          <a:xfrm>
            <a:off x="4965836" y="4667220"/>
            <a:ext cx="316112"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Trebuchet MS" panose="020B0603020202020204"/>
                <a:ea typeface="+mn-ea"/>
                <a:cs typeface="+mn-cs"/>
              </a:rPr>
              <a:t>-</a:t>
            </a:r>
            <a:endParaRPr kumimoji="0" lang="en-US" sz="2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cxnSp>
        <p:nvCxnSpPr>
          <p:cNvPr id="10" name="Connecteur droit avec flèche 9">
            <a:extLst>
              <a:ext uri="{FF2B5EF4-FFF2-40B4-BE49-F238E27FC236}">
                <a16:creationId xmlns:a16="http://schemas.microsoft.com/office/drawing/2014/main" id="{7390ED14-782A-B200-CAF7-8353B9E55404}"/>
              </a:ext>
            </a:extLst>
          </p:cNvPr>
          <p:cNvCxnSpPr>
            <a:cxnSpLocks/>
          </p:cNvCxnSpPr>
          <p:nvPr/>
        </p:nvCxnSpPr>
        <p:spPr>
          <a:xfrm>
            <a:off x="5325805" y="2753032"/>
            <a:ext cx="0" cy="173905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5" name="ZoneTexte 14">
            <a:extLst>
              <a:ext uri="{FF2B5EF4-FFF2-40B4-BE49-F238E27FC236}">
                <a16:creationId xmlns:a16="http://schemas.microsoft.com/office/drawing/2014/main" id="{DFAD854D-4BC0-768D-B7A7-4DBE10DB3E6E}"/>
              </a:ext>
            </a:extLst>
          </p:cNvPr>
          <p:cNvSpPr txBox="1"/>
          <p:nvPr/>
        </p:nvSpPr>
        <p:spPr>
          <a:xfrm>
            <a:off x="5471651" y="2522199"/>
            <a:ext cx="426720"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E97132"/>
                </a:solidFill>
                <a:effectLst/>
                <a:uLnTx/>
                <a:uFillTx/>
                <a:latin typeface="Trebuchet MS" panose="020B0603020202020204"/>
                <a:ea typeface="+mn-ea"/>
                <a:cs typeface="+mn-cs"/>
              </a:rPr>
              <a:t>+</a:t>
            </a:r>
            <a:endParaRPr kumimoji="0" lang="en-US" sz="3600" b="0" i="0" u="none" strike="noStrike" kern="1200" cap="none" spc="0" normalizeH="0" baseline="0" noProof="0" dirty="0">
              <a:ln>
                <a:noFill/>
              </a:ln>
              <a:solidFill>
                <a:srgbClr val="E97132"/>
              </a:solidFill>
              <a:effectLst/>
              <a:uLnTx/>
              <a:uFillTx/>
              <a:latin typeface="Trebuchet MS" panose="020B0603020202020204"/>
              <a:ea typeface="+mn-ea"/>
              <a:cs typeface="+mn-cs"/>
            </a:endParaRPr>
          </a:p>
        </p:txBody>
      </p:sp>
      <p:sp>
        <p:nvSpPr>
          <p:cNvPr id="16" name="ZoneTexte 15">
            <a:extLst>
              <a:ext uri="{FF2B5EF4-FFF2-40B4-BE49-F238E27FC236}">
                <a16:creationId xmlns:a16="http://schemas.microsoft.com/office/drawing/2014/main" id="{2849AF61-AEAA-18D6-8FFF-40A64A5F0D16}"/>
              </a:ext>
            </a:extLst>
          </p:cNvPr>
          <p:cNvSpPr txBox="1"/>
          <p:nvPr/>
        </p:nvSpPr>
        <p:spPr>
          <a:xfrm>
            <a:off x="5445959" y="4092886"/>
            <a:ext cx="35458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E97132"/>
                </a:solidFill>
                <a:effectLst/>
                <a:uLnTx/>
                <a:uFillTx/>
                <a:latin typeface="Trebuchet MS" panose="020B0603020202020204"/>
                <a:ea typeface="+mn-ea"/>
                <a:cs typeface="+mn-cs"/>
              </a:rPr>
              <a:t>-</a:t>
            </a:r>
            <a:endParaRPr kumimoji="0" lang="en-US" sz="3600" b="0" i="0" u="none" strike="noStrike" kern="1200" cap="none" spc="0" normalizeH="0" baseline="0" noProof="0" dirty="0">
              <a:ln>
                <a:noFill/>
              </a:ln>
              <a:solidFill>
                <a:srgbClr val="E97132"/>
              </a:solidFill>
              <a:effectLst/>
              <a:uLnTx/>
              <a:uFillTx/>
              <a:latin typeface="Trebuchet MS" panose="020B0603020202020204"/>
              <a:ea typeface="+mn-ea"/>
              <a:cs typeface="+mn-cs"/>
            </a:endParaRPr>
          </a:p>
        </p:txBody>
      </p:sp>
      <p:sp>
        <p:nvSpPr>
          <p:cNvPr id="17" name="ZoneTexte 16">
            <a:extLst>
              <a:ext uri="{FF2B5EF4-FFF2-40B4-BE49-F238E27FC236}">
                <a16:creationId xmlns:a16="http://schemas.microsoft.com/office/drawing/2014/main" id="{F78259AB-A4E3-74C6-1482-8829ED0FDA92}"/>
              </a:ext>
            </a:extLst>
          </p:cNvPr>
          <p:cNvSpPr txBox="1"/>
          <p:nvPr/>
        </p:nvSpPr>
        <p:spPr>
          <a:xfrm>
            <a:off x="1788571" y="5101414"/>
            <a:ext cx="4885152"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Par coutume: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Trebuchet MS" panose="020B0603020202020204"/>
                <a:ea typeface="+mn-ea"/>
                <a:cs typeface="+mn-cs"/>
              </a:rPr>
              <a:t>ensemble de conventions admises par les logiciens pour éviter de mettre trop de parenthèses (càd que ca peut changer, il s’agit juste d’un accord)</a:t>
            </a:r>
            <a:endPar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8" name="ZoneTexte 17">
            <a:extLst>
              <a:ext uri="{FF2B5EF4-FFF2-40B4-BE49-F238E27FC236}">
                <a16:creationId xmlns:a16="http://schemas.microsoft.com/office/drawing/2014/main" id="{4233AF12-5BB9-51B9-4F5C-114F72D9DBD8}"/>
              </a:ext>
            </a:extLst>
          </p:cNvPr>
          <p:cNvSpPr txBox="1"/>
          <p:nvPr/>
        </p:nvSpPr>
        <p:spPr>
          <a:xfrm>
            <a:off x="4461773" y="3397083"/>
            <a:ext cx="4885152"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E97132"/>
                </a:solidFill>
                <a:effectLst/>
                <a:uLnTx/>
                <a:uFillTx/>
                <a:latin typeface="Trebuchet MS" panose="020B0603020202020204"/>
                <a:ea typeface="+mn-ea"/>
                <a:cs typeface="+mn-cs"/>
              </a:rPr>
              <a:t>Par Convention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E97132"/>
                </a:solidFill>
                <a:effectLst/>
                <a:uLnTx/>
                <a:uFillTx/>
                <a:latin typeface="Trebuchet MS" panose="020B0603020202020204"/>
                <a:ea typeface="+mn-ea"/>
                <a:cs typeface="+mn-cs"/>
              </a:rPr>
              <a:t>Priorité la plus faible</a:t>
            </a:r>
            <a:endParaRPr kumimoji="0" lang="en-US" sz="1400" b="0" i="0" u="none" strike="noStrike" kern="1200" cap="none" spc="0" normalizeH="0" baseline="0" noProof="0" dirty="0">
              <a:ln>
                <a:noFill/>
              </a:ln>
              <a:solidFill>
                <a:srgbClr val="E97132"/>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00001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ACAC4-E88B-3B7A-5AA6-B94ED8A477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2EEBF2-1F2E-70AC-B17E-6EA781162162}"/>
              </a:ext>
            </a:extLst>
          </p:cNvPr>
          <p:cNvSpPr>
            <a:spLocks noGrp="1"/>
          </p:cNvSpPr>
          <p:nvPr>
            <p:ph type="title"/>
          </p:nvPr>
        </p:nvSpPr>
        <p:spPr>
          <a:xfrm>
            <a:off x="677334" y="480195"/>
            <a:ext cx="8596668" cy="589935"/>
          </a:xfrm>
        </p:spPr>
        <p:txBody>
          <a:bodyPr>
            <a:normAutofit fontScale="90000"/>
          </a:bodyPr>
          <a:lstStyle/>
          <a:p>
            <a:r>
              <a:rPr lang="fr-FR" dirty="0"/>
              <a:t>Syntaxe: CP0</a:t>
            </a:r>
            <a:endParaRPr lang="en-US" dirty="0"/>
          </a:p>
        </p:txBody>
      </p:sp>
      <p:sp>
        <p:nvSpPr>
          <p:cNvPr id="3" name="Espace réservé du contenu 2">
            <a:extLst>
              <a:ext uri="{FF2B5EF4-FFF2-40B4-BE49-F238E27FC236}">
                <a16:creationId xmlns:a16="http://schemas.microsoft.com/office/drawing/2014/main" id="{6A6124C6-0A7E-BB91-242F-E07AC7875445}"/>
              </a:ext>
            </a:extLst>
          </p:cNvPr>
          <p:cNvSpPr>
            <a:spLocks noGrp="1"/>
          </p:cNvSpPr>
          <p:nvPr>
            <p:ph idx="1"/>
          </p:nvPr>
        </p:nvSpPr>
        <p:spPr>
          <a:xfrm>
            <a:off x="677334" y="1376517"/>
            <a:ext cx="8596668" cy="4664846"/>
          </a:xfrm>
        </p:spPr>
        <p:txBody>
          <a:bodyPr/>
          <a:lstStyle/>
          <a:p>
            <a:pPr marL="0" indent="0">
              <a:buNone/>
            </a:pPr>
            <a:r>
              <a:rPr lang="fr-FR" dirty="0"/>
              <a:t>Exemple 1: </a:t>
            </a:r>
            <a:r>
              <a:rPr lang="en-US" dirty="0"/>
              <a:t>p ∧ q ⇒ r ∧ s ⇒ ⎤ p ⇔ u ∨ v</a:t>
            </a:r>
            <a:endParaRPr lang="fr-FR" dirty="0"/>
          </a:p>
          <a:p>
            <a:pPr marL="0" indent="0">
              <a:buNone/>
            </a:pPr>
            <a:endParaRPr lang="fr-FR" dirty="0"/>
          </a:p>
          <a:p>
            <a:pPr marL="0" indent="0" algn="l">
              <a:buNone/>
            </a:pPr>
            <a:r>
              <a:rPr lang="en-US" sz="1800" b="0" i="0" u="none" strike="noStrike" baseline="0" dirty="0">
                <a:solidFill>
                  <a:srgbClr val="000000"/>
                </a:solidFill>
                <a:latin typeface="ArialMT"/>
              </a:rPr>
              <a:t>		( </a:t>
            </a:r>
            <a:r>
              <a:rPr lang="en-US" sz="1800" b="0" i="0" u="none" strike="noStrike" baseline="0" dirty="0">
                <a:solidFill>
                  <a:srgbClr val="0065CD"/>
                </a:solidFill>
                <a:latin typeface="ArialMT"/>
              </a:rPr>
              <a:t>( </a:t>
            </a:r>
            <a:r>
              <a:rPr lang="en-US" sz="1800" b="0" i="0" u="none" strike="noStrike" baseline="0" dirty="0">
                <a:solidFill>
                  <a:srgbClr val="00009B"/>
                </a:solidFill>
                <a:latin typeface="ArialMT"/>
              </a:rPr>
              <a:t>( </a:t>
            </a:r>
            <a:r>
              <a:rPr lang="en-US" sz="1800" b="0" i="0" u="none" strike="noStrike" baseline="0" dirty="0">
                <a:solidFill>
                  <a:srgbClr val="9B00FF"/>
                </a:solidFill>
                <a:latin typeface="ArialMT"/>
              </a:rPr>
              <a:t>( </a:t>
            </a:r>
            <a:r>
              <a:rPr lang="en-US" sz="1800" b="0" i="0" u="none" strike="noStrike" baseline="0" dirty="0">
                <a:solidFill>
                  <a:srgbClr val="00009B"/>
                </a:solidFill>
                <a:latin typeface="ArialMT"/>
              </a:rPr>
              <a:t>p </a:t>
            </a:r>
            <a:r>
              <a:rPr lang="en-US" sz="1800" b="0" i="0" u="none" strike="noStrike" baseline="0" dirty="0">
                <a:solidFill>
                  <a:srgbClr val="9B00FF"/>
                </a:solidFill>
                <a:latin typeface="SymbolMT"/>
              </a:rPr>
              <a:t>∧ </a:t>
            </a:r>
            <a:r>
              <a:rPr lang="en-US" sz="1800" b="0" i="0" u="none" strike="noStrike" baseline="0" dirty="0">
                <a:solidFill>
                  <a:srgbClr val="00009B"/>
                </a:solidFill>
                <a:latin typeface="ArialMT"/>
              </a:rPr>
              <a:t>q </a:t>
            </a:r>
            <a:r>
              <a:rPr lang="en-US" sz="1800" b="0" i="0" u="none" strike="noStrike" baseline="0" dirty="0">
                <a:solidFill>
                  <a:srgbClr val="9B00FF"/>
                </a:solidFill>
                <a:latin typeface="ArialMT"/>
              </a:rPr>
              <a:t>) </a:t>
            </a:r>
            <a:r>
              <a:rPr lang="en-US" sz="1800" b="0" i="0" u="none" strike="noStrike" baseline="0" dirty="0">
                <a:solidFill>
                  <a:srgbClr val="00009B"/>
                </a:solidFill>
                <a:latin typeface="SymbolMT"/>
              </a:rPr>
              <a:t>⇒ </a:t>
            </a:r>
            <a:r>
              <a:rPr lang="en-US" sz="1800" b="0" i="0" u="none" strike="noStrike" baseline="0" dirty="0">
                <a:solidFill>
                  <a:srgbClr val="9B00FF"/>
                </a:solidFill>
                <a:latin typeface="ArialMT"/>
              </a:rPr>
              <a:t>( </a:t>
            </a:r>
            <a:r>
              <a:rPr lang="en-US" sz="1800" b="0" i="0" u="none" strike="noStrike" baseline="0" dirty="0">
                <a:solidFill>
                  <a:srgbClr val="00009B"/>
                </a:solidFill>
                <a:latin typeface="ArialMT"/>
              </a:rPr>
              <a:t>r </a:t>
            </a:r>
            <a:r>
              <a:rPr lang="en-US" sz="1800" b="0" i="0" u="none" strike="noStrike" baseline="0" dirty="0">
                <a:solidFill>
                  <a:srgbClr val="9B00FF"/>
                </a:solidFill>
                <a:latin typeface="SymbolMT"/>
              </a:rPr>
              <a:t>∧ </a:t>
            </a:r>
            <a:r>
              <a:rPr lang="en-US" sz="1800" b="0" i="0" u="none" strike="noStrike" baseline="0" dirty="0">
                <a:solidFill>
                  <a:srgbClr val="00009B"/>
                </a:solidFill>
                <a:latin typeface="ArialMT"/>
              </a:rPr>
              <a:t>s </a:t>
            </a:r>
            <a:r>
              <a:rPr lang="en-US" sz="1800" b="0" i="0" u="none" strike="noStrike" baseline="0" dirty="0">
                <a:solidFill>
                  <a:srgbClr val="9B00FF"/>
                </a:solidFill>
                <a:latin typeface="ArialMT"/>
              </a:rPr>
              <a:t>) </a:t>
            </a:r>
            <a:r>
              <a:rPr lang="en-US" sz="1800" b="0" i="0" u="none" strike="noStrike" baseline="0" dirty="0">
                <a:solidFill>
                  <a:srgbClr val="00009B"/>
                </a:solidFill>
                <a:latin typeface="ArialMT"/>
              </a:rPr>
              <a:t>) </a:t>
            </a:r>
            <a:r>
              <a:rPr lang="en-US" sz="1800" b="0" i="0" u="none" strike="noStrike" baseline="0" dirty="0">
                <a:solidFill>
                  <a:srgbClr val="0065CD"/>
                </a:solidFill>
                <a:latin typeface="SymbolMT"/>
              </a:rPr>
              <a:t>⇒ </a:t>
            </a:r>
            <a:r>
              <a:rPr lang="en-US" sz="1800" b="0" i="0" u="none" strike="noStrike" baseline="0" dirty="0">
                <a:solidFill>
                  <a:srgbClr val="CD3300"/>
                </a:solidFill>
                <a:latin typeface="ArialMT"/>
              </a:rPr>
              <a:t>(</a:t>
            </a:r>
            <a:r>
              <a:rPr lang="en-US" sz="1800" b="0" i="0" u="none" strike="noStrike" baseline="0" dirty="0">
                <a:solidFill>
                  <a:srgbClr val="CD3300"/>
                </a:solidFill>
                <a:latin typeface="SymbolMT"/>
              </a:rPr>
              <a:t>⎤ </a:t>
            </a:r>
            <a:r>
              <a:rPr lang="en-US" sz="1800" b="0" i="0" u="none" strike="noStrike" baseline="0" dirty="0">
                <a:solidFill>
                  <a:srgbClr val="00009B"/>
                </a:solidFill>
                <a:latin typeface="ArialMT"/>
              </a:rPr>
              <a:t>p </a:t>
            </a:r>
            <a:r>
              <a:rPr lang="en-US" sz="1800" b="0" i="0" u="none" strike="noStrike" baseline="0" dirty="0">
                <a:solidFill>
                  <a:srgbClr val="CD3300"/>
                </a:solidFill>
                <a:latin typeface="ArialMT"/>
              </a:rPr>
              <a:t>) </a:t>
            </a:r>
            <a:r>
              <a:rPr lang="en-US" sz="1800" b="0" i="0" u="none" strike="noStrike" baseline="0" dirty="0">
                <a:solidFill>
                  <a:srgbClr val="0065CD"/>
                </a:solidFill>
                <a:latin typeface="ArialMT"/>
              </a:rPr>
              <a:t>) </a:t>
            </a:r>
            <a:r>
              <a:rPr lang="en-US" sz="1800" b="0" i="0" u="none" strike="noStrike" baseline="0" dirty="0">
                <a:solidFill>
                  <a:srgbClr val="000000"/>
                </a:solidFill>
                <a:latin typeface="SymbolMT"/>
              </a:rPr>
              <a:t>⇔ </a:t>
            </a:r>
            <a:r>
              <a:rPr lang="en-US" sz="1800" b="0" i="0" u="none" strike="noStrike" baseline="0" dirty="0">
                <a:solidFill>
                  <a:srgbClr val="336500"/>
                </a:solidFill>
                <a:latin typeface="ArialMT"/>
              </a:rPr>
              <a:t>( </a:t>
            </a:r>
            <a:r>
              <a:rPr lang="en-US" sz="1800" b="0" i="0" u="none" strike="noStrike" baseline="0" dirty="0">
                <a:solidFill>
                  <a:srgbClr val="00009B"/>
                </a:solidFill>
                <a:latin typeface="ArialMT"/>
              </a:rPr>
              <a:t>u </a:t>
            </a:r>
            <a:r>
              <a:rPr lang="en-US" sz="1800" b="0" i="0" u="none" strike="noStrike" baseline="0" dirty="0">
                <a:solidFill>
                  <a:srgbClr val="336500"/>
                </a:solidFill>
                <a:latin typeface="SymbolMT"/>
              </a:rPr>
              <a:t>∨ </a:t>
            </a:r>
            <a:r>
              <a:rPr lang="en-US" sz="1800" b="0" i="0" u="none" strike="noStrike" baseline="0" dirty="0">
                <a:solidFill>
                  <a:srgbClr val="00009B"/>
                </a:solidFill>
                <a:latin typeface="ArialMT"/>
              </a:rPr>
              <a:t>v </a:t>
            </a:r>
            <a:r>
              <a:rPr lang="en-US" sz="1800" b="0" i="0" u="none" strike="noStrike" baseline="0" dirty="0">
                <a:solidFill>
                  <a:srgbClr val="336500"/>
                </a:solidFill>
                <a:latin typeface="ArialMT"/>
              </a:rPr>
              <a:t>) </a:t>
            </a:r>
            <a:r>
              <a:rPr lang="en-US" sz="1800" b="0" i="0" u="none" strike="noStrike" baseline="0" dirty="0">
                <a:solidFill>
                  <a:srgbClr val="000000"/>
                </a:solidFill>
                <a:latin typeface="ArialMT"/>
              </a:rPr>
              <a:t>)</a:t>
            </a:r>
          </a:p>
          <a:p>
            <a:pPr marL="0" indent="0" algn="l">
              <a:buNone/>
            </a:pPr>
            <a:r>
              <a:rPr lang="en-US" sz="1800" b="0" i="0" u="none" strike="noStrike" baseline="0" dirty="0">
                <a:solidFill>
                  <a:srgbClr val="9B00FF"/>
                </a:solidFill>
                <a:latin typeface="ArialMT"/>
              </a:rPr>
              <a:t>			     2      </a:t>
            </a:r>
            <a:r>
              <a:rPr lang="en-US" sz="1800" b="0" i="0" u="none" strike="noStrike" baseline="0" dirty="0">
                <a:solidFill>
                  <a:srgbClr val="00009B"/>
                </a:solidFill>
                <a:latin typeface="ArialMT"/>
              </a:rPr>
              <a:t>5      </a:t>
            </a:r>
            <a:r>
              <a:rPr lang="en-US" sz="1800" b="0" i="0" u="none" strike="noStrike" baseline="0" dirty="0">
                <a:solidFill>
                  <a:srgbClr val="9B00FF"/>
                </a:solidFill>
                <a:latin typeface="ArialMT"/>
              </a:rPr>
              <a:t>3         </a:t>
            </a:r>
            <a:r>
              <a:rPr lang="en-US" sz="1800" b="0" i="0" u="none" strike="noStrike" baseline="0" dirty="0">
                <a:solidFill>
                  <a:srgbClr val="0065CD"/>
                </a:solidFill>
                <a:latin typeface="ArialMT"/>
              </a:rPr>
              <a:t>6   </a:t>
            </a:r>
            <a:r>
              <a:rPr lang="en-US" sz="1800" b="0" i="0" u="none" strike="noStrike" baseline="0" dirty="0">
                <a:solidFill>
                  <a:srgbClr val="CD3300"/>
                </a:solidFill>
                <a:latin typeface="ArialMT"/>
              </a:rPr>
              <a:t>1        </a:t>
            </a:r>
            <a:r>
              <a:rPr lang="en-US" sz="1800" b="0" i="0" u="none" strike="noStrike" baseline="0" dirty="0">
                <a:solidFill>
                  <a:srgbClr val="000000"/>
                </a:solidFill>
                <a:latin typeface="ArialMT"/>
              </a:rPr>
              <a:t>7       </a:t>
            </a:r>
            <a:r>
              <a:rPr lang="en-US" sz="1800" b="0" i="0" u="none" strike="noStrike" baseline="0" dirty="0">
                <a:solidFill>
                  <a:srgbClr val="336500"/>
                </a:solidFill>
                <a:latin typeface="ArialMT"/>
              </a:rPr>
              <a:t>4</a:t>
            </a:r>
          </a:p>
          <a:p>
            <a:endParaRPr lang="en-US" dirty="0">
              <a:solidFill>
                <a:srgbClr val="00009B"/>
              </a:solidFill>
              <a:latin typeface="ArialMT"/>
            </a:endParaRPr>
          </a:p>
          <a:p>
            <a:pPr marL="0" indent="0">
              <a:buNone/>
            </a:pPr>
            <a:r>
              <a:rPr lang="en-US" dirty="0" err="1">
                <a:solidFill>
                  <a:schemeClr val="bg2">
                    <a:lumMod val="25000"/>
                  </a:schemeClr>
                </a:solidFill>
                <a:latin typeface="ArialMT"/>
              </a:rPr>
              <a:t>Exemple</a:t>
            </a:r>
            <a:r>
              <a:rPr lang="en-US" dirty="0">
                <a:solidFill>
                  <a:schemeClr val="bg2">
                    <a:lumMod val="25000"/>
                  </a:schemeClr>
                </a:solidFill>
                <a:latin typeface="ArialMT"/>
              </a:rPr>
              <a:t> 2:  p </a:t>
            </a:r>
            <a:r>
              <a:rPr lang="en-US" dirty="0">
                <a:solidFill>
                  <a:schemeClr val="bg2">
                    <a:lumMod val="25000"/>
                  </a:schemeClr>
                </a:solidFill>
                <a:latin typeface="SymbolMT"/>
              </a:rPr>
              <a:t>⇒ </a:t>
            </a:r>
            <a:r>
              <a:rPr lang="en-US" dirty="0">
                <a:solidFill>
                  <a:schemeClr val="bg2">
                    <a:lumMod val="25000"/>
                  </a:schemeClr>
                </a:solidFill>
                <a:latin typeface="ArialMT"/>
              </a:rPr>
              <a:t>(q </a:t>
            </a:r>
            <a:r>
              <a:rPr lang="en-US" dirty="0">
                <a:solidFill>
                  <a:schemeClr val="bg2">
                    <a:lumMod val="25000"/>
                  </a:schemeClr>
                </a:solidFill>
                <a:latin typeface="SymbolMT"/>
              </a:rPr>
              <a:t>⇔ </a:t>
            </a:r>
            <a:r>
              <a:rPr lang="en-US" dirty="0">
                <a:solidFill>
                  <a:schemeClr val="bg2">
                    <a:lumMod val="25000"/>
                  </a:schemeClr>
                </a:solidFill>
                <a:latin typeface="ArialMT"/>
              </a:rPr>
              <a:t>r) </a:t>
            </a:r>
            <a:r>
              <a:rPr lang="en-US" dirty="0">
                <a:solidFill>
                  <a:schemeClr val="bg2">
                    <a:lumMod val="25000"/>
                  </a:schemeClr>
                </a:solidFill>
                <a:latin typeface="SymbolMT"/>
              </a:rPr>
              <a:t>∨ </a:t>
            </a:r>
            <a:r>
              <a:rPr lang="en-US" dirty="0">
                <a:solidFill>
                  <a:schemeClr val="bg2">
                    <a:lumMod val="25000"/>
                  </a:schemeClr>
                </a:solidFill>
                <a:latin typeface="ArialMT"/>
              </a:rPr>
              <a:t>s </a:t>
            </a:r>
            <a:r>
              <a:rPr lang="en-US" dirty="0">
                <a:solidFill>
                  <a:schemeClr val="bg2">
                    <a:lumMod val="25000"/>
                  </a:schemeClr>
                </a:solidFill>
                <a:latin typeface="SymbolMT"/>
              </a:rPr>
              <a:t>∨ </a:t>
            </a:r>
            <a:r>
              <a:rPr lang="en-US" dirty="0">
                <a:solidFill>
                  <a:schemeClr val="bg2">
                    <a:lumMod val="25000"/>
                  </a:schemeClr>
                </a:solidFill>
                <a:latin typeface="ArialMT"/>
              </a:rPr>
              <a:t>t </a:t>
            </a:r>
            <a:r>
              <a:rPr lang="en-US" dirty="0">
                <a:solidFill>
                  <a:schemeClr val="bg2">
                    <a:lumMod val="25000"/>
                  </a:schemeClr>
                </a:solidFill>
                <a:latin typeface="SymbolMT"/>
              </a:rPr>
              <a:t>∧ </a:t>
            </a:r>
            <a:r>
              <a:rPr lang="en-US" dirty="0">
                <a:solidFill>
                  <a:schemeClr val="bg2">
                    <a:lumMod val="25000"/>
                  </a:schemeClr>
                </a:solidFill>
                <a:latin typeface="ArialMT"/>
              </a:rPr>
              <a:t>p </a:t>
            </a:r>
            <a:r>
              <a:rPr lang="en-US" dirty="0">
                <a:solidFill>
                  <a:schemeClr val="bg2">
                    <a:lumMod val="25000"/>
                  </a:schemeClr>
                </a:solidFill>
                <a:latin typeface="SymbolMT"/>
              </a:rPr>
              <a:t>⇒ ⎤ </a:t>
            </a:r>
            <a:r>
              <a:rPr lang="en-US" dirty="0">
                <a:solidFill>
                  <a:schemeClr val="bg2">
                    <a:lumMod val="25000"/>
                  </a:schemeClr>
                </a:solidFill>
                <a:latin typeface="ArialMT"/>
              </a:rPr>
              <a:t>(p </a:t>
            </a:r>
            <a:r>
              <a:rPr lang="en-US" dirty="0">
                <a:solidFill>
                  <a:schemeClr val="bg2">
                    <a:lumMod val="25000"/>
                  </a:schemeClr>
                </a:solidFill>
                <a:latin typeface="SymbolMT"/>
              </a:rPr>
              <a:t>∨ </a:t>
            </a:r>
            <a:r>
              <a:rPr lang="en-US" dirty="0">
                <a:solidFill>
                  <a:schemeClr val="bg2">
                    <a:lumMod val="25000"/>
                  </a:schemeClr>
                </a:solidFill>
                <a:latin typeface="ArialMT"/>
              </a:rPr>
              <a:t>r) </a:t>
            </a:r>
            <a:r>
              <a:rPr lang="en-US" dirty="0">
                <a:solidFill>
                  <a:schemeClr val="bg2">
                    <a:lumMod val="25000"/>
                  </a:schemeClr>
                </a:solidFill>
                <a:latin typeface="SymbolMT"/>
              </a:rPr>
              <a:t>⇔ </a:t>
            </a:r>
            <a:r>
              <a:rPr lang="en-US" dirty="0">
                <a:solidFill>
                  <a:schemeClr val="bg2">
                    <a:lumMod val="25000"/>
                  </a:schemeClr>
                </a:solidFill>
                <a:latin typeface="ArialMT"/>
              </a:rPr>
              <a:t>t</a:t>
            </a:r>
            <a:endParaRPr lang="fr-FR" dirty="0">
              <a:solidFill>
                <a:schemeClr val="bg2">
                  <a:lumMod val="25000"/>
                </a:schemeClr>
              </a:solidFill>
            </a:endParaRPr>
          </a:p>
          <a:p>
            <a:pPr marL="0" indent="0" algn="l">
              <a:buNone/>
            </a:pPr>
            <a:endParaRPr lang="en-US" sz="1800" b="1" i="0" u="none" strike="noStrike" baseline="0" dirty="0">
              <a:solidFill>
                <a:srgbClr val="000000"/>
              </a:solidFill>
              <a:latin typeface="Arial-BoldMT"/>
            </a:endParaRPr>
          </a:p>
          <a:p>
            <a:pPr marL="0" indent="0" algn="l">
              <a:buNone/>
            </a:pPr>
            <a:r>
              <a:rPr lang="en-US" b="1" dirty="0">
                <a:solidFill>
                  <a:srgbClr val="000000"/>
                </a:solidFill>
                <a:latin typeface="Arial-BoldMT"/>
              </a:rPr>
              <a:t>		</a:t>
            </a:r>
            <a:r>
              <a:rPr lang="en-US" sz="1800" b="1" i="0" u="none" strike="noStrike" baseline="0" dirty="0">
                <a:solidFill>
                  <a:srgbClr val="000000"/>
                </a:solidFill>
                <a:latin typeface="Arial-BoldMT"/>
              </a:rPr>
              <a:t>( </a:t>
            </a:r>
            <a:r>
              <a:rPr lang="en-US" sz="1800" b="0" i="0" u="none" strike="noStrike" baseline="0" dirty="0">
                <a:solidFill>
                  <a:srgbClr val="CD3300"/>
                </a:solidFill>
                <a:latin typeface="ArialMT"/>
              </a:rPr>
              <a:t>( </a:t>
            </a:r>
            <a:r>
              <a:rPr lang="en-US" sz="1800" b="0" i="0" u="none" strike="noStrike" baseline="0" dirty="0">
                <a:solidFill>
                  <a:srgbClr val="336500"/>
                </a:solidFill>
                <a:latin typeface="ArialMT"/>
              </a:rPr>
              <a:t>( </a:t>
            </a:r>
            <a:r>
              <a:rPr lang="en-US" sz="1800" b="0" i="0" u="none" strike="noStrike" baseline="0" dirty="0">
                <a:solidFill>
                  <a:srgbClr val="00009B"/>
                </a:solidFill>
                <a:latin typeface="ArialMT"/>
              </a:rPr>
              <a:t>p </a:t>
            </a:r>
            <a:r>
              <a:rPr lang="en-US" sz="1800" b="0" i="0" u="none" strike="noStrike" baseline="0" dirty="0">
                <a:solidFill>
                  <a:srgbClr val="336500"/>
                </a:solidFill>
                <a:latin typeface="SymbolMT"/>
              </a:rPr>
              <a:t>⇒ </a:t>
            </a:r>
            <a:r>
              <a:rPr lang="en-US" sz="1800" b="0" i="0" u="none" strike="noStrike" baseline="0" dirty="0">
                <a:solidFill>
                  <a:srgbClr val="0065CD"/>
                </a:solidFill>
                <a:latin typeface="ArialMT"/>
              </a:rPr>
              <a:t>( </a:t>
            </a:r>
            <a:r>
              <a:rPr lang="en-US" sz="1800" b="0" i="0" u="none" strike="noStrike" baseline="0" dirty="0">
                <a:solidFill>
                  <a:srgbClr val="FF6500"/>
                </a:solidFill>
                <a:latin typeface="ArialMT"/>
              </a:rPr>
              <a:t>( </a:t>
            </a:r>
            <a:r>
              <a:rPr lang="en-US" sz="1800" b="0" i="0" u="none" strike="noStrike" baseline="0" dirty="0">
                <a:solidFill>
                  <a:srgbClr val="00009B"/>
                </a:solidFill>
                <a:latin typeface="ArialMT"/>
              </a:rPr>
              <a:t>(q </a:t>
            </a:r>
            <a:r>
              <a:rPr lang="en-US" sz="1800" b="0" i="0" u="none" strike="noStrike" baseline="0" dirty="0">
                <a:solidFill>
                  <a:srgbClr val="00009B"/>
                </a:solidFill>
                <a:latin typeface="SymbolMT"/>
              </a:rPr>
              <a:t>⇔ </a:t>
            </a:r>
            <a:r>
              <a:rPr lang="en-US" sz="1800" b="0" i="0" u="none" strike="noStrike" baseline="0" dirty="0">
                <a:solidFill>
                  <a:srgbClr val="00009B"/>
                </a:solidFill>
                <a:latin typeface="ArialMT"/>
              </a:rPr>
              <a:t>r ) </a:t>
            </a:r>
            <a:r>
              <a:rPr lang="en-US" sz="1800" b="0" i="0" u="none" strike="noStrike" baseline="0" dirty="0">
                <a:solidFill>
                  <a:srgbClr val="FF6500"/>
                </a:solidFill>
                <a:latin typeface="SymbolMT"/>
              </a:rPr>
              <a:t>∨ </a:t>
            </a:r>
            <a:r>
              <a:rPr lang="en-US" sz="1800" b="0" i="0" u="none" strike="noStrike" baseline="0" dirty="0">
                <a:solidFill>
                  <a:srgbClr val="00009B"/>
                </a:solidFill>
                <a:latin typeface="ArialMT"/>
              </a:rPr>
              <a:t>s </a:t>
            </a:r>
            <a:r>
              <a:rPr lang="en-US" sz="1800" b="0" i="0" u="none" strike="noStrike" baseline="0" dirty="0">
                <a:solidFill>
                  <a:srgbClr val="FF6500"/>
                </a:solidFill>
                <a:latin typeface="ArialMT"/>
              </a:rPr>
              <a:t>) </a:t>
            </a:r>
            <a:r>
              <a:rPr lang="en-US" sz="1800" b="0" i="0" u="none" strike="noStrike" baseline="0" dirty="0">
                <a:solidFill>
                  <a:srgbClr val="0065CD"/>
                </a:solidFill>
                <a:latin typeface="SymbolMT"/>
              </a:rPr>
              <a:t>∨ </a:t>
            </a:r>
            <a:r>
              <a:rPr lang="en-US" sz="1800" b="0" i="0" u="none" strike="noStrike" baseline="0" dirty="0">
                <a:solidFill>
                  <a:srgbClr val="9B00FF"/>
                </a:solidFill>
                <a:latin typeface="ArialMT"/>
              </a:rPr>
              <a:t>( </a:t>
            </a:r>
            <a:r>
              <a:rPr lang="en-US" sz="1800" b="0" i="0" u="none" strike="noStrike" baseline="0" dirty="0">
                <a:solidFill>
                  <a:srgbClr val="00009B"/>
                </a:solidFill>
                <a:latin typeface="ArialMT"/>
              </a:rPr>
              <a:t>t </a:t>
            </a:r>
            <a:r>
              <a:rPr lang="en-US" sz="1800" b="0" i="0" u="none" strike="noStrike" baseline="0" dirty="0">
                <a:solidFill>
                  <a:srgbClr val="9B00FF"/>
                </a:solidFill>
                <a:latin typeface="SymbolMT"/>
              </a:rPr>
              <a:t>∧ </a:t>
            </a:r>
            <a:r>
              <a:rPr lang="en-US" sz="1800" b="0" i="0" u="none" strike="noStrike" baseline="0" dirty="0">
                <a:solidFill>
                  <a:srgbClr val="00009B"/>
                </a:solidFill>
                <a:latin typeface="ArialMT"/>
              </a:rPr>
              <a:t>p </a:t>
            </a:r>
            <a:r>
              <a:rPr lang="en-US" sz="1800" b="0" i="0" u="none" strike="noStrike" baseline="0" dirty="0">
                <a:solidFill>
                  <a:srgbClr val="9B00FF"/>
                </a:solidFill>
                <a:latin typeface="ArialMT"/>
              </a:rPr>
              <a:t>) </a:t>
            </a:r>
            <a:r>
              <a:rPr lang="en-US" sz="1800" b="0" i="0" u="none" strike="noStrike" baseline="0" dirty="0">
                <a:solidFill>
                  <a:srgbClr val="0065CD"/>
                </a:solidFill>
                <a:latin typeface="ArialMT"/>
              </a:rPr>
              <a:t>) </a:t>
            </a:r>
            <a:r>
              <a:rPr lang="en-US" sz="1800" b="0" i="0" u="none" strike="noStrike" baseline="0" dirty="0">
                <a:solidFill>
                  <a:srgbClr val="336500"/>
                </a:solidFill>
                <a:latin typeface="ArialMT"/>
              </a:rPr>
              <a:t>) </a:t>
            </a:r>
            <a:r>
              <a:rPr lang="en-US" sz="1800" b="0" i="0" u="none" strike="noStrike" baseline="0" dirty="0">
                <a:solidFill>
                  <a:srgbClr val="CD3300"/>
                </a:solidFill>
                <a:latin typeface="SymbolMT"/>
              </a:rPr>
              <a:t>⇒ </a:t>
            </a:r>
            <a:r>
              <a:rPr lang="en-US" sz="1800" b="0" i="0" u="none" strike="noStrike" baseline="0" dirty="0">
                <a:solidFill>
                  <a:srgbClr val="00009B"/>
                </a:solidFill>
                <a:latin typeface="ArialMT"/>
              </a:rPr>
              <a:t>(</a:t>
            </a:r>
            <a:r>
              <a:rPr lang="en-US" sz="1800" b="0" i="0" u="none" strike="noStrike" baseline="0" dirty="0">
                <a:solidFill>
                  <a:srgbClr val="00009B"/>
                </a:solidFill>
                <a:latin typeface="SymbolMT"/>
              </a:rPr>
              <a:t>⎤ </a:t>
            </a:r>
            <a:r>
              <a:rPr lang="en-US" sz="1800" b="0" i="0" u="none" strike="noStrike" baseline="0" dirty="0">
                <a:solidFill>
                  <a:srgbClr val="00009B"/>
                </a:solidFill>
                <a:latin typeface="ArialMT"/>
              </a:rPr>
              <a:t>(p </a:t>
            </a:r>
            <a:r>
              <a:rPr lang="en-US" sz="1800" b="0" i="0" u="none" strike="noStrike" baseline="0" dirty="0">
                <a:solidFill>
                  <a:srgbClr val="00009B"/>
                </a:solidFill>
                <a:latin typeface="SymbolMT"/>
              </a:rPr>
              <a:t>∨ </a:t>
            </a:r>
            <a:r>
              <a:rPr lang="en-US" sz="1800" b="0" i="0" u="none" strike="noStrike" baseline="0" dirty="0">
                <a:solidFill>
                  <a:srgbClr val="00009B"/>
                </a:solidFill>
                <a:latin typeface="ArialMT"/>
              </a:rPr>
              <a:t>r )) </a:t>
            </a:r>
            <a:r>
              <a:rPr lang="en-US" sz="1800" b="0" i="0" u="none" strike="noStrike" baseline="0" dirty="0">
                <a:solidFill>
                  <a:srgbClr val="CD3300"/>
                </a:solidFill>
                <a:latin typeface="ArialMT"/>
              </a:rPr>
              <a:t>) </a:t>
            </a:r>
            <a:r>
              <a:rPr lang="en-US" sz="1800" b="0" i="0" u="none" strike="noStrike" baseline="0" dirty="0">
                <a:solidFill>
                  <a:srgbClr val="000000"/>
                </a:solidFill>
                <a:latin typeface="SymbolMT"/>
              </a:rPr>
              <a:t>⇔ </a:t>
            </a:r>
            <a:r>
              <a:rPr lang="en-US" sz="1800" b="0" i="0" u="none" strike="noStrike" baseline="0" dirty="0">
                <a:solidFill>
                  <a:srgbClr val="00009B"/>
                </a:solidFill>
                <a:latin typeface="ArialMT"/>
              </a:rPr>
              <a:t>t </a:t>
            </a:r>
            <a:r>
              <a:rPr lang="en-US" sz="1800" b="1" i="0" u="none" strike="noStrike" baseline="0" dirty="0">
                <a:solidFill>
                  <a:srgbClr val="000000"/>
                </a:solidFill>
                <a:latin typeface="Arial-BoldMT"/>
              </a:rPr>
              <a:t>)</a:t>
            </a:r>
          </a:p>
        </p:txBody>
      </p:sp>
    </p:spTree>
    <p:extLst>
      <p:ext uri="{BB962C8B-B14F-4D97-AF65-F5344CB8AC3E}">
        <p14:creationId xmlns:p14="http://schemas.microsoft.com/office/powerpoint/2010/main" val="390377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left)">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wipe(left)">
                                      <p:cBhvr>
                                        <p:cTn id="1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16F90-D0FD-521A-B2A3-B864375FCA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A9B0D6-9803-0FF8-F1DC-83218AEB8100}"/>
              </a:ext>
            </a:extLst>
          </p:cNvPr>
          <p:cNvSpPr>
            <a:spLocks noGrp="1"/>
          </p:cNvSpPr>
          <p:nvPr>
            <p:ph type="title"/>
          </p:nvPr>
        </p:nvSpPr>
        <p:spPr>
          <a:xfrm>
            <a:off x="677334" y="480195"/>
            <a:ext cx="8596668" cy="589935"/>
          </a:xfrm>
        </p:spPr>
        <p:txBody>
          <a:bodyPr>
            <a:normAutofit fontScale="90000"/>
          </a:bodyPr>
          <a:lstStyle/>
          <a:p>
            <a:r>
              <a:rPr lang="fr-FR" dirty="0"/>
              <a:t>Syntaxe: CP0</a:t>
            </a:r>
            <a:endParaRPr lang="en-US" dirty="0"/>
          </a:p>
        </p:txBody>
      </p:sp>
      <p:sp>
        <p:nvSpPr>
          <p:cNvPr id="3" name="Espace réservé du contenu 2">
            <a:extLst>
              <a:ext uri="{FF2B5EF4-FFF2-40B4-BE49-F238E27FC236}">
                <a16:creationId xmlns:a16="http://schemas.microsoft.com/office/drawing/2014/main" id="{3C85D10D-87F8-0E06-CA24-1B8FE6AED0AE}"/>
              </a:ext>
            </a:extLst>
          </p:cNvPr>
          <p:cNvSpPr>
            <a:spLocks noGrp="1"/>
          </p:cNvSpPr>
          <p:nvPr>
            <p:ph idx="1"/>
          </p:nvPr>
        </p:nvSpPr>
        <p:spPr>
          <a:xfrm>
            <a:off x="677334" y="1376517"/>
            <a:ext cx="8596668" cy="4664846"/>
          </a:xfrm>
        </p:spPr>
        <p:txBody>
          <a:bodyPr/>
          <a:lstStyle/>
          <a:p>
            <a:pPr>
              <a:lnSpc>
                <a:spcPct val="150000"/>
              </a:lnSpc>
            </a:pPr>
            <a:r>
              <a:rPr lang="fr-FR" sz="1800" i="0" u="none" strike="noStrike" baseline="0" dirty="0">
                <a:solidFill>
                  <a:srgbClr val="000000"/>
                </a:solidFill>
                <a:latin typeface="+mj-lt"/>
              </a:rPr>
              <a:t>On a des cas où on peut enlever les parenthèses aisément lorsqu’on peut lever l’</a:t>
            </a:r>
            <a:r>
              <a:rPr lang="fr-FR" sz="1800" i="0" u="none" strike="noStrike" baseline="0" dirty="0" err="1">
                <a:solidFill>
                  <a:srgbClr val="000000"/>
                </a:solidFill>
                <a:latin typeface="+mj-lt"/>
              </a:rPr>
              <a:t>ambiguité</a:t>
            </a:r>
            <a:r>
              <a:rPr lang="fr-FR" sz="1800" i="0" u="none" strike="noStrike" baseline="0" dirty="0">
                <a:solidFill>
                  <a:srgbClr val="000000"/>
                </a:solidFill>
                <a:latin typeface="+mj-lt"/>
              </a:rPr>
              <a:t> à l’aide de l’ordre de priorité tel que</a:t>
            </a:r>
            <a:r>
              <a:rPr lang="en-US" dirty="0"/>
              <a:t>⎤ p ∨ q </a:t>
            </a:r>
            <a:r>
              <a:rPr lang="en-US" dirty="0" err="1"/>
              <a:t>ou</a:t>
            </a:r>
            <a:r>
              <a:rPr lang="en-US" dirty="0"/>
              <a:t> bien </a:t>
            </a:r>
            <a:r>
              <a:rPr lang="en-US" dirty="0" err="1"/>
              <a:t>lorsqu’on</a:t>
            </a:r>
            <a:r>
              <a:rPr lang="en-US" dirty="0"/>
              <a:t> a des </a:t>
            </a:r>
            <a:r>
              <a:rPr lang="en-US" dirty="0" err="1"/>
              <a:t>formules</a:t>
            </a:r>
            <a:r>
              <a:rPr lang="en-US" dirty="0"/>
              <a:t> de </a:t>
            </a:r>
            <a:r>
              <a:rPr lang="en-US" dirty="0" err="1"/>
              <a:t>sorte</a:t>
            </a:r>
            <a:r>
              <a:rPr lang="en-US" dirty="0"/>
              <a:t> : </a:t>
            </a:r>
          </a:p>
          <a:p>
            <a:pPr lvl="1">
              <a:lnSpc>
                <a:spcPct val="150000"/>
              </a:lnSpc>
              <a:buFont typeface="Arial" panose="020B0604020202020204" pitchFamily="34" charset="0"/>
              <a:buChar char="•"/>
            </a:pPr>
            <a:r>
              <a:rPr lang="en-US" dirty="0"/>
              <a:t>p ∧ q ∧ r </a:t>
            </a:r>
            <a:r>
              <a:rPr lang="en-US" dirty="0" err="1"/>
              <a:t>parceque</a:t>
            </a:r>
            <a:r>
              <a:rPr lang="en-US" dirty="0"/>
              <a:t> ∧ </a:t>
            </a:r>
            <a:r>
              <a:rPr lang="en-US" dirty="0" err="1"/>
              <a:t>est</a:t>
            </a:r>
            <a:r>
              <a:rPr lang="en-US" dirty="0"/>
              <a:t> </a:t>
            </a:r>
            <a:r>
              <a:rPr lang="en-US" dirty="0" err="1"/>
              <a:t>associatif</a:t>
            </a:r>
            <a:r>
              <a:rPr lang="en-US" dirty="0"/>
              <a:t> ( Il </a:t>
            </a:r>
            <a:r>
              <a:rPr lang="en-US" dirty="0" err="1"/>
              <a:t>joue</a:t>
            </a:r>
            <a:r>
              <a:rPr lang="en-US" dirty="0"/>
              <a:t> aux </a:t>
            </a:r>
            <a:r>
              <a:rPr lang="en-US" dirty="0" err="1"/>
              <a:t>cartes</a:t>
            </a:r>
            <a:r>
              <a:rPr lang="en-US" dirty="0"/>
              <a:t>, il mange des </a:t>
            </a:r>
            <a:r>
              <a:rPr lang="en-US" dirty="0" err="1"/>
              <a:t>glaces</a:t>
            </a:r>
            <a:r>
              <a:rPr lang="en-US" dirty="0"/>
              <a:t> et il </a:t>
            </a:r>
            <a:r>
              <a:rPr lang="en-US" dirty="0" err="1"/>
              <a:t>gagne</a:t>
            </a:r>
            <a:r>
              <a:rPr lang="en-US" dirty="0"/>
              <a:t> aux </a:t>
            </a:r>
            <a:r>
              <a:rPr lang="en-US" dirty="0" err="1"/>
              <a:t>échecs</a:t>
            </a:r>
            <a:r>
              <a:rPr lang="en-US" dirty="0"/>
              <a:t>) </a:t>
            </a:r>
            <a:r>
              <a:rPr lang="en-US" dirty="0">
                <a:sym typeface="Wingdings" panose="05000000000000000000" pitchFamily="2" charset="2"/>
              </a:rPr>
              <a:t> la proposition </a:t>
            </a:r>
            <a:r>
              <a:rPr lang="en-US" dirty="0" err="1">
                <a:sym typeface="Wingdings" panose="05000000000000000000" pitchFamily="2" charset="2"/>
              </a:rPr>
              <a:t>est</a:t>
            </a:r>
            <a:r>
              <a:rPr lang="en-US" dirty="0">
                <a:sym typeface="Wingdings" panose="05000000000000000000" pitchFamily="2" charset="2"/>
              </a:rPr>
              <a:t> </a:t>
            </a:r>
            <a:r>
              <a:rPr lang="en-US" dirty="0" err="1">
                <a:sym typeface="Wingdings" panose="05000000000000000000" pitchFamily="2" charset="2"/>
              </a:rPr>
              <a:t>toujours</a:t>
            </a:r>
            <a:r>
              <a:rPr lang="en-US" dirty="0">
                <a:sym typeface="Wingdings" panose="05000000000000000000" pitchFamily="2" charset="2"/>
              </a:rPr>
              <a:t> </a:t>
            </a:r>
            <a:r>
              <a:rPr lang="en-US" dirty="0" err="1">
                <a:sym typeface="Wingdings" panose="05000000000000000000" pitchFamily="2" charset="2"/>
              </a:rPr>
              <a:t>vraie</a:t>
            </a:r>
            <a:r>
              <a:rPr lang="en-US" dirty="0">
                <a:sym typeface="Wingdings" panose="05000000000000000000" pitchFamily="2" charset="2"/>
              </a:rPr>
              <a:t> </a:t>
            </a:r>
            <a:r>
              <a:rPr lang="en-US" dirty="0" err="1">
                <a:sym typeface="Wingdings" panose="05000000000000000000" pitchFamily="2" charset="2"/>
              </a:rPr>
              <a:t>lorsque</a:t>
            </a:r>
            <a:r>
              <a:rPr lang="en-US" dirty="0">
                <a:sym typeface="Wingdings" panose="05000000000000000000" pitchFamily="2" charset="2"/>
              </a:rPr>
              <a:t> </a:t>
            </a:r>
            <a:r>
              <a:rPr lang="en-US" dirty="0" err="1">
                <a:sym typeface="Wingdings" panose="05000000000000000000" pitchFamily="2" charset="2"/>
              </a:rPr>
              <a:t>toutes</a:t>
            </a:r>
            <a:r>
              <a:rPr lang="en-US" dirty="0">
                <a:sym typeface="Wingdings" panose="05000000000000000000" pitchFamily="2" charset="2"/>
              </a:rPr>
              <a:t> les </a:t>
            </a:r>
            <a:r>
              <a:rPr lang="en-US" dirty="0" err="1">
                <a:sym typeface="Wingdings" panose="05000000000000000000" pitchFamily="2" charset="2"/>
              </a:rPr>
              <a:t>formules</a:t>
            </a:r>
            <a:r>
              <a:rPr lang="en-US" dirty="0">
                <a:sym typeface="Wingdings" panose="05000000000000000000" pitchFamily="2" charset="2"/>
              </a:rPr>
              <a:t> </a:t>
            </a:r>
            <a:r>
              <a:rPr lang="en-US" dirty="0" err="1">
                <a:sym typeface="Wingdings" panose="05000000000000000000" pitchFamily="2" charset="2"/>
              </a:rPr>
              <a:t>atomiques</a:t>
            </a:r>
            <a:r>
              <a:rPr lang="en-US" dirty="0">
                <a:sym typeface="Wingdings" panose="05000000000000000000" pitchFamily="2" charset="2"/>
              </a:rPr>
              <a:t> </a:t>
            </a:r>
            <a:r>
              <a:rPr lang="en-US" dirty="0" err="1">
                <a:sym typeface="Wingdings" panose="05000000000000000000" pitchFamily="2" charset="2"/>
              </a:rPr>
              <a:t>sont</a:t>
            </a:r>
            <a:r>
              <a:rPr lang="en-US" dirty="0">
                <a:sym typeface="Wingdings" panose="05000000000000000000" pitchFamily="2" charset="2"/>
              </a:rPr>
              <a:t> </a:t>
            </a:r>
            <a:r>
              <a:rPr lang="en-US" dirty="0" err="1">
                <a:sym typeface="Wingdings" panose="05000000000000000000" pitchFamily="2" charset="2"/>
              </a:rPr>
              <a:t>vraies</a:t>
            </a:r>
            <a:r>
              <a:rPr lang="en-US" dirty="0">
                <a:sym typeface="Wingdings" panose="05000000000000000000" pitchFamily="2" charset="2"/>
              </a:rPr>
              <a:t> quelque </a:t>
            </a:r>
            <a:r>
              <a:rPr lang="en-US" dirty="0" err="1">
                <a:sym typeface="Wingdings" panose="05000000000000000000" pitchFamily="2" charset="2"/>
              </a:rPr>
              <a:t>soit</a:t>
            </a:r>
            <a:r>
              <a:rPr lang="en-US" dirty="0">
                <a:sym typeface="Wingdings" panose="05000000000000000000" pitchFamily="2" charset="2"/>
              </a:rPr>
              <a:t> </a:t>
            </a:r>
            <a:r>
              <a:rPr lang="en-US" dirty="0" err="1">
                <a:sym typeface="Wingdings" panose="05000000000000000000" pitchFamily="2" charset="2"/>
              </a:rPr>
              <a:t>leurs</a:t>
            </a:r>
            <a:r>
              <a:rPr lang="en-US" dirty="0">
                <a:sym typeface="Wingdings" panose="05000000000000000000" pitchFamily="2" charset="2"/>
              </a:rPr>
              <a:t> places. </a:t>
            </a:r>
            <a:endParaRPr lang="fr-FR" dirty="0"/>
          </a:p>
          <a:p>
            <a:pPr marL="0" indent="0">
              <a:buNone/>
            </a:pPr>
            <a:endParaRPr lang="en-US" sz="1800" i="0" u="none" strike="noStrike" baseline="0" dirty="0">
              <a:solidFill>
                <a:srgbClr val="000000"/>
              </a:solidFill>
              <a:latin typeface="+mj-lt"/>
            </a:endParaRPr>
          </a:p>
        </p:txBody>
      </p:sp>
    </p:spTree>
    <p:extLst>
      <p:ext uri="{BB962C8B-B14F-4D97-AF65-F5344CB8AC3E}">
        <p14:creationId xmlns:p14="http://schemas.microsoft.com/office/powerpoint/2010/main" val="62819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1B13-286A-A227-3911-75469ACD99D3}"/>
            </a:ext>
          </a:extLst>
        </p:cNvPr>
        <p:cNvGrpSpPr/>
        <p:nvPr/>
      </p:nvGrpSpPr>
      <p:grpSpPr>
        <a:xfrm>
          <a:off x="0" y="0"/>
          <a:ext cx="0" cy="0"/>
          <a:chOff x="0" y="0"/>
          <a:chExt cx="0" cy="0"/>
        </a:xfrm>
      </p:grpSpPr>
      <p:sp>
        <p:nvSpPr>
          <p:cNvPr id="67" name="Rectangle : coins arrondis 66">
            <a:extLst>
              <a:ext uri="{FF2B5EF4-FFF2-40B4-BE49-F238E27FC236}">
                <a16:creationId xmlns:a16="http://schemas.microsoft.com/office/drawing/2014/main" id="{FDA42AAD-B152-7747-AB86-412C550DAAC7}"/>
              </a:ext>
            </a:extLst>
          </p:cNvPr>
          <p:cNvSpPr/>
          <p:nvPr/>
        </p:nvSpPr>
        <p:spPr>
          <a:xfrm>
            <a:off x="1290484" y="3519948"/>
            <a:ext cx="6496663" cy="3329051"/>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2" name="Titre 1">
            <a:extLst>
              <a:ext uri="{FF2B5EF4-FFF2-40B4-BE49-F238E27FC236}">
                <a16:creationId xmlns:a16="http://schemas.microsoft.com/office/drawing/2014/main" id="{AF2532FB-22F9-2963-C66F-38687E480215}"/>
              </a:ext>
            </a:extLst>
          </p:cNvPr>
          <p:cNvSpPr>
            <a:spLocks noGrp="1"/>
          </p:cNvSpPr>
          <p:nvPr>
            <p:ph type="title"/>
          </p:nvPr>
        </p:nvSpPr>
        <p:spPr>
          <a:xfrm>
            <a:off x="500353" y="136066"/>
            <a:ext cx="8596668" cy="589935"/>
          </a:xfrm>
        </p:spPr>
        <p:txBody>
          <a:bodyPr>
            <a:normAutofit fontScale="90000"/>
          </a:bodyPr>
          <a:lstStyle/>
          <a:p>
            <a:r>
              <a:rPr lang="fr-FR" dirty="0"/>
              <a:t>Syntaxe CP0: Arbre de décomposition</a:t>
            </a:r>
            <a:endParaRPr lang="en-US" dirty="0"/>
          </a:p>
        </p:txBody>
      </p:sp>
      <p:sp>
        <p:nvSpPr>
          <p:cNvPr id="3" name="Espace réservé du contenu 2">
            <a:extLst>
              <a:ext uri="{FF2B5EF4-FFF2-40B4-BE49-F238E27FC236}">
                <a16:creationId xmlns:a16="http://schemas.microsoft.com/office/drawing/2014/main" id="{ED7BB745-2FB8-3FFD-979F-55D5E225BF6F}"/>
              </a:ext>
            </a:extLst>
          </p:cNvPr>
          <p:cNvSpPr>
            <a:spLocks noGrp="1"/>
          </p:cNvSpPr>
          <p:nvPr>
            <p:ph idx="1"/>
          </p:nvPr>
        </p:nvSpPr>
        <p:spPr>
          <a:xfrm>
            <a:off x="311083" y="814257"/>
            <a:ext cx="9540840" cy="3246231"/>
          </a:xfrm>
        </p:spPr>
        <p:txBody>
          <a:bodyPr>
            <a:normAutofit/>
          </a:bodyPr>
          <a:lstStyle/>
          <a:p>
            <a:pPr marL="0" indent="0">
              <a:lnSpc>
                <a:spcPct val="150000"/>
              </a:lnSpc>
              <a:buNone/>
            </a:pPr>
            <a:r>
              <a:rPr lang="fr-FR" sz="1600" i="0" u="none" strike="noStrike" baseline="0" dirty="0">
                <a:solidFill>
                  <a:srgbClr val="000000"/>
                </a:solidFill>
                <a:latin typeface="+mj-lt"/>
              </a:rPr>
              <a:t>Une formule peut être présentée comme un arbre: </a:t>
            </a:r>
          </a:p>
          <a:p>
            <a:pPr lvl="1">
              <a:lnSpc>
                <a:spcPct val="150000"/>
              </a:lnSpc>
              <a:buFont typeface="Wingdings" panose="05000000000000000000" pitchFamily="2" charset="2"/>
              <a:buChar char="q"/>
            </a:pPr>
            <a:r>
              <a:rPr lang="fr-FR" dirty="0"/>
              <a:t>Feuilles: </a:t>
            </a:r>
            <a:r>
              <a:rPr lang="fr-FR" dirty="0" err="1"/>
              <a:t>symbôles</a:t>
            </a:r>
            <a:r>
              <a:rPr lang="fr-FR" dirty="0"/>
              <a:t> propositionnelles</a:t>
            </a:r>
          </a:p>
          <a:p>
            <a:pPr lvl="1">
              <a:lnSpc>
                <a:spcPct val="150000"/>
              </a:lnSpc>
              <a:buFont typeface="Wingdings" panose="05000000000000000000" pitchFamily="2" charset="2"/>
              <a:buChar char="q"/>
            </a:pPr>
            <a:r>
              <a:rPr lang="fr-FR" dirty="0"/>
              <a:t>Nœuds: les connecteurs </a:t>
            </a:r>
          </a:p>
          <a:p>
            <a:pPr marL="57150" indent="0">
              <a:lnSpc>
                <a:spcPct val="150000"/>
              </a:lnSpc>
              <a:buNone/>
            </a:pPr>
            <a:r>
              <a:rPr lang="fr-FR" sz="1600" dirty="0"/>
              <a:t>L’</a:t>
            </a:r>
            <a:r>
              <a:rPr lang="fr-FR" sz="1600" b="1" dirty="0"/>
              <a:t>arbre de décomposition</a:t>
            </a:r>
            <a:r>
              <a:rPr lang="fr-FR" sz="1600" dirty="0"/>
              <a:t> est utilisé en logique formelle pour représenter la structure hiérarchique d’une formule. Cet arbre sert principalement pour clarifier la construction d’une formule, éviter les ambiguïtés et faciliter le raisonnement logique. </a:t>
            </a:r>
          </a:p>
          <a:p>
            <a:pPr marL="57150" indent="0">
              <a:lnSpc>
                <a:spcPct val="150000"/>
              </a:lnSpc>
              <a:buNone/>
            </a:pPr>
            <a:endParaRPr lang="fr-FR" sz="1600" dirty="0"/>
          </a:p>
          <a:p>
            <a:pPr marL="0" indent="0">
              <a:buNone/>
            </a:pPr>
            <a:endParaRPr lang="en-US" sz="1600" i="0" u="none" strike="noStrike" baseline="0" dirty="0">
              <a:solidFill>
                <a:srgbClr val="000000"/>
              </a:solidFill>
              <a:latin typeface="+mj-lt"/>
            </a:endParaRPr>
          </a:p>
        </p:txBody>
      </p:sp>
      <p:sp>
        <p:nvSpPr>
          <p:cNvPr id="5" name="ZoneTexte 4">
            <a:extLst>
              <a:ext uri="{FF2B5EF4-FFF2-40B4-BE49-F238E27FC236}">
                <a16:creationId xmlns:a16="http://schemas.microsoft.com/office/drawing/2014/main" id="{83C6DB3D-E638-2043-59B7-EEEA0D14BEE3}"/>
              </a:ext>
            </a:extLst>
          </p:cNvPr>
          <p:cNvSpPr txBox="1"/>
          <p:nvPr/>
        </p:nvSpPr>
        <p:spPr>
          <a:xfrm>
            <a:off x="1661651" y="3438764"/>
            <a:ext cx="5729749" cy="785728"/>
          </a:xfrm>
          <a:prstGeom prst="rect">
            <a:avLst/>
          </a:prstGeom>
          <a:noFill/>
        </p:spPr>
        <p:txBody>
          <a:bodyPr wrap="square">
            <a:spAutoFit/>
          </a:bodyPr>
          <a:lstStyle/>
          <a:p>
            <a:pPr marL="57150" marR="0" lvl="0" indent="0" algn="l" defTabSz="457200" rtl="0" eaLnBrk="1" fontAlgn="auto" latinLnBrk="0" hangingPunct="1">
              <a:lnSpc>
                <a:spcPct val="150000"/>
              </a:lnSpc>
              <a:spcBef>
                <a:spcPts val="0"/>
              </a:spcBef>
              <a:spcAft>
                <a:spcPts val="0"/>
              </a:spcAft>
              <a:buClrTx/>
              <a:buSzTx/>
              <a:buFontTx/>
              <a:buNone/>
              <a:tabLst/>
              <a:defRPr/>
            </a:pPr>
            <a:r>
              <a:rPr kumimoji="0" lang="fr-FR" sz="1600" b="1" i="0" u="sng" strike="noStrike" kern="1200" cap="none" spc="0" normalizeH="0" baseline="0" noProof="0" dirty="0">
                <a:ln>
                  <a:noFill/>
                </a:ln>
                <a:solidFill>
                  <a:prstClr val="black"/>
                </a:solidFill>
                <a:effectLst/>
                <a:uLnTx/>
                <a:uFillTx/>
                <a:latin typeface="Trebuchet MS" panose="020B0603020202020204"/>
                <a:ea typeface="+mn-ea"/>
                <a:cs typeface="+mn-cs"/>
              </a:rPr>
              <a:t>Exemple: </a:t>
            </a:r>
          </a:p>
          <a:p>
            <a:pPr marL="57150" marR="0" lvl="0" indent="0" algn="l" defTabSz="4572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La </a:t>
            </a:r>
            <a:r>
              <a:rPr kumimoji="0" lang="en-US" sz="16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 ¬ </a:t>
            </a:r>
            <a:r>
              <a:rPr kumimoji="0" lang="fr-FR" sz="1600" b="0" i="0" u="none" strike="noStrike" kern="1200" cap="none" spc="0" normalizeH="0" baseline="0" noProof="0" dirty="0">
                <a:ln>
                  <a:noFill/>
                </a:ln>
                <a:solidFill>
                  <a:prstClr val="black"/>
                </a:solidFill>
                <a:effectLst/>
                <a:uLnTx/>
                <a:uFillTx/>
                <a:latin typeface="Trebuchet MS" panose="020B0603020202020204"/>
                <a:ea typeface="+mn-ea"/>
                <a:cs typeface="+mn-cs"/>
              </a:rPr>
              <a:t>p </a:t>
            </a: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 (q ∨ ¬ r) correspond à </a:t>
            </a:r>
            <a:r>
              <a:rPr kumimoji="0" lang="en-US" sz="1600" b="0" i="0" u="none" strike="noStrike" kern="1200" cap="none" spc="0" normalizeH="0" baseline="0" noProof="0" dirty="0" err="1">
                <a:ln>
                  <a:noFill/>
                </a:ln>
                <a:solidFill>
                  <a:prstClr val="black"/>
                </a:solidFill>
                <a:effectLst/>
                <a:uLnTx/>
                <a:uFillTx/>
                <a:latin typeface="Trebuchet MS" panose="020B0603020202020204"/>
                <a:ea typeface="+mn-ea"/>
                <a:cs typeface="+mn-cs"/>
              </a:rPr>
              <a:t>l’arbre</a:t>
            </a: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600" b="0" i="0" u="none" strike="noStrike" kern="1200" cap="none" spc="0" normalizeH="0" baseline="0" noProof="0" dirty="0" err="1">
                <a:ln>
                  <a:noFill/>
                </a:ln>
                <a:solidFill>
                  <a:prstClr val="black"/>
                </a:solidFill>
                <a:effectLst/>
                <a:uLnTx/>
                <a:uFillTx/>
                <a:latin typeface="Trebuchet MS" panose="020B0603020202020204"/>
                <a:ea typeface="+mn-ea"/>
                <a:cs typeface="+mn-cs"/>
              </a:rPr>
              <a:t>suivant</a:t>
            </a: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 </a:t>
            </a:r>
          </a:p>
        </p:txBody>
      </p:sp>
      <p:sp>
        <p:nvSpPr>
          <p:cNvPr id="6" name="Rectangle 5">
            <a:extLst>
              <a:ext uri="{FF2B5EF4-FFF2-40B4-BE49-F238E27FC236}">
                <a16:creationId xmlns:a16="http://schemas.microsoft.com/office/drawing/2014/main" id="{5726505E-67C3-ED80-7D37-4FD44D7EFE5A}"/>
              </a:ext>
            </a:extLst>
          </p:cNvPr>
          <p:cNvSpPr/>
          <p:nvPr/>
        </p:nvSpPr>
        <p:spPr>
          <a:xfrm>
            <a:off x="4142521" y="4260612"/>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7" name="Rectangle 6">
            <a:extLst>
              <a:ext uri="{FF2B5EF4-FFF2-40B4-BE49-F238E27FC236}">
                <a16:creationId xmlns:a16="http://schemas.microsoft.com/office/drawing/2014/main" id="{CB6B38DA-ACBC-ACC3-2709-93C21B092782}"/>
              </a:ext>
            </a:extLst>
          </p:cNvPr>
          <p:cNvSpPr/>
          <p:nvPr/>
        </p:nvSpPr>
        <p:spPr>
          <a:xfrm>
            <a:off x="2551470" y="4930871"/>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sp>
        <p:nvSpPr>
          <p:cNvPr id="8" name="Rectangle 7">
            <a:extLst>
              <a:ext uri="{FF2B5EF4-FFF2-40B4-BE49-F238E27FC236}">
                <a16:creationId xmlns:a16="http://schemas.microsoft.com/office/drawing/2014/main" id="{77AA1951-1AE2-3161-9D64-018D63D22EF1}"/>
              </a:ext>
            </a:extLst>
          </p:cNvPr>
          <p:cNvSpPr/>
          <p:nvPr/>
        </p:nvSpPr>
        <p:spPr>
          <a:xfrm>
            <a:off x="2551470" y="5728908"/>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9" name="Rectangle 8">
            <a:extLst>
              <a:ext uri="{FF2B5EF4-FFF2-40B4-BE49-F238E27FC236}">
                <a16:creationId xmlns:a16="http://schemas.microsoft.com/office/drawing/2014/main" id="{5E9CED66-B2A1-AB5A-751C-93680760B314}"/>
              </a:ext>
            </a:extLst>
          </p:cNvPr>
          <p:cNvSpPr/>
          <p:nvPr/>
        </p:nvSpPr>
        <p:spPr>
          <a:xfrm>
            <a:off x="4943166" y="5565395"/>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0" name="Rectangle 9">
            <a:extLst>
              <a:ext uri="{FF2B5EF4-FFF2-40B4-BE49-F238E27FC236}">
                <a16:creationId xmlns:a16="http://schemas.microsoft.com/office/drawing/2014/main" id="{79411E30-971E-5C3F-6D9C-71B158D53E7B}"/>
              </a:ext>
            </a:extLst>
          </p:cNvPr>
          <p:cNvSpPr/>
          <p:nvPr/>
        </p:nvSpPr>
        <p:spPr>
          <a:xfrm>
            <a:off x="5562598" y="4919972"/>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1" name="Rectangle 10">
            <a:extLst>
              <a:ext uri="{FF2B5EF4-FFF2-40B4-BE49-F238E27FC236}">
                <a16:creationId xmlns:a16="http://schemas.microsoft.com/office/drawing/2014/main" id="{FB36B98D-2223-A8C0-FCB1-03A87DA9E4FE}"/>
              </a:ext>
            </a:extLst>
          </p:cNvPr>
          <p:cNvSpPr/>
          <p:nvPr/>
        </p:nvSpPr>
        <p:spPr>
          <a:xfrm>
            <a:off x="6275437" y="6289306"/>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cxnSp>
        <p:nvCxnSpPr>
          <p:cNvPr id="18" name="Connecteur droit 17">
            <a:extLst>
              <a:ext uri="{FF2B5EF4-FFF2-40B4-BE49-F238E27FC236}">
                <a16:creationId xmlns:a16="http://schemas.microsoft.com/office/drawing/2014/main" id="{5D605123-A343-2EBB-12B0-AE97A3D4F96F}"/>
              </a:ext>
            </a:extLst>
          </p:cNvPr>
          <p:cNvCxnSpPr>
            <a:stCxn id="6" idx="2"/>
            <a:endCxn id="7" idx="0"/>
          </p:cNvCxnSpPr>
          <p:nvPr/>
        </p:nvCxnSpPr>
        <p:spPr>
          <a:xfrm flipH="1">
            <a:off x="2861186" y="4693231"/>
            <a:ext cx="1591051" cy="237640"/>
          </a:xfrm>
          <a:prstGeom prst="line">
            <a:avLst/>
          </a:prstGeom>
        </p:spPr>
        <p:style>
          <a:lnRef idx="1">
            <a:schemeClr val="dk1"/>
          </a:lnRef>
          <a:fillRef idx="0">
            <a:schemeClr val="dk1"/>
          </a:fillRef>
          <a:effectRef idx="0">
            <a:schemeClr val="dk1"/>
          </a:effectRef>
          <a:fontRef idx="minor">
            <a:schemeClr val="tx1"/>
          </a:fontRef>
        </p:style>
      </p:cxnSp>
      <p:cxnSp>
        <p:nvCxnSpPr>
          <p:cNvPr id="20" name="Connecteur droit 19">
            <a:extLst>
              <a:ext uri="{FF2B5EF4-FFF2-40B4-BE49-F238E27FC236}">
                <a16:creationId xmlns:a16="http://schemas.microsoft.com/office/drawing/2014/main" id="{2C7CE417-B880-B8C4-DF89-65E98095D31C}"/>
              </a:ext>
            </a:extLst>
          </p:cNvPr>
          <p:cNvCxnSpPr>
            <a:stCxn id="7" idx="2"/>
            <a:endCxn id="8" idx="0"/>
          </p:cNvCxnSpPr>
          <p:nvPr/>
        </p:nvCxnSpPr>
        <p:spPr>
          <a:xfrm>
            <a:off x="2861186" y="5363490"/>
            <a:ext cx="0" cy="365418"/>
          </a:xfrm>
          <a:prstGeom prst="line">
            <a:avLst/>
          </a:prstGeom>
        </p:spPr>
        <p:style>
          <a:lnRef idx="1">
            <a:schemeClr val="dk1"/>
          </a:lnRef>
          <a:fillRef idx="0">
            <a:schemeClr val="dk1"/>
          </a:fillRef>
          <a:effectRef idx="0">
            <a:schemeClr val="dk1"/>
          </a:effectRef>
          <a:fontRef idx="minor">
            <a:schemeClr val="tx1"/>
          </a:fontRef>
        </p:style>
      </p:cxnSp>
      <p:cxnSp>
        <p:nvCxnSpPr>
          <p:cNvPr id="23" name="Connecteur droit 22">
            <a:extLst>
              <a:ext uri="{FF2B5EF4-FFF2-40B4-BE49-F238E27FC236}">
                <a16:creationId xmlns:a16="http://schemas.microsoft.com/office/drawing/2014/main" id="{FD9FEF6B-C136-607B-F870-ADE8522C3B61}"/>
              </a:ext>
            </a:extLst>
          </p:cNvPr>
          <p:cNvCxnSpPr>
            <a:stCxn id="6" idx="2"/>
            <a:endCxn id="10" idx="0"/>
          </p:cNvCxnSpPr>
          <p:nvPr/>
        </p:nvCxnSpPr>
        <p:spPr>
          <a:xfrm>
            <a:off x="4452237" y="4693231"/>
            <a:ext cx="1420077" cy="226741"/>
          </a:xfrm>
          <a:prstGeom prst="line">
            <a:avLst/>
          </a:prstGeom>
        </p:spPr>
        <p:style>
          <a:lnRef idx="1">
            <a:schemeClr val="dk1"/>
          </a:lnRef>
          <a:fillRef idx="0">
            <a:schemeClr val="dk1"/>
          </a:fillRef>
          <a:effectRef idx="0">
            <a:schemeClr val="dk1"/>
          </a:effectRef>
          <a:fontRef idx="minor">
            <a:schemeClr val="tx1"/>
          </a:fontRef>
        </p:style>
      </p:cxnSp>
      <p:cxnSp>
        <p:nvCxnSpPr>
          <p:cNvPr id="25" name="Connecteur droit 24">
            <a:extLst>
              <a:ext uri="{FF2B5EF4-FFF2-40B4-BE49-F238E27FC236}">
                <a16:creationId xmlns:a16="http://schemas.microsoft.com/office/drawing/2014/main" id="{54E8638E-7295-02A9-B61C-45429A558B03}"/>
              </a:ext>
            </a:extLst>
          </p:cNvPr>
          <p:cNvCxnSpPr>
            <a:cxnSpLocks/>
            <a:stCxn id="10" idx="2"/>
            <a:endCxn id="9" idx="0"/>
          </p:cNvCxnSpPr>
          <p:nvPr/>
        </p:nvCxnSpPr>
        <p:spPr>
          <a:xfrm flipH="1">
            <a:off x="5252882" y="5352591"/>
            <a:ext cx="619432" cy="212804"/>
          </a:xfrm>
          <a:prstGeom prst="line">
            <a:avLst/>
          </a:prstGeom>
        </p:spPr>
        <p:style>
          <a:lnRef idx="1">
            <a:schemeClr val="dk1"/>
          </a:lnRef>
          <a:fillRef idx="0">
            <a:schemeClr val="dk1"/>
          </a:fillRef>
          <a:effectRef idx="0">
            <a:schemeClr val="dk1"/>
          </a:effectRef>
          <a:fontRef idx="minor">
            <a:schemeClr val="tx1"/>
          </a:fontRef>
        </p:style>
      </p:cxnSp>
      <p:sp>
        <p:nvSpPr>
          <p:cNvPr id="30" name="Rectangle 29">
            <a:extLst>
              <a:ext uri="{FF2B5EF4-FFF2-40B4-BE49-F238E27FC236}">
                <a16:creationId xmlns:a16="http://schemas.microsoft.com/office/drawing/2014/main" id="{F4FCF50B-6EC4-20EF-6A9F-CA863D908B58}"/>
              </a:ext>
            </a:extLst>
          </p:cNvPr>
          <p:cNvSpPr/>
          <p:nvPr/>
        </p:nvSpPr>
        <p:spPr>
          <a:xfrm>
            <a:off x="6275437" y="5601129"/>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cxnSp>
        <p:nvCxnSpPr>
          <p:cNvPr id="31" name="Connecteur droit 30">
            <a:extLst>
              <a:ext uri="{FF2B5EF4-FFF2-40B4-BE49-F238E27FC236}">
                <a16:creationId xmlns:a16="http://schemas.microsoft.com/office/drawing/2014/main" id="{5FACBD1D-DC8C-99FE-BB1D-6134A9199084}"/>
              </a:ext>
            </a:extLst>
          </p:cNvPr>
          <p:cNvCxnSpPr>
            <a:cxnSpLocks/>
            <a:stCxn id="10" idx="2"/>
            <a:endCxn id="30" idx="0"/>
          </p:cNvCxnSpPr>
          <p:nvPr/>
        </p:nvCxnSpPr>
        <p:spPr>
          <a:xfrm>
            <a:off x="5872314" y="5352591"/>
            <a:ext cx="712839" cy="248538"/>
          </a:xfrm>
          <a:prstGeom prst="line">
            <a:avLst/>
          </a:prstGeom>
        </p:spPr>
        <p:style>
          <a:lnRef idx="1">
            <a:schemeClr val="dk1"/>
          </a:lnRef>
          <a:fillRef idx="0">
            <a:schemeClr val="dk1"/>
          </a:fillRef>
          <a:effectRef idx="0">
            <a:schemeClr val="dk1"/>
          </a:effectRef>
          <a:fontRef idx="minor">
            <a:schemeClr val="tx1"/>
          </a:fontRef>
        </p:style>
      </p:cxnSp>
      <p:cxnSp>
        <p:nvCxnSpPr>
          <p:cNvPr id="32" name="Connecteur droit 31">
            <a:extLst>
              <a:ext uri="{FF2B5EF4-FFF2-40B4-BE49-F238E27FC236}">
                <a16:creationId xmlns:a16="http://schemas.microsoft.com/office/drawing/2014/main" id="{6CF61670-879E-270E-1008-55D0406C5B8A}"/>
              </a:ext>
            </a:extLst>
          </p:cNvPr>
          <p:cNvCxnSpPr>
            <a:cxnSpLocks/>
            <a:stCxn id="30" idx="2"/>
            <a:endCxn id="11" idx="0"/>
          </p:cNvCxnSpPr>
          <p:nvPr/>
        </p:nvCxnSpPr>
        <p:spPr>
          <a:xfrm>
            <a:off x="6585153" y="6033748"/>
            <a:ext cx="0" cy="25555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4788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8DD0E7-2E8C-EB36-A9AF-59367F2FB586}"/>
              </a:ext>
            </a:extLst>
          </p:cNvPr>
          <p:cNvSpPr>
            <a:spLocks noGrp="1"/>
          </p:cNvSpPr>
          <p:nvPr>
            <p:ph type="title"/>
          </p:nvPr>
        </p:nvSpPr>
        <p:spPr>
          <a:xfrm>
            <a:off x="421695" y="148044"/>
            <a:ext cx="8596668" cy="668594"/>
          </a:xfrm>
        </p:spPr>
        <p:txBody>
          <a:bodyPr/>
          <a:lstStyle/>
          <a:p>
            <a:r>
              <a:rPr lang="fr-FR" dirty="0"/>
              <a:t>Syntaxe CP0: Arbre de décomposition</a:t>
            </a:r>
            <a:endParaRPr lang="en-US" dirty="0"/>
          </a:p>
        </p:txBody>
      </p:sp>
      <p:sp>
        <p:nvSpPr>
          <p:cNvPr id="3" name="Espace réservé du contenu 2">
            <a:extLst>
              <a:ext uri="{FF2B5EF4-FFF2-40B4-BE49-F238E27FC236}">
                <a16:creationId xmlns:a16="http://schemas.microsoft.com/office/drawing/2014/main" id="{15EC8C41-87AE-6F15-6D5B-3D96FB30B826}"/>
              </a:ext>
            </a:extLst>
          </p:cNvPr>
          <p:cNvSpPr>
            <a:spLocks noGrp="1"/>
          </p:cNvSpPr>
          <p:nvPr>
            <p:ph idx="1"/>
          </p:nvPr>
        </p:nvSpPr>
        <p:spPr>
          <a:xfrm>
            <a:off x="421695" y="914400"/>
            <a:ext cx="8852307" cy="5126963"/>
          </a:xfrm>
        </p:spPr>
        <p:txBody>
          <a:bodyPr/>
          <a:lstStyle/>
          <a:p>
            <a:pPr marL="0" indent="0">
              <a:buNone/>
            </a:pPr>
            <a:r>
              <a:rPr lang="fr-FR" dirty="0"/>
              <a:t>Exemple 2 ( ( p ∧ (⎤ q ⇒ ⎤ p ) ) ∧ (⎤ q ∨ ⎤ r) ) ⇒ ( q ⇒ ⎤ p )</a:t>
            </a:r>
            <a:endParaRPr lang="en-US" dirty="0"/>
          </a:p>
        </p:txBody>
      </p:sp>
      <p:sp>
        <p:nvSpPr>
          <p:cNvPr id="8" name="Rectangle 7">
            <a:extLst>
              <a:ext uri="{FF2B5EF4-FFF2-40B4-BE49-F238E27FC236}">
                <a16:creationId xmlns:a16="http://schemas.microsoft.com/office/drawing/2014/main" id="{97CEBE19-E69C-999E-8FB1-2546B2148EA7}"/>
              </a:ext>
            </a:extLst>
          </p:cNvPr>
          <p:cNvSpPr/>
          <p:nvPr/>
        </p:nvSpPr>
        <p:spPr>
          <a:xfrm>
            <a:off x="3773404" y="2249127"/>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9" name="Rectangle 8">
            <a:extLst>
              <a:ext uri="{FF2B5EF4-FFF2-40B4-BE49-F238E27FC236}">
                <a16:creationId xmlns:a16="http://schemas.microsoft.com/office/drawing/2014/main" id="{942FDDAA-C5A6-859E-8821-39EE1D780ADF}"/>
              </a:ext>
            </a:extLst>
          </p:cNvPr>
          <p:cNvSpPr/>
          <p:nvPr/>
        </p:nvSpPr>
        <p:spPr>
          <a:xfrm>
            <a:off x="4896735" y="4016472"/>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 </a:t>
            </a:r>
          </a:p>
        </p:txBody>
      </p:sp>
      <p:sp>
        <p:nvSpPr>
          <p:cNvPr id="10" name="Rectangle 9">
            <a:extLst>
              <a:ext uri="{FF2B5EF4-FFF2-40B4-BE49-F238E27FC236}">
                <a16:creationId xmlns:a16="http://schemas.microsoft.com/office/drawing/2014/main" id="{55E74E01-79DD-691B-4BF6-F582D81DDD89}"/>
              </a:ext>
            </a:extLst>
          </p:cNvPr>
          <p:cNvSpPr/>
          <p:nvPr/>
        </p:nvSpPr>
        <p:spPr>
          <a:xfrm>
            <a:off x="1854747" y="3163529"/>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1" name="Rectangle 10">
            <a:extLst>
              <a:ext uri="{FF2B5EF4-FFF2-40B4-BE49-F238E27FC236}">
                <a16:creationId xmlns:a16="http://schemas.microsoft.com/office/drawing/2014/main" id="{983BE3F1-D1A2-8E6E-8EF6-C3CA34B6ED71}"/>
              </a:ext>
            </a:extLst>
          </p:cNvPr>
          <p:cNvSpPr/>
          <p:nvPr/>
        </p:nvSpPr>
        <p:spPr>
          <a:xfrm>
            <a:off x="4896735" y="4883608"/>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E3EBA9CF-2D40-2C4D-4454-943A27077B73}"/>
              </a:ext>
            </a:extLst>
          </p:cNvPr>
          <p:cNvSpPr/>
          <p:nvPr/>
        </p:nvSpPr>
        <p:spPr>
          <a:xfrm>
            <a:off x="695154" y="3925240"/>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3" name="Rectangle 12">
            <a:extLst>
              <a:ext uri="{FF2B5EF4-FFF2-40B4-BE49-F238E27FC236}">
                <a16:creationId xmlns:a16="http://schemas.microsoft.com/office/drawing/2014/main" id="{7788E519-F18F-7D6E-3A5A-C0A056412778}"/>
              </a:ext>
            </a:extLst>
          </p:cNvPr>
          <p:cNvSpPr/>
          <p:nvPr/>
        </p:nvSpPr>
        <p:spPr>
          <a:xfrm>
            <a:off x="2069690" y="4721656"/>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4" name="Rectangle 13">
            <a:extLst>
              <a:ext uri="{FF2B5EF4-FFF2-40B4-BE49-F238E27FC236}">
                <a16:creationId xmlns:a16="http://schemas.microsoft.com/office/drawing/2014/main" id="{D7F3B7D7-E7A3-DEF2-C5EA-894B51678450}"/>
              </a:ext>
            </a:extLst>
          </p:cNvPr>
          <p:cNvSpPr/>
          <p:nvPr/>
        </p:nvSpPr>
        <p:spPr>
          <a:xfrm>
            <a:off x="3717685" y="4734226"/>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 </a:t>
            </a:r>
          </a:p>
        </p:txBody>
      </p:sp>
      <p:sp>
        <p:nvSpPr>
          <p:cNvPr id="15" name="Rectangle 14">
            <a:extLst>
              <a:ext uri="{FF2B5EF4-FFF2-40B4-BE49-F238E27FC236}">
                <a16:creationId xmlns:a16="http://schemas.microsoft.com/office/drawing/2014/main" id="{F6FB5CCF-3F6D-CFF5-2DF8-69AF18802D96}"/>
              </a:ext>
            </a:extLst>
          </p:cNvPr>
          <p:cNvSpPr/>
          <p:nvPr/>
        </p:nvSpPr>
        <p:spPr>
          <a:xfrm>
            <a:off x="2069690" y="5576503"/>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6" name="Rectangle 15">
            <a:extLst>
              <a:ext uri="{FF2B5EF4-FFF2-40B4-BE49-F238E27FC236}">
                <a16:creationId xmlns:a16="http://schemas.microsoft.com/office/drawing/2014/main" id="{1B055B97-8307-24FA-468F-3D73B6C76415}"/>
              </a:ext>
            </a:extLst>
          </p:cNvPr>
          <p:cNvSpPr/>
          <p:nvPr/>
        </p:nvSpPr>
        <p:spPr>
          <a:xfrm>
            <a:off x="3717685" y="5589073"/>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4E03115B-D657-7C64-9665-E2567E91E315}"/>
              </a:ext>
            </a:extLst>
          </p:cNvPr>
          <p:cNvSpPr/>
          <p:nvPr/>
        </p:nvSpPr>
        <p:spPr>
          <a:xfrm>
            <a:off x="2917998" y="3980410"/>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8" name="Rectangle 17">
            <a:extLst>
              <a:ext uri="{FF2B5EF4-FFF2-40B4-BE49-F238E27FC236}">
                <a16:creationId xmlns:a16="http://schemas.microsoft.com/office/drawing/2014/main" id="{8F3BA371-8B68-C12D-0CAC-286679949DE9}"/>
              </a:ext>
            </a:extLst>
          </p:cNvPr>
          <p:cNvSpPr/>
          <p:nvPr/>
        </p:nvSpPr>
        <p:spPr>
          <a:xfrm>
            <a:off x="6236317" y="4896178"/>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9" name="Rectangle 18">
            <a:extLst>
              <a:ext uri="{FF2B5EF4-FFF2-40B4-BE49-F238E27FC236}">
                <a16:creationId xmlns:a16="http://schemas.microsoft.com/office/drawing/2014/main" id="{DF0B7FC4-5198-5967-5323-C25BEE85974B}"/>
              </a:ext>
            </a:extLst>
          </p:cNvPr>
          <p:cNvSpPr/>
          <p:nvPr/>
        </p:nvSpPr>
        <p:spPr>
          <a:xfrm>
            <a:off x="6236317" y="4003902"/>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sp>
        <p:nvSpPr>
          <p:cNvPr id="20" name="Rectangle 19">
            <a:extLst>
              <a:ext uri="{FF2B5EF4-FFF2-40B4-BE49-F238E27FC236}">
                <a16:creationId xmlns:a16="http://schemas.microsoft.com/office/drawing/2014/main" id="{ACB0F105-FF53-DE4C-5F1E-3D106BCE863B}"/>
              </a:ext>
            </a:extLst>
          </p:cNvPr>
          <p:cNvSpPr/>
          <p:nvPr/>
        </p:nvSpPr>
        <p:spPr>
          <a:xfrm>
            <a:off x="5506335" y="3163529"/>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sp>
        <p:nvSpPr>
          <p:cNvPr id="21" name="Rectangle 20">
            <a:extLst>
              <a:ext uri="{FF2B5EF4-FFF2-40B4-BE49-F238E27FC236}">
                <a16:creationId xmlns:a16="http://schemas.microsoft.com/office/drawing/2014/main" id="{81084628-DE6A-C42F-D33D-D926393DB264}"/>
              </a:ext>
            </a:extLst>
          </p:cNvPr>
          <p:cNvSpPr/>
          <p:nvPr/>
        </p:nvSpPr>
        <p:spPr>
          <a:xfrm>
            <a:off x="5791200" y="1375287"/>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23" name="Rectangle 22">
            <a:extLst>
              <a:ext uri="{FF2B5EF4-FFF2-40B4-BE49-F238E27FC236}">
                <a16:creationId xmlns:a16="http://schemas.microsoft.com/office/drawing/2014/main" id="{EF3B35C1-0877-2A01-1AFF-A47A65D933B6}"/>
              </a:ext>
            </a:extLst>
          </p:cNvPr>
          <p:cNvSpPr/>
          <p:nvPr/>
        </p:nvSpPr>
        <p:spPr>
          <a:xfrm>
            <a:off x="7075401" y="2952940"/>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24" name="Rectangle 23">
            <a:extLst>
              <a:ext uri="{FF2B5EF4-FFF2-40B4-BE49-F238E27FC236}">
                <a16:creationId xmlns:a16="http://schemas.microsoft.com/office/drawing/2014/main" id="{967A0AB3-C082-4FBE-02A9-DE6A66C845C1}"/>
              </a:ext>
            </a:extLst>
          </p:cNvPr>
          <p:cNvSpPr/>
          <p:nvPr/>
        </p:nvSpPr>
        <p:spPr>
          <a:xfrm>
            <a:off x="8824654" y="2976435"/>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sp>
        <p:nvSpPr>
          <p:cNvPr id="25" name="Rectangle 24">
            <a:extLst>
              <a:ext uri="{FF2B5EF4-FFF2-40B4-BE49-F238E27FC236}">
                <a16:creationId xmlns:a16="http://schemas.microsoft.com/office/drawing/2014/main" id="{E820090C-E226-26E5-38D4-FA8E5F426D2C}"/>
              </a:ext>
            </a:extLst>
          </p:cNvPr>
          <p:cNvSpPr/>
          <p:nvPr/>
        </p:nvSpPr>
        <p:spPr>
          <a:xfrm>
            <a:off x="8824654" y="3992705"/>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26" name="Rectangle 25">
            <a:extLst>
              <a:ext uri="{FF2B5EF4-FFF2-40B4-BE49-F238E27FC236}">
                <a16:creationId xmlns:a16="http://schemas.microsoft.com/office/drawing/2014/main" id="{0DD6D391-51E5-CB9D-F9C3-8258100DA95B}"/>
              </a:ext>
            </a:extLst>
          </p:cNvPr>
          <p:cNvSpPr/>
          <p:nvPr/>
        </p:nvSpPr>
        <p:spPr>
          <a:xfrm>
            <a:off x="7808998" y="2227546"/>
            <a:ext cx="609600" cy="530942"/>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cxnSp>
        <p:nvCxnSpPr>
          <p:cNvPr id="28" name="Connecteur droit 27">
            <a:extLst>
              <a:ext uri="{FF2B5EF4-FFF2-40B4-BE49-F238E27FC236}">
                <a16:creationId xmlns:a16="http://schemas.microsoft.com/office/drawing/2014/main" id="{78769CDE-D479-4250-BC94-14F35E5A9082}"/>
              </a:ext>
            </a:extLst>
          </p:cNvPr>
          <p:cNvCxnSpPr>
            <a:stCxn id="21" idx="2"/>
            <a:endCxn id="8" idx="0"/>
          </p:cNvCxnSpPr>
          <p:nvPr/>
        </p:nvCxnSpPr>
        <p:spPr>
          <a:xfrm flipH="1">
            <a:off x="4078204" y="1906229"/>
            <a:ext cx="2017796" cy="342898"/>
          </a:xfrm>
          <a:prstGeom prst="line">
            <a:avLst/>
          </a:prstGeom>
          <a:ln w="19050"/>
        </p:spPr>
        <p:style>
          <a:lnRef idx="1">
            <a:schemeClr val="dk1"/>
          </a:lnRef>
          <a:fillRef idx="0">
            <a:schemeClr val="dk1"/>
          </a:fillRef>
          <a:effectRef idx="0">
            <a:schemeClr val="dk1"/>
          </a:effectRef>
          <a:fontRef idx="minor">
            <a:schemeClr val="tx1"/>
          </a:fontRef>
        </p:style>
      </p:cxnSp>
      <p:cxnSp>
        <p:nvCxnSpPr>
          <p:cNvPr id="36" name="Connecteur droit 35">
            <a:extLst>
              <a:ext uri="{FF2B5EF4-FFF2-40B4-BE49-F238E27FC236}">
                <a16:creationId xmlns:a16="http://schemas.microsoft.com/office/drawing/2014/main" id="{09B6F5CC-9026-5704-5786-B23C637E4500}"/>
              </a:ext>
            </a:extLst>
          </p:cNvPr>
          <p:cNvCxnSpPr>
            <a:cxnSpLocks/>
            <a:stCxn id="8" idx="2"/>
            <a:endCxn id="10" idx="0"/>
          </p:cNvCxnSpPr>
          <p:nvPr/>
        </p:nvCxnSpPr>
        <p:spPr>
          <a:xfrm flipH="1">
            <a:off x="2159547" y="2780069"/>
            <a:ext cx="1918657" cy="383460"/>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Connecteur droit 39">
            <a:extLst>
              <a:ext uri="{FF2B5EF4-FFF2-40B4-BE49-F238E27FC236}">
                <a16:creationId xmlns:a16="http://schemas.microsoft.com/office/drawing/2014/main" id="{412FD9B2-4AA6-45B4-E0CA-0A26CFECC0F2}"/>
              </a:ext>
            </a:extLst>
          </p:cNvPr>
          <p:cNvCxnSpPr>
            <a:stCxn id="10" idx="2"/>
            <a:endCxn id="12" idx="0"/>
          </p:cNvCxnSpPr>
          <p:nvPr/>
        </p:nvCxnSpPr>
        <p:spPr>
          <a:xfrm flipH="1">
            <a:off x="999954" y="3694471"/>
            <a:ext cx="1159593" cy="230769"/>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Connecteur droit 41">
            <a:extLst>
              <a:ext uri="{FF2B5EF4-FFF2-40B4-BE49-F238E27FC236}">
                <a16:creationId xmlns:a16="http://schemas.microsoft.com/office/drawing/2014/main" id="{A12597FB-329C-3008-F1ED-B43009124CBF}"/>
              </a:ext>
            </a:extLst>
          </p:cNvPr>
          <p:cNvCxnSpPr>
            <a:stCxn id="10" idx="2"/>
            <a:endCxn id="17" idx="0"/>
          </p:cNvCxnSpPr>
          <p:nvPr/>
        </p:nvCxnSpPr>
        <p:spPr>
          <a:xfrm>
            <a:off x="2159547" y="3694471"/>
            <a:ext cx="1063251" cy="285939"/>
          </a:xfrm>
          <a:prstGeom prst="line">
            <a:avLst/>
          </a:prstGeom>
          <a:ln w="19050"/>
        </p:spPr>
        <p:style>
          <a:lnRef idx="1">
            <a:schemeClr val="dk1"/>
          </a:lnRef>
          <a:fillRef idx="0">
            <a:schemeClr val="dk1"/>
          </a:fillRef>
          <a:effectRef idx="0">
            <a:schemeClr val="dk1"/>
          </a:effectRef>
          <a:fontRef idx="minor">
            <a:schemeClr val="tx1"/>
          </a:fontRef>
        </p:style>
      </p:cxnSp>
      <p:cxnSp>
        <p:nvCxnSpPr>
          <p:cNvPr id="44" name="Connecteur droit 43">
            <a:extLst>
              <a:ext uri="{FF2B5EF4-FFF2-40B4-BE49-F238E27FC236}">
                <a16:creationId xmlns:a16="http://schemas.microsoft.com/office/drawing/2014/main" id="{9FD69A54-B234-BAC5-2E95-A258EB75F9F6}"/>
              </a:ext>
            </a:extLst>
          </p:cNvPr>
          <p:cNvCxnSpPr>
            <a:cxnSpLocks/>
            <a:stCxn id="17" idx="2"/>
            <a:endCxn id="13" idx="0"/>
          </p:cNvCxnSpPr>
          <p:nvPr/>
        </p:nvCxnSpPr>
        <p:spPr>
          <a:xfrm flipH="1">
            <a:off x="2374490" y="4511352"/>
            <a:ext cx="848308" cy="210304"/>
          </a:xfrm>
          <a:prstGeom prst="line">
            <a:avLst/>
          </a:prstGeom>
          <a:ln w="19050"/>
        </p:spPr>
        <p:style>
          <a:lnRef idx="1">
            <a:schemeClr val="dk1"/>
          </a:lnRef>
          <a:fillRef idx="0">
            <a:schemeClr val="dk1"/>
          </a:fillRef>
          <a:effectRef idx="0">
            <a:schemeClr val="dk1"/>
          </a:effectRef>
          <a:fontRef idx="minor">
            <a:schemeClr val="tx1"/>
          </a:fontRef>
        </p:style>
      </p:cxnSp>
      <p:cxnSp>
        <p:nvCxnSpPr>
          <p:cNvPr id="47" name="Connecteur droit 46">
            <a:extLst>
              <a:ext uri="{FF2B5EF4-FFF2-40B4-BE49-F238E27FC236}">
                <a16:creationId xmlns:a16="http://schemas.microsoft.com/office/drawing/2014/main" id="{AD58DF49-8F4E-FC3A-E02F-F5AD84190022}"/>
              </a:ext>
            </a:extLst>
          </p:cNvPr>
          <p:cNvCxnSpPr>
            <a:stCxn id="17" idx="2"/>
            <a:endCxn id="14" idx="0"/>
          </p:cNvCxnSpPr>
          <p:nvPr/>
        </p:nvCxnSpPr>
        <p:spPr>
          <a:xfrm>
            <a:off x="3222798" y="4511352"/>
            <a:ext cx="799687" cy="222874"/>
          </a:xfrm>
          <a:prstGeom prst="line">
            <a:avLst/>
          </a:prstGeom>
          <a:ln w="19050"/>
        </p:spPr>
        <p:style>
          <a:lnRef idx="1">
            <a:schemeClr val="dk1"/>
          </a:lnRef>
          <a:fillRef idx="0">
            <a:schemeClr val="dk1"/>
          </a:fillRef>
          <a:effectRef idx="0">
            <a:schemeClr val="dk1"/>
          </a:effectRef>
          <a:fontRef idx="minor">
            <a:schemeClr val="tx1"/>
          </a:fontRef>
        </p:style>
      </p:cxnSp>
      <p:cxnSp>
        <p:nvCxnSpPr>
          <p:cNvPr id="49" name="Connecteur droit 48">
            <a:extLst>
              <a:ext uri="{FF2B5EF4-FFF2-40B4-BE49-F238E27FC236}">
                <a16:creationId xmlns:a16="http://schemas.microsoft.com/office/drawing/2014/main" id="{A5C1DA98-AE20-867D-F3E6-EBA01B062F5D}"/>
              </a:ext>
            </a:extLst>
          </p:cNvPr>
          <p:cNvCxnSpPr>
            <a:stCxn id="13" idx="2"/>
            <a:endCxn id="15" idx="0"/>
          </p:cNvCxnSpPr>
          <p:nvPr/>
        </p:nvCxnSpPr>
        <p:spPr>
          <a:xfrm>
            <a:off x="2374490" y="5252598"/>
            <a:ext cx="0" cy="323905"/>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Connecteur droit 50">
            <a:extLst>
              <a:ext uri="{FF2B5EF4-FFF2-40B4-BE49-F238E27FC236}">
                <a16:creationId xmlns:a16="http://schemas.microsoft.com/office/drawing/2014/main" id="{D216DDD9-22BA-12E2-AC21-568A8180B8EB}"/>
              </a:ext>
            </a:extLst>
          </p:cNvPr>
          <p:cNvCxnSpPr>
            <a:stCxn id="14" idx="2"/>
            <a:endCxn id="16" idx="0"/>
          </p:cNvCxnSpPr>
          <p:nvPr/>
        </p:nvCxnSpPr>
        <p:spPr>
          <a:xfrm>
            <a:off x="4022485" y="5265168"/>
            <a:ext cx="0" cy="323905"/>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Connecteur droit 52">
            <a:extLst>
              <a:ext uri="{FF2B5EF4-FFF2-40B4-BE49-F238E27FC236}">
                <a16:creationId xmlns:a16="http://schemas.microsoft.com/office/drawing/2014/main" id="{C66681EE-09FF-D80F-BB3F-103BF354EF32}"/>
              </a:ext>
            </a:extLst>
          </p:cNvPr>
          <p:cNvCxnSpPr>
            <a:cxnSpLocks/>
            <a:stCxn id="8" idx="2"/>
            <a:endCxn id="20" idx="0"/>
          </p:cNvCxnSpPr>
          <p:nvPr/>
        </p:nvCxnSpPr>
        <p:spPr>
          <a:xfrm>
            <a:off x="4078204" y="2780069"/>
            <a:ext cx="1732931" cy="383460"/>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Connecteur droit 59">
            <a:extLst>
              <a:ext uri="{FF2B5EF4-FFF2-40B4-BE49-F238E27FC236}">
                <a16:creationId xmlns:a16="http://schemas.microsoft.com/office/drawing/2014/main" id="{DE95133C-AAF7-012A-AB40-931BB29489F5}"/>
              </a:ext>
            </a:extLst>
          </p:cNvPr>
          <p:cNvCxnSpPr>
            <a:stCxn id="20" idx="2"/>
            <a:endCxn id="9" idx="0"/>
          </p:cNvCxnSpPr>
          <p:nvPr/>
        </p:nvCxnSpPr>
        <p:spPr>
          <a:xfrm flipH="1">
            <a:off x="5201535" y="3694471"/>
            <a:ext cx="609600" cy="322001"/>
          </a:xfrm>
          <a:prstGeom prst="line">
            <a:avLst/>
          </a:prstGeom>
          <a:ln w="19050"/>
        </p:spPr>
        <p:style>
          <a:lnRef idx="1">
            <a:schemeClr val="dk1"/>
          </a:lnRef>
          <a:fillRef idx="0">
            <a:schemeClr val="dk1"/>
          </a:fillRef>
          <a:effectRef idx="0">
            <a:schemeClr val="dk1"/>
          </a:effectRef>
          <a:fontRef idx="minor">
            <a:schemeClr val="tx1"/>
          </a:fontRef>
        </p:style>
      </p:cxnSp>
      <p:cxnSp>
        <p:nvCxnSpPr>
          <p:cNvPr id="62" name="Connecteur droit 61">
            <a:extLst>
              <a:ext uri="{FF2B5EF4-FFF2-40B4-BE49-F238E27FC236}">
                <a16:creationId xmlns:a16="http://schemas.microsoft.com/office/drawing/2014/main" id="{E644C085-70E9-9B90-F9A9-0A1AFFA82B9B}"/>
              </a:ext>
            </a:extLst>
          </p:cNvPr>
          <p:cNvCxnSpPr>
            <a:stCxn id="9" idx="2"/>
            <a:endCxn id="11" idx="0"/>
          </p:cNvCxnSpPr>
          <p:nvPr/>
        </p:nvCxnSpPr>
        <p:spPr>
          <a:xfrm>
            <a:off x="5201535" y="4547414"/>
            <a:ext cx="0" cy="336194"/>
          </a:xfrm>
          <a:prstGeom prst="line">
            <a:avLst/>
          </a:prstGeom>
          <a:ln w="19050"/>
        </p:spPr>
        <p:style>
          <a:lnRef idx="1">
            <a:schemeClr val="dk1"/>
          </a:lnRef>
          <a:fillRef idx="0">
            <a:schemeClr val="dk1"/>
          </a:fillRef>
          <a:effectRef idx="0">
            <a:schemeClr val="dk1"/>
          </a:effectRef>
          <a:fontRef idx="minor">
            <a:schemeClr val="tx1"/>
          </a:fontRef>
        </p:style>
      </p:cxnSp>
      <p:cxnSp>
        <p:nvCxnSpPr>
          <p:cNvPr id="65" name="Connecteur droit 64">
            <a:extLst>
              <a:ext uri="{FF2B5EF4-FFF2-40B4-BE49-F238E27FC236}">
                <a16:creationId xmlns:a16="http://schemas.microsoft.com/office/drawing/2014/main" id="{D200AF66-6911-BA27-DDFE-3CE7A72F8691}"/>
              </a:ext>
            </a:extLst>
          </p:cNvPr>
          <p:cNvCxnSpPr>
            <a:stCxn id="20" idx="2"/>
            <a:endCxn id="19" idx="0"/>
          </p:cNvCxnSpPr>
          <p:nvPr/>
        </p:nvCxnSpPr>
        <p:spPr>
          <a:xfrm>
            <a:off x="5811135" y="3694471"/>
            <a:ext cx="729982" cy="309431"/>
          </a:xfrm>
          <a:prstGeom prst="line">
            <a:avLst/>
          </a:prstGeom>
          <a:ln w="19050"/>
        </p:spPr>
        <p:style>
          <a:lnRef idx="1">
            <a:schemeClr val="dk1"/>
          </a:lnRef>
          <a:fillRef idx="0">
            <a:schemeClr val="dk1"/>
          </a:fillRef>
          <a:effectRef idx="0">
            <a:schemeClr val="dk1"/>
          </a:effectRef>
          <a:fontRef idx="minor">
            <a:schemeClr val="tx1"/>
          </a:fontRef>
        </p:style>
      </p:cxnSp>
      <p:cxnSp>
        <p:nvCxnSpPr>
          <p:cNvPr id="68" name="Connecteur droit 67">
            <a:extLst>
              <a:ext uri="{FF2B5EF4-FFF2-40B4-BE49-F238E27FC236}">
                <a16:creationId xmlns:a16="http://schemas.microsoft.com/office/drawing/2014/main" id="{7E4ED2E6-19A1-83A8-3C67-76209EBEF5E2}"/>
              </a:ext>
            </a:extLst>
          </p:cNvPr>
          <p:cNvCxnSpPr>
            <a:cxnSpLocks/>
            <a:stCxn id="19" idx="2"/>
            <a:endCxn id="18" idx="0"/>
          </p:cNvCxnSpPr>
          <p:nvPr/>
        </p:nvCxnSpPr>
        <p:spPr>
          <a:xfrm>
            <a:off x="6541117" y="4534844"/>
            <a:ext cx="0" cy="361334"/>
          </a:xfrm>
          <a:prstGeom prst="line">
            <a:avLst/>
          </a:prstGeom>
          <a:ln w="19050"/>
        </p:spPr>
        <p:style>
          <a:lnRef idx="1">
            <a:schemeClr val="dk1"/>
          </a:lnRef>
          <a:fillRef idx="0">
            <a:schemeClr val="dk1"/>
          </a:fillRef>
          <a:effectRef idx="0">
            <a:schemeClr val="dk1"/>
          </a:effectRef>
          <a:fontRef idx="minor">
            <a:schemeClr val="tx1"/>
          </a:fontRef>
        </p:style>
      </p:cxnSp>
      <p:cxnSp>
        <p:nvCxnSpPr>
          <p:cNvPr id="72" name="Connecteur droit 71">
            <a:extLst>
              <a:ext uri="{FF2B5EF4-FFF2-40B4-BE49-F238E27FC236}">
                <a16:creationId xmlns:a16="http://schemas.microsoft.com/office/drawing/2014/main" id="{D277ECEE-A399-7A9A-FF64-10FE3C0DCAD2}"/>
              </a:ext>
            </a:extLst>
          </p:cNvPr>
          <p:cNvCxnSpPr>
            <a:stCxn id="21" idx="2"/>
            <a:endCxn id="26" idx="0"/>
          </p:cNvCxnSpPr>
          <p:nvPr/>
        </p:nvCxnSpPr>
        <p:spPr>
          <a:xfrm>
            <a:off x="6096000" y="1906229"/>
            <a:ext cx="2017798" cy="321317"/>
          </a:xfrm>
          <a:prstGeom prst="line">
            <a:avLst/>
          </a:prstGeom>
          <a:ln w="19050"/>
        </p:spPr>
        <p:style>
          <a:lnRef idx="1">
            <a:schemeClr val="dk1"/>
          </a:lnRef>
          <a:fillRef idx="0">
            <a:schemeClr val="dk1"/>
          </a:fillRef>
          <a:effectRef idx="0">
            <a:schemeClr val="dk1"/>
          </a:effectRef>
          <a:fontRef idx="minor">
            <a:schemeClr val="tx1"/>
          </a:fontRef>
        </p:style>
      </p:cxnSp>
      <p:cxnSp>
        <p:nvCxnSpPr>
          <p:cNvPr id="77" name="Connecteur droit 76">
            <a:extLst>
              <a:ext uri="{FF2B5EF4-FFF2-40B4-BE49-F238E27FC236}">
                <a16:creationId xmlns:a16="http://schemas.microsoft.com/office/drawing/2014/main" id="{BFDAE87B-33BC-9835-7BBC-0BD4C9B34235}"/>
              </a:ext>
            </a:extLst>
          </p:cNvPr>
          <p:cNvCxnSpPr>
            <a:stCxn id="26" idx="2"/>
            <a:endCxn id="23" idx="0"/>
          </p:cNvCxnSpPr>
          <p:nvPr/>
        </p:nvCxnSpPr>
        <p:spPr>
          <a:xfrm flipH="1">
            <a:off x="7380201" y="2758488"/>
            <a:ext cx="733597" cy="194452"/>
          </a:xfrm>
          <a:prstGeom prst="line">
            <a:avLst/>
          </a:prstGeom>
          <a:ln w="19050"/>
        </p:spPr>
        <p:style>
          <a:lnRef idx="1">
            <a:schemeClr val="dk1"/>
          </a:lnRef>
          <a:fillRef idx="0">
            <a:schemeClr val="dk1"/>
          </a:fillRef>
          <a:effectRef idx="0">
            <a:schemeClr val="dk1"/>
          </a:effectRef>
          <a:fontRef idx="minor">
            <a:schemeClr val="tx1"/>
          </a:fontRef>
        </p:style>
      </p:cxnSp>
      <p:cxnSp>
        <p:nvCxnSpPr>
          <p:cNvPr id="79" name="Connecteur droit 78">
            <a:extLst>
              <a:ext uri="{FF2B5EF4-FFF2-40B4-BE49-F238E27FC236}">
                <a16:creationId xmlns:a16="http://schemas.microsoft.com/office/drawing/2014/main" id="{A5D207E5-0D9D-A64A-783B-8B66328D0106}"/>
              </a:ext>
            </a:extLst>
          </p:cNvPr>
          <p:cNvCxnSpPr>
            <a:stCxn id="26" idx="2"/>
            <a:endCxn id="24" idx="0"/>
          </p:cNvCxnSpPr>
          <p:nvPr/>
        </p:nvCxnSpPr>
        <p:spPr>
          <a:xfrm>
            <a:off x="8113798" y="2758488"/>
            <a:ext cx="1015656" cy="217947"/>
          </a:xfrm>
          <a:prstGeom prst="line">
            <a:avLst/>
          </a:prstGeom>
          <a:ln w="19050"/>
        </p:spPr>
        <p:style>
          <a:lnRef idx="1">
            <a:schemeClr val="dk1"/>
          </a:lnRef>
          <a:fillRef idx="0">
            <a:schemeClr val="dk1"/>
          </a:fillRef>
          <a:effectRef idx="0">
            <a:schemeClr val="dk1"/>
          </a:effectRef>
          <a:fontRef idx="minor">
            <a:schemeClr val="tx1"/>
          </a:fontRef>
        </p:style>
      </p:cxnSp>
      <p:cxnSp>
        <p:nvCxnSpPr>
          <p:cNvPr id="81" name="Connecteur droit 80">
            <a:extLst>
              <a:ext uri="{FF2B5EF4-FFF2-40B4-BE49-F238E27FC236}">
                <a16:creationId xmlns:a16="http://schemas.microsoft.com/office/drawing/2014/main" id="{C2BEC0E4-513D-6774-F93E-AA1113E4F67D}"/>
              </a:ext>
            </a:extLst>
          </p:cNvPr>
          <p:cNvCxnSpPr>
            <a:stCxn id="24" idx="2"/>
            <a:endCxn id="25" idx="0"/>
          </p:cNvCxnSpPr>
          <p:nvPr/>
        </p:nvCxnSpPr>
        <p:spPr>
          <a:xfrm>
            <a:off x="9129454" y="3507377"/>
            <a:ext cx="0" cy="485328"/>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342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6624-C79A-D153-FA66-63E3B9F827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9D55FF-A718-D61C-9ACC-939EF81DC87C}"/>
              </a:ext>
            </a:extLst>
          </p:cNvPr>
          <p:cNvSpPr>
            <a:spLocks noGrp="1"/>
          </p:cNvSpPr>
          <p:nvPr>
            <p:ph type="title"/>
          </p:nvPr>
        </p:nvSpPr>
        <p:spPr>
          <a:xfrm>
            <a:off x="421695" y="148044"/>
            <a:ext cx="8596668" cy="668594"/>
          </a:xfrm>
        </p:spPr>
        <p:txBody>
          <a:bodyPr/>
          <a:lstStyle/>
          <a:p>
            <a:r>
              <a:rPr lang="fr-FR" dirty="0"/>
              <a:t>Syntaxe CP0: Arbre de décomposition</a:t>
            </a:r>
            <a:endParaRPr lang="en-US" dirty="0"/>
          </a:p>
        </p:txBody>
      </p:sp>
      <p:sp>
        <p:nvSpPr>
          <p:cNvPr id="3" name="Espace réservé du contenu 2">
            <a:extLst>
              <a:ext uri="{FF2B5EF4-FFF2-40B4-BE49-F238E27FC236}">
                <a16:creationId xmlns:a16="http://schemas.microsoft.com/office/drawing/2014/main" id="{F2797046-766C-7F6F-19CA-AAA353AC9F6C}"/>
              </a:ext>
            </a:extLst>
          </p:cNvPr>
          <p:cNvSpPr>
            <a:spLocks noGrp="1"/>
          </p:cNvSpPr>
          <p:nvPr>
            <p:ph idx="1"/>
          </p:nvPr>
        </p:nvSpPr>
        <p:spPr>
          <a:xfrm>
            <a:off x="421695" y="914400"/>
            <a:ext cx="8852307" cy="5126963"/>
          </a:xfrm>
        </p:spPr>
        <p:txBody>
          <a:bodyPr/>
          <a:lstStyle/>
          <a:p>
            <a:r>
              <a:rPr lang="fr-FR" dirty="0"/>
              <a:t>Corollaire: </a:t>
            </a:r>
          </a:p>
          <a:p>
            <a:pPr>
              <a:buFont typeface="Wingdings" panose="05000000000000000000" pitchFamily="2" charset="2"/>
              <a:buChar char="q"/>
            </a:pPr>
            <a:r>
              <a:rPr lang="fr-FR" dirty="0"/>
              <a:t>L’arbre de décomposition d’une formule est unique</a:t>
            </a:r>
          </a:p>
          <a:p>
            <a:pPr>
              <a:buFont typeface="Wingdings" panose="05000000000000000000" pitchFamily="2" charset="2"/>
              <a:buChar char="q"/>
            </a:pPr>
            <a:r>
              <a:rPr lang="fr-FR" dirty="0"/>
              <a:t>On dit que le langage des propositions est non ambigu</a:t>
            </a:r>
          </a:p>
          <a:p>
            <a:pPr>
              <a:buFont typeface="Wingdings" panose="05000000000000000000" pitchFamily="2" charset="2"/>
              <a:buChar char="q"/>
            </a:pPr>
            <a:endParaRPr lang="fr-FR" dirty="0"/>
          </a:p>
          <a:p>
            <a:r>
              <a:rPr lang="fr-FR" dirty="0"/>
              <a:t>Notion de sous formules: </a:t>
            </a:r>
          </a:p>
          <a:p>
            <a:pPr marL="0" indent="0">
              <a:buNone/>
            </a:pPr>
            <a:r>
              <a:rPr lang="fr-FR" dirty="0"/>
              <a:t>Une sous-formule est tout fragment d’une formule qui, pris isolément, reste une formule bien formée.</a:t>
            </a:r>
            <a:endParaRPr lang="en-US" dirty="0"/>
          </a:p>
        </p:txBody>
      </p:sp>
      <p:pic>
        <p:nvPicPr>
          <p:cNvPr id="5" name="Image 4">
            <a:extLst>
              <a:ext uri="{FF2B5EF4-FFF2-40B4-BE49-F238E27FC236}">
                <a16:creationId xmlns:a16="http://schemas.microsoft.com/office/drawing/2014/main" id="{DC51EC03-CBEF-B033-8CE3-A9DFBAB224C5}"/>
              </a:ext>
            </a:extLst>
          </p:cNvPr>
          <p:cNvPicPr>
            <a:picLocks noChangeAspect="1"/>
          </p:cNvPicPr>
          <p:nvPr/>
        </p:nvPicPr>
        <p:blipFill>
          <a:blip r:embed="rId2"/>
          <a:stretch>
            <a:fillRect/>
          </a:stretch>
        </p:blipFill>
        <p:spPr>
          <a:xfrm>
            <a:off x="1034603" y="3803881"/>
            <a:ext cx="8239399" cy="1678570"/>
          </a:xfrm>
          <a:prstGeom prst="rect">
            <a:avLst/>
          </a:prstGeom>
        </p:spPr>
      </p:pic>
    </p:spTree>
    <p:extLst>
      <p:ext uri="{BB962C8B-B14F-4D97-AF65-F5344CB8AC3E}">
        <p14:creationId xmlns:p14="http://schemas.microsoft.com/office/powerpoint/2010/main" val="4289872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4AC9E-90BB-998E-311A-9CCFA6AB2C0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93D053-508A-FF4A-6085-EEC71730DB85}"/>
              </a:ext>
            </a:extLst>
          </p:cNvPr>
          <p:cNvSpPr>
            <a:spLocks noGrp="1"/>
          </p:cNvSpPr>
          <p:nvPr>
            <p:ph type="title"/>
          </p:nvPr>
        </p:nvSpPr>
        <p:spPr>
          <a:xfrm>
            <a:off x="421695" y="148044"/>
            <a:ext cx="8596668" cy="668594"/>
          </a:xfrm>
        </p:spPr>
        <p:txBody>
          <a:bodyPr/>
          <a:lstStyle/>
          <a:p>
            <a:r>
              <a:rPr lang="fr-FR" dirty="0"/>
              <a:t>Syntaxe CP0: Arbre de décomposition</a:t>
            </a:r>
            <a:endParaRPr lang="en-US" dirty="0"/>
          </a:p>
        </p:txBody>
      </p:sp>
      <p:sp>
        <p:nvSpPr>
          <p:cNvPr id="3" name="Espace réservé du contenu 2">
            <a:extLst>
              <a:ext uri="{FF2B5EF4-FFF2-40B4-BE49-F238E27FC236}">
                <a16:creationId xmlns:a16="http://schemas.microsoft.com/office/drawing/2014/main" id="{B05F4D8A-2FE3-A556-2E8B-EAF6DDA79323}"/>
              </a:ext>
            </a:extLst>
          </p:cNvPr>
          <p:cNvSpPr>
            <a:spLocks noGrp="1"/>
          </p:cNvSpPr>
          <p:nvPr>
            <p:ph idx="1"/>
          </p:nvPr>
        </p:nvSpPr>
        <p:spPr>
          <a:xfrm>
            <a:off x="421695" y="914400"/>
            <a:ext cx="8852307" cy="5126963"/>
          </a:xfrm>
        </p:spPr>
        <p:txBody>
          <a:bodyPr/>
          <a:lstStyle/>
          <a:p>
            <a:r>
              <a:rPr lang="fr-FR" dirty="0"/>
              <a:t>Notion de sous formules: </a:t>
            </a:r>
          </a:p>
          <a:p>
            <a:pPr marL="0" indent="0">
              <a:buNone/>
            </a:pPr>
            <a:r>
              <a:rPr lang="fr-FR" dirty="0"/>
              <a:t>Une sous-formule est tout fragment d’une formule qui, pris isolément, reste une formule bien formée.</a:t>
            </a:r>
            <a:endParaRPr lang="en-US" dirty="0"/>
          </a:p>
        </p:txBody>
      </p:sp>
      <p:sp>
        <p:nvSpPr>
          <p:cNvPr id="4" name="Rectangle : coins arrondis 3">
            <a:extLst>
              <a:ext uri="{FF2B5EF4-FFF2-40B4-BE49-F238E27FC236}">
                <a16:creationId xmlns:a16="http://schemas.microsoft.com/office/drawing/2014/main" id="{D85DCE24-47C0-13DE-B7D9-9381F296F1DF}"/>
              </a:ext>
            </a:extLst>
          </p:cNvPr>
          <p:cNvSpPr/>
          <p:nvPr/>
        </p:nvSpPr>
        <p:spPr>
          <a:xfrm>
            <a:off x="1418304" y="2389238"/>
            <a:ext cx="7600059" cy="3329051"/>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SF(</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(q ∨ ¬ r)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p,q,r</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 </a:t>
            </a: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 r, q ∨ ¬ r, ¬ </a:t>
            </a: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(q ∨ ¬ r) </a:t>
            </a:r>
          </a:p>
        </p:txBody>
      </p:sp>
      <p:sp>
        <p:nvSpPr>
          <p:cNvPr id="6" name="Rectangle 5">
            <a:extLst>
              <a:ext uri="{FF2B5EF4-FFF2-40B4-BE49-F238E27FC236}">
                <a16:creationId xmlns:a16="http://schemas.microsoft.com/office/drawing/2014/main" id="{023428D8-D649-61D5-8E13-140C20713B8F}"/>
              </a:ext>
            </a:extLst>
          </p:cNvPr>
          <p:cNvSpPr/>
          <p:nvPr/>
        </p:nvSpPr>
        <p:spPr>
          <a:xfrm>
            <a:off x="4270341" y="3129902"/>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7" name="Rectangle 6">
            <a:extLst>
              <a:ext uri="{FF2B5EF4-FFF2-40B4-BE49-F238E27FC236}">
                <a16:creationId xmlns:a16="http://schemas.microsoft.com/office/drawing/2014/main" id="{C55BAE0C-B6CB-C17C-5422-0D53E0E6A996}"/>
              </a:ext>
            </a:extLst>
          </p:cNvPr>
          <p:cNvSpPr/>
          <p:nvPr/>
        </p:nvSpPr>
        <p:spPr>
          <a:xfrm>
            <a:off x="2679290" y="3800161"/>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sp>
        <p:nvSpPr>
          <p:cNvPr id="8" name="Rectangle 7">
            <a:extLst>
              <a:ext uri="{FF2B5EF4-FFF2-40B4-BE49-F238E27FC236}">
                <a16:creationId xmlns:a16="http://schemas.microsoft.com/office/drawing/2014/main" id="{8EAB18C8-592D-9ABD-AB1F-8D9D1846EAB2}"/>
              </a:ext>
            </a:extLst>
          </p:cNvPr>
          <p:cNvSpPr/>
          <p:nvPr/>
        </p:nvSpPr>
        <p:spPr>
          <a:xfrm>
            <a:off x="2679290" y="4598198"/>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9" name="Rectangle 8">
            <a:extLst>
              <a:ext uri="{FF2B5EF4-FFF2-40B4-BE49-F238E27FC236}">
                <a16:creationId xmlns:a16="http://schemas.microsoft.com/office/drawing/2014/main" id="{5E89B364-4505-4808-ACAB-BD7B7812A0B7}"/>
              </a:ext>
            </a:extLst>
          </p:cNvPr>
          <p:cNvSpPr/>
          <p:nvPr/>
        </p:nvSpPr>
        <p:spPr>
          <a:xfrm>
            <a:off x="5070986" y="4434685"/>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0" name="Rectangle 9">
            <a:extLst>
              <a:ext uri="{FF2B5EF4-FFF2-40B4-BE49-F238E27FC236}">
                <a16:creationId xmlns:a16="http://schemas.microsoft.com/office/drawing/2014/main" id="{F6E473F2-A373-6CDE-F163-D1D84F37FCFC}"/>
              </a:ext>
            </a:extLst>
          </p:cNvPr>
          <p:cNvSpPr/>
          <p:nvPr/>
        </p:nvSpPr>
        <p:spPr>
          <a:xfrm>
            <a:off x="5690418" y="3789262"/>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1" name="Rectangle 10">
            <a:extLst>
              <a:ext uri="{FF2B5EF4-FFF2-40B4-BE49-F238E27FC236}">
                <a16:creationId xmlns:a16="http://schemas.microsoft.com/office/drawing/2014/main" id="{7ED1230A-8EBD-EFA8-582F-1C4A7AA75B6E}"/>
              </a:ext>
            </a:extLst>
          </p:cNvPr>
          <p:cNvSpPr/>
          <p:nvPr/>
        </p:nvSpPr>
        <p:spPr>
          <a:xfrm>
            <a:off x="6403257" y="5158596"/>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a:t>
            </a:r>
            <a:endParaRPr kumimoji="0" lang="en-US"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cxnSp>
        <p:nvCxnSpPr>
          <p:cNvPr id="12" name="Connecteur droit 11">
            <a:extLst>
              <a:ext uri="{FF2B5EF4-FFF2-40B4-BE49-F238E27FC236}">
                <a16:creationId xmlns:a16="http://schemas.microsoft.com/office/drawing/2014/main" id="{3F8AC31E-102B-D074-0005-EABAA276A028}"/>
              </a:ext>
            </a:extLst>
          </p:cNvPr>
          <p:cNvCxnSpPr>
            <a:stCxn id="6" idx="2"/>
            <a:endCxn id="7" idx="0"/>
          </p:cNvCxnSpPr>
          <p:nvPr/>
        </p:nvCxnSpPr>
        <p:spPr>
          <a:xfrm flipH="1">
            <a:off x="2989006" y="3562521"/>
            <a:ext cx="1591051" cy="237640"/>
          </a:xfrm>
          <a:prstGeom prst="line">
            <a:avLst/>
          </a:prstGeom>
        </p:spPr>
        <p:style>
          <a:lnRef idx="1">
            <a:schemeClr val="dk1"/>
          </a:lnRef>
          <a:fillRef idx="0">
            <a:schemeClr val="dk1"/>
          </a:fillRef>
          <a:effectRef idx="0">
            <a:schemeClr val="dk1"/>
          </a:effectRef>
          <a:fontRef idx="minor">
            <a:schemeClr val="tx1"/>
          </a:fontRef>
        </p:style>
      </p:cxnSp>
      <p:cxnSp>
        <p:nvCxnSpPr>
          <p:cNvPr id="13" name="Connecteur droit 12">
            <a:extLst>
              <a:ext uri="{FF2B5EF4-FFF2-40B4-BE49-F238E27FC236}">
                <a16:creationId xmlns:a16="http://schemas.microsoft.com/office/drawing/2014/main" id="{54694482-9B08-475D-81D7-5F7DD96DD0DD}"/>
              </a:ext>
            </a:extLst>
          </p:cNvPr>
          <p:cNvCxnSpPr>
            <a:stCxn id="7" idx="2"/>
            <a:endCxn id="8" idx="0"/>
          </p:cNvCxnSpPr>
          <p:nvPr/>
        </p:nvCxnSpPr>
        <p:spPr>
          <a:xfrm>
            <a:off x="2989006" y="4232780"/>
            <a:ext cx="0" cy="365418"/>
          </a:xfrm>
          <a:prstGeom prst="line">
            <a:avLst/>
          </a:prstGeom>
        </p:spPr>
        <p:style>
          <a:lnRef idx="1">
            <a:schemeClr val="dk1"/>
          </a:lnRef>
          <a:fillRef idx="0">
            <a:schemeClr val="dk1"/>
          </a:fillRef>
          <a:effectRef idx="0">
            <a:schemeClr val="dk1"/>
          </a:effectRef>
          <a:fontRef idx="minor">
            <a:schemeClr val="tx1"/>
          </a:fontRef>
        </p:style>
      </p:cxnSp>
      <p:cxnSp>
        <p:nvCxnSpPr>
          <p:cNvPr id="14" name="Connecteur droit 13">
            <a:extLst>
              <a:ext uri="{FF2B5EF4-FFF2-40B4-BE49-F238E27FC236}">
                <a16:creationId xmlns:a16="http://schemas.microsoft.com/office/drawing/2014/main" id="{BD85B12C-EA8A-E140-D7B1-5073DB0F32BB}"/>
              </a:ext>
            </a:extLst>
          </p:cNvPr>
          <p:cNvCxnSpPr>
            <a:stCxn id="6" idx="2"/>
            <a:endCxn id="10" idx="0"/>
          </p:cNvCxnSpPr>
          <p:nvPr/>
        </p:nvCxnSpPr>
        <p:spPr>
          <a:xfrm>
            <a:off x="4580057" y="3562521"/>
            <a:ext cx="1420077" cy="226741"/>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40D4689A-6EAD-B3D3-0849-A418BC55DA7A}"/>
              </a:ext>
            </a:extLst>
          </p:cNvPr>
          <p:cNvCxnSpPr>
            <a:cxnSpLocks/>
            <a:stCxn id="10" idx="2"/>
            <a:endCxn id="9" idx="0"/>
          </p:cNvCxnSpPr>
          <p:nvPr/>
        </p:nvCxnSpPr>
        <p:spPr>
          <a:xfrm flipH="1">
            <a:off x="5380702" y="4221881"/>
            <a:ext cx="619432" cy="212804"/>
          </a:xfrm>
          <a:prstGeom prst="line">
            <a:avLst/>
          </a:prstGeom>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D55AEB18-E345-7707-E724-E818D81B35D6}"/>
              </a:ext>
            </a:extLst>
          </p:cNvPr>
          <p:cNvSpPr/>
          <p:nvPr/>
        </p:nvSpPr>
        <p:spPr>
          <a:xfrm>
            <a:off x="6403257" y="4470419"/>
            <a:ext cx="619432" cy="432619"/>
          </a:xfrm>
          <a:prstGeom prst="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p>
        </p:txBody>
      </p:sp>
      <p:cxnSp>
        <p:nvCxnSpPr>
          <p:cNvPr id="17" name="Connecteur droit 16">
            <a:extLst>
              <a:ext uri="{FF2B5EF4-FFF2-40B4-BE49-F238E27FC236}">
                <a16:creationId xmlns:a16="http://schemas.microsoft.com/office/drawing/2014/main" id="{CBA0F7CE-A4DF-34D5-0A5F-EC41E673C2BB}"/>
              </a:ext>
            </a:extLst>
          </p:cNvPr>
          <p:cNvCxnSpPr>
            <a:cxnSpLocks/>
            <a:stCxn id="10" idx="2"/>
            <a:endCxn id="16" idx="0"/>
          </p:cNvCxnSpPr>
          <p:nvPr/>
        </p:nvCxnSpPr>
        <p:spPr>
          <a:xfrm>
            <a:off x="6000134" y="4221881"/>
            <a:ext cx="712839" cy="248538"/>
          </a:xfrm>
          <a:prstGeom prst="line">
            <a:avLst/>
          </a:prstGeom>
        </p:spPr>
        <p:style>
          <a:lnRef idx="1">
            <a:schemeClr val="dk1"/>
          </a:lnRef>
          <a:fillRef idx="0">
            <a:schemeClr val="dk1"/>
          </a:fillRef>
          <a:effectRef idx="0">
            <a:schemeClr val="dk1"/>
          </a:effectRef>
          <a:fontRef idx="minor">
            <a:schemeClr val="tx1"/>
          </a:fontRef>
        </p:style>
      </p:cxnSp>
      <p:cxnSp>
        <p:nvCxnSpPr>
          <p:cNvPr id="18" name="Connecteur droit 17">
            <a:extLst>
              <a:ext uri="{FF2B5EF4-FFF2-40B4-BE49-F238E27FC236}">
                <a16:creationId xmlns:a16="http://schemas.microsoft.com/office/drawing/2014/main" id="{7A72AA05-EDC6-765E-F463-B48A33EBA9B8}"/>
              </a:ext>
            </a:extLst>
          </p:cNvPr>
          <p:cNvCxnSpPr>
            <a:cxnSpLocks/>
            <a:stCxn id="16" idx="2"/>
            <a:endCxn id="11" idx="0"/>
          </p:cNvCxnSpPr>
          <p:nvPr/>
        </p:nvCxnSpPr>
        <p:spPr>
          <a:xfrm>
            <a:off x="6712973" y="4903038"/>
            <a:ext cx="0" cy="255558"/>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8866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54687-260E-0DA6-14CD-146E99669F80}"/>
              </a:ext>
            </a:extLst>
          </p:cNvPr>
          <p:cNvSpPr>
            <a:spLocks noGrp="1"/>
          </p:cNvSpPr>
          <p:nvPr>
            <p:ph type="title"/>
          </p:nvPr>
        </p:nvSpPr>
        <p:spPr>
          <a:xfrm>
            <a:off x="539682" y="156238"/>
            <a:ext cx="8596668" cy="660400"/>
          </a:xfrm>
        </p:spPr>
        <p:txBody>
          <a:bodyPr/>
          <a:lstStyle/>
          <a:p>
            <a:r>
              <a:rPr lang="fr-FR" dirty="0"/>
              <a:t>Syntaxe du CP0</a:t>
            </a:r>
            <a:endParaRPr lang="en-US" dirty="0"/>
          </a:p>
        </p:txBody>
      </p:sp>
      <p:sp>
        <p:nvSpPr>
          <p:cNvPr id="3" name="Espace réservé du contenu 2">
            <a:extLst>
              <a:ext uri="{FF2B5EF4-FFF2-40B4-BE49-F238E27FC236}">
                <a16:creationId xmlns:a16="http://schemas.microsoft.com/office/drawing/2014/main" id="{CB17A5E1-80CF-D168-6616-54F59BF5F3E9}"/>
              </a:ext>
            </a:extLst>
          </p:cNvPr>
          <p:cNvSpPr>
            <a:spLocks noGrp="1"/>
          </p:cNvSpPr>
          <p:nvPr>
            <p:ph idx="1"/>
          </p:nvPr>
        </p:nvSpPr>
        <p:spPr>
          <a:xfrm>
            <a:off x="848664" y="903899"/>
            <a:ext cx="8432988" cy="2437839"/>
          </a:xfrm>
          <a:prstGeom prst="roundRect">
            <a:avLst/>
          </a:prstGeom>
          <a:solidFill>
            <a:schemeClr val="accent2">
              <a:lumMod val="20000"/>
              <a:lumOff val="80000"/>
            </a:schemeClr>
          </a:solidFill>
        </p:spPr>
        <p:txBody>
          <a:bodyPr>
            <a:normAutofit/>
          </a:bodyPr>
          <a:lstStyle/>
          <a:p>
            <a:pPr marL="0" indent="0">
              <a:buNone/>
            </a:pPr>
            <a:r>
              <a:rPr lang="fr-FR" b="1" dirty="0"/>
              <a:t>Exercice 1 formulation d’un problème:</a:t>
            </a:r>
          </a:p>
          <a:p>
            <a:pPr>
              <a:buFont typeface="+mj-lt"/>
              <a:buAutoNum type="arabicPeriod"/>
            </a:pPr>
            <a:r>
              <a:rPr lang="en-US" dirty="0"/>
              <a:t>Si Ali ne </a:t>
            </a:r>
            <a:r>
              <a:rPr lang="en-US" dirty="0" err="1"/>
              <a:t>vient</a:t>
            </a:r>
            <a:r>
              <a:rPr lang="en-US" dirty="0"/>
              <a:t> pas à </a:t>
            </a:r>
            <a:r>
              <a:rPr lang="en-US" dirty="0" err="1"/>
              <a:t>l’école</a:t>
            </a:r>
            <a:r>
              <a:rPr lang="en-US" dirty="0"/>
              <a:t>, </a:t>
            </a:r>
            <a:r>
              <a:rPr lang="en-US" dirty="0" err="1"/>
              <a:t>alors</a:t>
            </a:r>
            <a:r>
              <a:rPr lang="en-US" dirty="0"/>
              <a:t> il </a:t>
            </a:r>
            <a:r>
              <a:rPr lang="en-US" dirty="0" err="1"/>
              <a:t>est</a:t>
            </a:r>
            <a:r>
              <a:rPr lang="en-US" dirty="0"/>
              <a:t> </a:t>
            </a:r>
            <a:r>
              <a:rPr lang="en-US" dirty="0" err="1"/>
              <a:t>malade</a:t>
            </a:r>
            <a:r>
              <a:rPr lang="en-US" dirty="0"/>
              <a:t>. </a:t>
            </a:r>
          </a:p>
          <a:p>
            <a:pPr>
              <a:buFont typeface="+mj-lt"/>
              <a:buAutoNum type="arabicPeriod"/>
            </a:pPr>
            <a:r>
              <a:rPr lang="en-US" dirty="0"/>
              <a:t>Ali </a:t>
            </a:r>
            <a:r>
              <a:rPr lang="en-US" dirty="0" err="1"/>
              <a:t>vient</a:t>
            </a:r>
            <a:r>
              <a:rPr lang="en-US" dirty="0"/>
              <a:t> à </a:t>
            </a:r>
            <a:r>
              <a:rPr lang="en-US" dirty="0" err="1"/>
              <a:t>l’école</a:t>
            </a:r>
            <a:r>
              <a:rPr lang="en-US" dirty="0"/>
              <a:t>, il </a:t>
            </a:r>
            <a:r>
              <a:rPr lang="en-US" dirty="0" err="1"/>
              <a:t>dort</a:t>
            </a:r>
            <a:r>
              <a:rPr lang="en-US" dirty="0"/>
              <a:t> </a:t>
            </a:r>
            <a:r>
              <a:rPr lang="en-US" dirty="0" err="1"/>
              <a:t>en</a:t>
            </a:r>
            <a:r>
              <a:rPr lang="en-US" dirty="0"/>
              <a:t> </a:t>
            </a:r>
            <a:r>
              <a:rPr lang="en-US" dirty="0" err="1"/>
              <a:t>classe</a:t>
            </a:r>
            <a:r>
              <a:rPr lang="en-US" dirty="0"/>
              <a:t> et </a:t>
            </a:r>
            <a:r>
              <a:rPr lang="en-US" dirty="0" err="1"/>
              <a:t>n’écoute</a:t>
            </a:r>
            <a:r>
              <a:rPr lang="en-US" dirty="0"/>
              <a:t> pas </a:t>
            </a:r>
            <a:r>
              <a:rPr lang="en-US" dirty="0" err="1"/>
              <a:t>alors</a:t>
            </a:r>
            <a:r>
              <a:rPr lang="en-US" dirty="0"/>
              <a:t> il </a:t>
            </a:r>
            <a:r>
              <a:rPr lang="en-US" dirty="0" err="1"/>
              <a:t>n’aura</a:t>
            </a:r>
            <a:r>
              <a:rPr lang="en-US" dirty="0"/>
              <a:t> pas </a:t>
            </a:r>
            <a:r>
              <a:rPr lang="en-US" dirty="0" err="1"/>
              <a:t>une</a:t>
            </a:r>
            <a:r>
              <a:rPr lang="en-US" dirty="0"/>
              <a:t> bonne note</a:t>
            </a:r>
          </a:p>
          <a:p>
            <a:pPr>
              <a:buFont typeface="+mj-lt"/>
              <a:buAutoNum type="arabicPeriod"/>
            </a:pPr>
            <a:r>
              <a:rPr lang="en-US" dirty="0"/>
              <a:t>Leila et Ali </a:t>
            </a:r>
            <a:r>
              <a:rPr lang="en-US" dirty="0" err="1"/>
              <a:t>viennent</a:t>
            </a:r>
            <a:r>
              <a:rPr lang="en-US" dirty="0"/>
              <a:t> à </a:t>
            </a:r>
            <a:r>
              <a:rPr lang="en-US" dirty="0" err="1"/>
              <a:t>l’école</a:t>
            </a:r>
            <a:r>
              <a:rPr lang="en-US" dirty="0"/>
              <a:t>, </a:t>
            </a:r>
            <a:r>
              <a:rPr lang="en-US" dirty="0" err="1"/>
              <a:t>ils</a:t>
            </a:r>
            <a:r>
              <a:rPr lang="en-US" dirty="0"/>
              <a:t> </a:t>
            </a:r>
            <a:r>
              <a:rPr lang="en-US" dirty="0" err="1"/>
              <a:t>auront</a:t>
            </a:r>
            <a:r>
              <a:rPr lang="en-US" dirty="0"/>
              <a:t> </a:t>
            </a:r>
            <a:r>
              <a:rPr lang="en-US" dirty="0" err="1"/>
              <a:t>une</a:t>
            </a:r>
            <a:r>
              <a:rPr lang="en-US" dirty="0"/>
              <a:t> bonne note </a:t>
            </a:r>
            <a:r>
              <a:rPr lang="en-US" dirty="0" err="1"/>
              <a:t>s’ils</a:t>
            </a:r>
            <a:r>
              <a:rPr lang="en-US" dirty="0"/>
              <a:t> ne </a:t>
            </a:r>
            <a:r>
              <a:rPr lang="en-US" dirty="0" err="1"/>
              <a:t>dorment</a:t>
            </a:r>
            <a:r>
              <a:rPr lang="en-US" dirty="0"/>
              <a:t> pas </a:t>
            </a:r>
            <a:r>
              <a:rPr lang="en-US" dirty="0" err="1"/>
              <a:t>en</a:t>
            </a:r>
            <a:r>
              <a:rPr lang="en-US" dirty="0"/>
              <a:t> </a:t>
            </a:r>
            <a:r>
              <a:rPr lang="en-US" dirty="0" err="1"/>
              <a:t>classe</a:t>
            </a:r>
            <a:endParaRPr lang="en-US" dirty="0"/>
          </a:p>
          <a:p>
            <a:pPr marL="0" indent="0">
              <a:buNone/>
            </a:pPr>
            <a:endParaRPr lang="en-US" dirty="0"/>
          </a:p>
        </p:txBody>
      </p:sp>
      <p:sp>
        <p:nvSpPr>
          <p:cNvPr id="5" name="ZoneTexte 4">
            <a:extLst>
              <a:ext uri="{FF2B5EF4-FFF2-40B4-BE49-F238E27FC236}">
                <a16:creationId xmlns:a16="http://schemas.microsoft.com/office/drawing/2014/main" id="{5DAEC5BC-ADC0-0E4E-6CBF-BF1690DDD541}"/>
              </a:ext>
            </a:extLst>
          </p:cNvPr>
          <p:cNvSpPr txBox="1"/>
          <p:nvPr/>
        </p:nvSpPr>
        <p:spPr>
          <a:xfrm>
            <a:off x="806245" y="3615813"/>
            <a:ext cx="8475407" cy="3166824"/>
          </a:xfrm>
          <a:prstGeom prst="roundRect">
            <a:avLst/>
          </a:prstGeom>
          <a:solidFill>
            <a:schemeClr val="accent6">
              <a:lumMod val="20000"/>
              <a:lumOff val="80000"/>
            </a:schemeClr>
          </a:solidFill>
          <a:ln>
            <a:solidFill>
              <a:schemeClr val="accent6"/>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Solution: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 Ali vient à l’école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q: Ali est malade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r: Ali dort en classe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s: Ali écoute en classe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t: Ali a une bonne note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u: Leila vient à l’école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v: Leila dort en classe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w: Leila a une bonne note</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ZoneTexte 5">
            <a:extLst>
              <a:ext uri="{FF2B5EF4-FFF2-40B4-BE49-F238E27FC236}">
                <a16:creationId xmlns:a16="http://schemas.microsoft.com/office/drawing/2014/main" id="{4EDEA329-DDCC-7494-61C2-F8D9C9CA37F9}"/>
              </a:ext>
            </a:extLst>
          </p:cNvPr>
          <p:cNvSpPr txBox="1"/>
          <p:nvPr/>
        </p:nvSpPr>
        <p:spPr>
          <a:xfrm>
            <a:off x="4398109" y="4098247"/>
            <a:ext cx="6987646" cy="1287853"/>
          </a:xfrm>
          <a:prstGeom prst="rect">
            <a:avLst/>
          </a:prstGeom>
          <a:noFill/>
        </p:spPr>
        <p:txBody>
          <a:bodyPr wrap="square" rtlCol="0">
            <a:spAutoFit/>
          </a:bodyPr>
          <a:lstStyle/>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Phrase 1: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¬p ⟹ q</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Phrase 2: p ⋀ r ⋀ ¬ s ⟹ ¬ t</a:t>
            </a: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Phrase 3: ((p ⋀ u) ⋀ (¬ </a:t>
            </a: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v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 r)) ⟹ (</a:t>
            </a: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t </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w)</a:t>
            </a:r>
          </a:p>
        </p:txBody>
      </p:sp>
    </p:spTree>
    <p:extLst>
      <p:ext uri="{BB962C8B-B14F-4D97-AF65-F5344CB8AC3E}">
        <p14:creationId xmlns:p14="http://schemas.microsoft.com/office/powerpoint/2010/main" val="108771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543E0-DB3F-4C6B-8C5F-7276F12BA581}"/>
              </a:ext>
            </a:extLst>
          </p:cNvPr>
          <p:cNvSpPr>
            <a:spLocks noGrp="1"/>
          </p:cNvSpPr>
          <p:nvPr>
            <p:ph type="title"/>
          </p:nvPr>
        </p:nvSpPr>
        <p:spPr>
          <a:xfrm>
            <a:off x="677334" y="275303"/>
            <a:ext cx="8596668" cy="707923"/>
          </a:xfrm>
        </p:spPr>
        <p:txBody>
          <a:bodyPr/>
          <a:lstStyle/>
          <a:p>
            <a:r>
              <a:rPr lang="fr-FR" dirty="0"/>
              <a:t>Syntaxe : CP0</a:t>
            </a:r>
            <a:endParaRPr lang="en-US" dirty="0"/>
          </a:p>
        </p:txBody>
      </p:sp>
      <p:sp>
        <p:nvSpPr>
          <p:cNvPr id="3" name="Espace réservé du contenu 2">
            <a:extLst>
              <a:ext uri="{FF2B5EF4-FFF2-40B4-BE49-F238E27FC236}">
                <a16:creationId xmlns:a16="http://schemas.microsoft.com/office/drawing/2014/main" id="{D9405E31-5CB3-DB39-9CAF-32C3A5526826}"/>
              </a:ext>
            </a:extLst>
          </p:cNvPr>
          <p:cNvSpPr>
            <a:spLocks noGrp="1"/>
          </p:cNvSpPr>
          <p:nvPr>
            <p:ph idx="1"/>
          </p:nvPr>
        </p:nvSpPr>
        <p:spPr>
          <a:xfrm>
            <a:off x="677334" y="1307691"/>
            <a:ext cx="8596668" cy="4733672"/>
          </a:xfrm>
          <a:prstGeom prst="roundRect">
            <a:avLst/>
          </a:prstGeom>
          <a:solidFill>
            <a:schemeClr val="accent2">
              <a:lumMod val="20000"/>
              <a:lumOff val="80000"/>
            </a:schemeClr>
          </a:solidFill>
          <a:ln>
            <a:solidFill>
              <a:schemeClr val="accent1"/>
            </a:solidFill>
          </a:ln>
        </p:spPr>
        <p:txBody>
          <a:bodyPr>
            <a:normAutofit fontScale="92500" lnSpcReduction="20000"/>
          </a:bodyPr>
          <a:lstStyle/>
          <a:p>
            <a:r>
              <a:rPr lang="fr-FR" b="1" dirty="0"/>
              <a:t>Exercice 2: </a:t>
            </a:r>
            <a:r>
              <a:rPr lang="fr-FR" b="1" dirty="0" err="1"/>
              <a:t>Forumlation</a:t>
            </a:r>
            <a:r>
              <a:rPr lang="fr-FR" b="1" dirty="0"/>
              <a:t> de problème: </a:t>
            </a:r>
          </a:p>
          <a:p>
            <a:pPr marL="0" indent="0">
              <a:lnSpc>
                <a:spcPct val="150000"/>
              </a:lnSpc>
              <a:buNone/>
            </a:pPr>
            <a:r>
              <a:rPr lang="fr-FR" b="1" u="sng" dirty="0"/>
              <a:t>Enoncé: </a:t>
            </a:r>
            <a:r>
              <a:rPr lang="fr-FR" dirty="0"/>
              <a:t>« Si Ali révise ou Leila révise et que le professeur est strict ou le cours est long, alors les étudiants doivent étudier sérieusement. »</a:t>
            </a:r>
          </a:p>
          <a:p>
            <a:pPr marL="0" indent="0">
              <a:lnSpc>
                <a:spcPct val="150000"/>
              </a:lnSpc>
              <a:buNone/>
            </a:pPr>
            <a:r>
              <a:rPr lang="fr-FR" b="1" u="sng" dirty="0"/>
              <a:t>Questions: </a:t>
            </a:r>
          </a:p>
          <a:p>
            <a:pPr>
              <a:lnSpc>
                <a:spcPct val="150000"/>
              </a:lnSpc>
              <a:buFont typeface="+mj-lt"/>
              <a:buAutoNum type="arabicPeriod"/>
            </a:pPr>
            <a:r>
              <a:rPr lang="fr-FR" dirty="0"/>
              <a:t>Identifier les propositions de base atomiques et les nommer</a:t>
            </a:r>
          </a:p>
          <a:p>
            <a:pPr>
              <a:lnSpc>
                <a:spcPct val="150000"/>
              </a:lnSpc>
              <a:buFont typeface="+mj-lt"/>
              <a:buAutoNum type="arabicPeriod"/>
            </a:pPr>
            <a:r>
              <a:rPr lang="fr-FR" dirty="0"/>
              <a:t>Traduire l’énoncé en formule logique CP0 correctement parenthésée</a:t>
            </a:r>
          </a:p>
          <a:p>
            <a:pPr>
              <a:lnSpc>
                <a:spcPct val="150000"/>
              </a:lnSpc>
              <a:buFont typeface="+mj-lt"/>
              <a:buAutoNum type="arabicPeriod"/>
            </a:pPr>
            <a:r>
              <a:rPr lang="fr-FR" dirty="0"/>
              <a:t>Montrer que les parenthèses sont nécessaires en proposant une interprétation erronée si on les omet</a:t>
            </a:r>
          </a:p>
          <a:p>
            <a:pPr>
              <a:lnSpc>
                <a:spcPct val="150000"/>
              </a:lnSpc>
              <a:buFont typeface="+mj-lt"/>
              <a:buAutoNum type="arabicPeriod"/>
            </a:pPr>
            <a:r>
              <a:rPr lang="fr-FR" dirty="0"/>
              <a:t>Construire les sous formules de la formule complète</a:t>
            </a:r>
          </a:p>
          <a:p>
            <a:pPr>
              <a:lnSpc>
                <a:spcPct val="150000"/>
              </a:lnSpc>
              <a:buFont typeface="+mj-lt"/>
              <a:buAutoNum type="arabicPeriod"/>
            </a:pPr>
            <a:r>
              <a:rPr lang="fr-FR" dirty="0"/>
              <a:t>Construire l’arbre correspondante à la formule complète</a:t>
            </a:r>
            <a:endParaRPr lang="en-US" dirty="0"/>
          </a:p>
        </p:txBody>
      </p:sp>
    </p:spTree>
    <p:extLst>
      <p:ext uri="{BB962C8B-B14F-4D97-AF65-F5344CB8AC3E}">
        <p14:creationId xmlns:p14="http://schemas.microsoft.com/office/powerpoint/2010/main" val="2400862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BC17C-8B05-28F5-3B0B-9429C45263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C2C46D2-808A-4F8F-C9A0-0948B88C63C2}"/>
              </a:ext>
            </a:extLst>
          </p:cNvPr>
          <p:cNvSpPr>
            <a:spLocks noGrp="1"/>
          </p:cNvSpPr>
          <p:nvPr>
            <p:ph type="title"/>
          </p:nvPr>
        </p:nvSpPr>
        <p:spPr>
          <a:xfrm>
            <a:off x="677334" y="275303"/>
            <a:ext cx="8596668" cy="707923"/>
          </a:xfrm>
        </p:spPr>
        <p:txBody>
          <a:bodyPr/>
          <a:lstStyle/>
          <a:p>
            <a:r>
              <a:rPr lang="fr-FR" dirty="0"/>
              <a:t>Syntaxe : CP0</a:t>
            </a:r>
            <a:endParaRPr lang="en-US" dirty="0"/>
          </a:p>
        </p:txBody>
      </p:sp>
      <p:sp>
        <p:nvSpPr>
          <p:cNvPr id="3" name="Espace réservé du contenu 2">
            <a:extLst>
              <a:ext uri="{FF2B5EF4-FFF2-40B4-BE49-F238E27FC236}">
                <a16:creationId xmlns:a16="http://schemas.microsoft.com/office/drawing/2014/main" id="{ED310D28-3A5E-C551-3590-683CE175EF5B}"/>
              </a:ext>
            </a:extLst>
          </p:cNvPr>
          <p:cNvSpPr>
            <a:spLocks noGrp="1"/>
          </p:cNvSpPr>
          <p:nvPr>
            <p:ph idx="1"/>
          </p:nvPr>
        </p:nvSpPr>
        <p:spPr>
          <a:xfrm>
            <a:off x="275303" y="1307691"/>
            <a:ext cx="9615949" cy="4733672"/>
          </a:xfrm>
          <a:prstGeom prst="roundRect">
            <a:avLst/>
          </a:prstGeom>
          <a:solidFill>
            <a:schemeClr val="accent6">
              <a:lumMod val="20000"/>
              <a:lumOff val="80000"/>
            </a:schemeClr>
          </a:solidFill>
          <a:ln>
            <a:solidFill>
              <a:schemeClr val="accent6"/>
            </a:solid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fr-FR" b="1" dirty="0"/>
              <a:t>Exercice 2: </a:t>
            </a:r>
            <a:r>
              <a:rPr lang="fr-FR" b="1" dirty="0" err="1"/>
              <a:t>Forumlation</a:t>
            </a:r>
            <a:r>
              <a:rPr lang="fr-FR" b="1" dirty="0"/>
              <a:t> de problème: </a:t>
            </a:r>
          </a:p>
          <a:p>
            <a:pPr>
              <a:lnSpc>
                <a:spcPct val="150000"/>
              </a:lnSpc>
              <a:buFont typeface="+mj-lt"/>
              <a:buAutoNum type="arabicPeriod"/>
            </a:pPr>
            <a:r>
              <a:rPr lang="fr-FR" dirty="0"/>
              <a:t>p: </a:t>
            </a:r>
            <a:r>
              <a:rPr lang="fr-FR" dirty="0" err="1"/>
              <a:t>ali</a:t>
            </a:r>
            <a:r>
              <a:rPr lang="fr-FR" dirty="0"/>
              <a:t> révise	q: </a:t>
            </a:r>
            <a:r>
              <a:rPr lang="fr-FR" dirty="0" err="1"/>
              <a:t>leila</a:t>
            </a:r>
            <a:r>
              <a:rPr lang="fr-FR" dirty="0"/>
              <a:t> révise	r: professeur est strict	s: cours est long  t: les étudiants doivent étudier sérieusement</a:t>
            </a:r>
          </a:p>
          <a:p>
            <a:pPr>
              <a:lnSpc>
                <a:spcPct val="150000"/>
              </a:lnSpc>
              <a:buFont typeface="+mj-lt"/>
              <a:buAutoNum type="arabicPeriod"/>
            </a:pPr>
            <a:r>
              <a:rPr lang="fr-FR" dirty="0"/>
              <a:t>A: Ali révise ou Leila révise: p </a:t>
            </a:r>
            <a:r>
              <a:rPr lang="en-US" dirty="0"/>
              <a:t>∨ q</a:t>
            </a:r>
            <a:endParaRPr lang="fr-FR" dirty="0"/>
          </a:p>
          <a:p>
            <a:pPr marL="0" indent="0">
              <a:lnSpc>
                <a:spcPct val="150000"/>
              </a:lnSpc>
              <a:buNone/>
            </a:pPr>
            <a:r>
              <a:rPr lang="fr-FR" dirty="0"/>
              <a:t>B: Professeur est strict ou le cours est long:	r </a:t>
            </a:r>
            <a:r>
              <a:rPr lang="en-US" dirty="0"/>
              <a:t>∨ s</a:t>
            </a:r>
          </a:p>
          <a:p>
            <a:pPr marL="0" indent="0">
              <a:lnSpc>
                <a:spcPct val="150000"/>
              </a:lnSpc>
              <a:buNone/>
            </a:pPr>
            <a:r>
              <a:rPr lang="en-US" dirty="0"/>
              <a:t>Si A ⋀ B </a:t>
            </a:r>
            <a:r>
              <a:rPr lang="en-US" dirty="0" err="1"/>
              <a:t>alors</a:t>
            </a:r>
            <a:r>
              <a:rPr lang="en-US" dirty="0"/>
              <a:t> les </a:t>
            </a:r>
            <a:r>
              <a:rPr lang="en-US" dirty="0" err="1"/>
              <a:t>étudiants</a:t>
            </a:r>
            <a:r>
              <a:rPr lang="en-US" dirty="0"/>
              <a:t> </a:t>
            </a:r>
            <a:r>
              <a:rPr lang="en-US" dirty="0" err="1"/>
              <a:t>doivent</a:t>
            </a:r>
            <a:r>
              <a:rPr lang="en-US" dirty="0"/>
              <a:t> </a:t>
            </a:r>
            <a:r>
              <a:rPr lang="en-US" dirty="0" err="1"/>
              <a:t>étudier</a:t>
            </a:r>
            <a:r>
              <a:rPr lang="en-US" dirty="0"/>
              <a:t> </a:t>
            </a:r>
            <a:r>
              <a:rPr lang="en-US" dirty="0" err="1"/>
              <a:t>sérieusement</a:t>
            </a:r>
            <a:r>
              <a:rPr lang="en-US" dirty="0"/>
              <a:t>: ((</a:t>
            </a:r>
            <a:r>
              <a:rPr lang="fr-FR" dirty="0"/>
              <a:t>p </a:t>
            </a:r>
            <a:r>
              <a:rPr lang="en-US" dirty="0"/>
              <a:t>∨ q) ⋀ (</a:t>
            </a:r>
            <a:r>
              <a:rPr lang="fr-FR" dirty="0"/>
              <a:t>r </a:t>
            </a:r>
            <a:r>
              <a:rPr lang="en-US" dirty="0"/>
              <a:t>∨ s)) ⟹ t</a:t>
            </a:r>
          </a:p>
          <a:p>
            <a:pPr>
              <a:lnSpc>
                <a:spcPct val="150000"/>
              </a:lnSpc>
              <a:buAutoNum type="arabicPeriod" startAt="3"/>
            </a:pPr>
            <a:r>
              <a:rPr lang="en-US" dirty="0"/>
              <a:t>(</a:t>
            </a:r>
            <a:r>
              <a:rPr lang="fr-FR" dirty="0"/>
              <a:t>p </a:t>
            </a:r>
            <a:r>
              <a:rPr lang="en-US" dirty="0"/>
              <a:t>∨ (q ⋀ </a:t>
            </a:r>
            <a:r>
              <a:rPr lang="fr-FR" dirty="0"/>
              <a:t>r) </a:t>
            </a:r>
            <a:r>
              <a:rPr lang="en-US" dirty="0"/>
              <a:t>∨ s) ⟹ t: Il </a:t>
            </a:r>
            <a:r>
              <a:rPr lang="en-US" dirty="0" err="1"/>
              <a:t>suffit</a:t>
            </a:r>
            <a:r>
              <a:rPr lang="en-US" dirty="0"/>
              <a:t> </a:t>
            </a:r>
            <a:r>
              <a:rPr lang="en-US" dirty="0" err="1"/>
              <a:t>que</a:t>
            </a:r>
            <a:r>
              <a:rPr lang="en-US" dirty="0"/>
              <a:t> s </a:t>
            </a:r>
            <a:r>
              <a:rPr lang="en-US" dirty="0" err="1"/>
              <a:t>ou</a:t>
            </a:r>
            <a:r>
              <a:rPr lang="en-US" dirty="0"/>
              <a:t> bien p </a:t>
            </a:r>
            <a:r>
              <a:rPr lang="en-US" dirty="0" err="1"/>
              <a:t>est</a:t>
            </a:r>
            <a:r>
              <a:rPr lang="en-US" dirty="0"/>
              <a:t> </a:t>
            </a:r>
            <a:r>
              <a:rPr lang="en-US" dirty="0" err="1"/>
              <a:t>vraie</a:t>
            </a:r>
            <a:r>
              <a:rPr lang="en-US" dirty="0"/>
              <a:t> </a:t>
            </a:r>
            <a:r>
              <a:rPr lang="en-US" dirty="0" err="1"/>
              <a:t>alors</a:t>
            </a:r>
            <a:r>
              <a:rPr lang="en-US" dirty="0"/>
              <a:t> ceci fait </a:t>
            </a:r>
            <a:r>
              <a:rPr lang="en-US" dirty="0" err="1"/>
              <a:t>que</a:t>
            </a:r>
            <a:r>
              <a:rPr lang="en-US" dirty="0"/>
              <a:t> la 1 </a:t>
            </a:r>
            <a:r>
              <a:rPr lang="en-US" dirty="0" err="1"/>
              <a:t>ère</a:t>
            </a:r>
            <a:r>
              <a:rPr lang="en-US" dirty="0"/>
              <a:t> </a:t>
            </a:r>
            <a:r>
              <a:rPr lang="en-US" dirty="0" err="1"/>
              <a:t>partie</a:t>
            </a:r>
            <a:r>
              <a:rPr lang="en-US" dirty="0"/>
              <a:t> </a:t>
            </a:r>
            <a:r>
              <a:rPr lang="en-US" dirty="0" err="1"/>
              <a:t>est</a:t>
            </a:r>
            <a:r>
              <a:rPr lang="en-US" dirty="0"/>
              <a:t> </a:t>
            </a:r>
            <a:r>
              <a:rPr lang="en-US" dirty="0" err="1"/>
              <a:t>vraie</a:t>
            </a:r>
            <a:endParaRPr lang="en-US" dirty="0"/>
          </a:p>
          <a:p>
            <a:pPr>
              <a:lnSpc>
                <a:spcPct val="150000"/>
              </a:lnSpc>
              <a:buFont typeface="Wingdings 3" charset="2"/>
              <a:buAutoNum type="arabicPeriod" startAt="3"/>
            </a:pPr>
            <a:r>
              <a:rPr lang="en-US" dirty="0"/>
              <a:t>Sous </a:t>
            </a:r>
            <a:r>
              <a:rPr lang="en-US" dirty="0" err="1"/>
              <a:t>formules</a:t>
            </a:r>
            <a:r>
              <a:rPr lang="en-US" dirty="0"/>
              <a:t>: {p, q, r, s, t, </a:t>
            </a:r>
            <a:r>
              <a:rPr lang="fr-FR" dirty="0"/>
              <a:t>p </a:t>
            </a:r>
            <a:r>
              <a:rPr lang="en-US" dirty="0"/>
              <a:t>∨ q</a:t>
            </a:r>
            <a:r>
              <a:rPr lang="fr-FR" dirty="0"/>
              <a:t>, r </a:t>
            </a:r>
            <a:r>
              <a:rPr lang="en-US" dirty="0"/>
              <a:t>∨ s, ((</a:t>
            </a:r>
            <a:r>
              <a:rPr lang="fr-FR" dirty="0"/>
              <a:t>p </a:t>
            </a:r>
            <a:r>
              <a:rPr lang="en-US" dirty="0"/>
              <a:t>∨ q) ⋀ (</a:t>
            </a:r>
            <a:r>
              <a:rPr lang="fr-FR" dirty="0"/>
              <a:t>r </a:t>
            </a:r>
            <a:r>
              <a:rPr lang="en-US" dirty="0"/>
              <a:t>∨ s)) , ((</a:t>
            </a:r>
            <a:r>
              <a:rPr lang="fr-FR" dirty="0"/>
              <a:t>p </a:t>
            </a:r>
            <a:r>
              <a:rPr lang="en-US" dirty="0"/>
              <a:t>∨ q) ⋀ (</a:t>
            </a:r>
            <a:r>
              <a:rPr lang="fr-FR" dirty="0"/>
              <a:t>r </a:t>
            </a:r>
            <a:r>
              <a:rPr lang="en-US" dirty="0"/>
              <a:t>∨ s)) ⟹ t</a:t>
            </a:r>
          </a:p>
          <a:p>
            <a:pPr>
              <a:lnSpc>
                <a:spcPct val="150000"/>
              </a:lnSpc>
              <a:buFont typeface="Wingdings 3" charset="2"/>
              <a:buAutoNum type="arabicPeriod" startAt="3"/>
            </a:pPr>
            <a:endParaRPr lang="en-US" dirty="0"/>
          </a:p>
          <a:p>
            <a:pPr>
              <a:lnSpc>
                <a:spcPct val="150000"/>
              </a:lnSpc>
              <a:buFont typeface="Wingdings 3" charset="2"/>
              <a:buAutoNum type="arabicPeriod" startAt="3"/>
            </a:pPr>
            <a:endParaRPr lang="en-US" dirty="0"/>
          </a:p>
          <a:p>
            <a:pPr marL="0" indent="0">
              <a:lnSpc>
                <a:spcPct val="150000"/>
              </a:lnSpc>
              <a:buNone/>
            </a:pPr>
            <a:endParaRPr lang="en-US" dirty="0"/>
          </a:p>
          <a:p>
            <a:pPr marL="0" indent="0">
              <a:lnSpc>
                <a:spcPct val="150000"/>
              </a:lnSpc>
              <a:buNone/>
            </a:pPr>
            <a:endParaRPr lang="fr-FR" b="1" dirty="0"/>
          </a:p>
          <a:p>
            <a:pPr marL="0" indent="0">
              <a:lnSpc>
                <a:spcPct val="150000"/>
              </a:lnSpc>
              <a:buNone/>
            </a:pPr>
            <a:endParaRPr lang="en-US" dirty="0"/>
          </a:p>
        </p:txBody>
      </p:sp>
    </p:spTree>
    <p:extLst>
      <p:ext uri="{BB962C8B-B14F-4D97-AF65-F5344CB8AC3E}">
        <p14:creationId xmlns:p14="http://schemas.microsoft.com/office/powerpoint/2010/main" val="1626470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6DE5-72BE-9B7D-9E03-C36C2002C3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53CD27-BAA4-10FC-1DA0-A4347910D3EE}"/>
              </a:ext>
            </a:extLst>
          </p:cNvPr>
          <p:cNvSpPr>
            <a:spLocks noGrp="1"/>
          </p:cNvSpPr>
          <p:nvPr>
            <p:ph type="title"/>
          </p:nvPr>
        </p:nvSpPr>
        <p:spPr>
          <a:xfrm>
            <a:off x="421695" y="148044"/>
            <a:ext cx="8596668" cy="668594"/>
          </a:xfrm>
        </p:spPr>
        <p:txBody>
          <a:bodyPr/>
          <a:lstStyle/>
          <a:p>
            <a:r>
              <a:rPr lang="fr-FR" dirty="0"/>
              <a:t>Syntaxe du CP0</a:t>
            </a:r>
            <a:endParaRPr lang="en-US" dirty="0"/>
          </a:p>
        </p:txBody>
      </p:sp>
      <p:sp>
        <p:nvSpPr>
          <p:cNvPr id="3" name="Espace réservé du contenu 2">
            <a:extLst>
              <a:ext uri="{FF2B5EF4-FFF2-40B4-BE49-F238E27FC236}">
                <a16:creationId xmlns:a16="http://schemas.microsoft.com/office/drawing/2014/main" id="{87E34A11-BA90-AE12-93DB-3B5C25714C74}"/>
              </a:ext>
            </a:extLst>
          </p:cNvPr>
          <p:cNvSpPr>
            <a:spLocks noGrp="1"/>
          </p:cNvSpPr>
          <p:nvPr>
            <p:ph idx="1"/>
          </p:nvPr>
        </p:nvSpPr>
        <p:spPr>
          <a:xfrm>
            <a:off x="421695" y="983226"/>
            <a:ext cx="8852307" cy="4296697"/>
          </a:xfrm>
          <a:prstGeom prst="roundRect">
            <a:avLst/>
          </a:prstGeom>
          <a:solidFill>
            <a:schemeClr val="accent6">
              <a:lumMod val="20000"/>
              <a:lumOff val="80000"/>
            </a:schemeClr>
          </a:solidFill>
          <a:ln>
            <a:solidFill>
              <a:schemeClr val="accent6"/>
            </a:solidFill>
          </a:ln>
        </p:spPr>
        <p:txBody>
          <a:bodyPr/>
          <a:lstStyle/>
          <a:p>
            <a:pPr marL="0" indent="0">
              <a:buNone/>
            </a:pPr>
            <a:r>
              <a:rPr lang="fr-FR" dirty="0"/>
              <a:t>Exemple 2 </a:t>
            </a:r>
            <a:r>
              <a:rPr lang="en-US" dirty="0"/>
              <a:t>((</a:t>
            </a:r>
            <a:r>
              <a:rPr lang="fr-FR" dirty="0"/>
              <a:t>p </a:t>
            </a:r>
            <a:r>
              <a:rPr lang="en-US" dirty="0"/>
              <a:t>∨ q) ⋀ (</a:t>
            </a:r>
            <a:r>
              <a:rPr lang="fr-FR" dirty="0"/>
              <a:t>r </a:t>
            </a:r>
            <a:r>
              <a:rPr lang="en-US" dirty="0"/>
              <a:t>∨ s)) ⟹ t</a:t>
            </a:r>
          </a:p>
          <a:p>
            <a:pPr marL="0" indent="0">
              <a:buNone/>
            </a:pPr>
            <a:endParaRPr lang="en-US" dirty="0"/>
          </a:p>
        </p:txBody>
      </p:sp>
      <p:sp>
        <p:nvSpPr>
          <p:cNvPr id="8" name="Rectangle : coins arrondis 7">
            <a:extLst>
              <a:ext uri="{FF2B5EF4-FFF2-40B4-BE49-F238E27FC236}">
                <a16:creationId xmlns:a16="http://schemas.microsoft.com/office/drawing/2014/main" id="{8F7F22E9-39B5-5308-7DB5-D3A28D4A0CDC}"/>
              </a:ext>
            </a:extLst>
          </p:cNvPr>
          <p:cNvSpPr/>
          <p:nvPr/>
        </p:nvSpPr>
        <p:spPr>
          <a:xfrm>
            <a:off x="3586592" y="2376947"/>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Trebuchet MS" panose="020B0603020202020204"/>
                <a:ea typeface="+mn-ea"/>
                <a:cs typeface="+mn-cs"/>
              </a:rPr>
              <a:t>∧</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9" name="Rectangle : coins arrondis 8">
            <a:extLst>
              <a:ext uri="{FF2B5EF4-FFF2-40B4-BE49-F238E27FC236}">
                <a16:creationId xmlns:a16="http://schemas.microsoft.com/office/drawing/2014/main" id="{18DB8A62-6130-53D4-2967-EA65CBBB051D}"/>
              </a:ext>
            </a:extLst>
          </p:cNvPr>
          <p:cNvSpPr/>
          <p:nvPr/>
        </p:nvSpPr>
        <p:spPr>
          <a:xfrm>
            <a:off x="4709923" y="4144292"/>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0" name="Rectangle : coins arrondis 9">
            <a:extLst>
              <a:ext uri="{FF2B5EF4-FFF2-40B4-BE49-F238E27FC236}">
                <a16:creationId xmlns:a16="http://schemas.microsoft.com/office/drawing/2014/main" id="{389160D4-3E60-CCA6-1760-0C8FF5DC665B}"/>
              </a:ext>
            </a:extLst>
          </p:cNvPr>
          <p:cNvSpPr/>
          <p:nvPr/>
        </p:nvSpPr>
        <p:spPr>
          <a:xfrm>
            <a:off x="1667935" y="3291349"/>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12" name="Rectangle : coins arrondis 11">
            <a:extLst>
              <a:ext uri="{FF2B5EF4-FFF2-40B4-BE49-F238E27FC236}">
                <a16:creationId xmlns:a16="http://schemas.microsoft.com/office/drawing/2014/main" id="{D8A26673-5523-B458-1BF1-4DDD62643E8B}"/>
              </a:ext>
            </a:extLst>
          </p:cNvPr>
          <p:cNvSpPr/>
          <p:nvPr/>
        </p:nvSpPr>
        <p:spPr>
          <a:xfrm>
            <a:off x="508342" y="4053060"/>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7" name="Rectangle : coins arrondis 16">
            <a:extLst>
              <a:ext uri="{FF2B5EF4-FFF2-40B4-BE49-F238E27FC236}">
                <a16:creationId xmlns:a16="http://schemas.microsoft.com/office/drawing/2014/main" id="{5B94AF05-9474-5934-0627-3AD7867AFD40}"/>
              </a:ext>
            </a:extLst>
          </p:cNvPr>
          <p:cNvSpPr/>
          <p:nvPr/>
        </p:nvSpPr>
        <p:spPr>
          <a:xfrm>
            <a:off x="2731186" y="4108230"/>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q</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19" name="Rectangle : coins arrondis 18">
            <a:extLst>
              <a:ext uri="{FF2B5EF4-FFF2-40B4-BE49-F238E27FC236}">
                <a16:creationId xmlns:a16="http://schemas.microsoft.com/office/drawing/2014/main" id="{A30CF91B-19E8-B6DC-0331-2CFCB4C8E79F}"/>
              </a:ext>
            </a:extLst>
          </p:cNvPr>
          <p:cNvSpPr/>
          <p:nvPr/>
        </p:nvSpPr>
        <p:spPr>
          <a:xfrm>
            <a:off x="6049505" y="4131722"/>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s</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
        <p:nvSpPr>
          <p:cNvPr id="20" name="Rectangle : coins arrondis 19">
            <a:extLst>
              <a:ext uri="{FF2B5EF4-FFF2-40B4-BE49-F238E27FC236}">
                <a16:creationId xmlns:a16="http://schemas.microsoft.com/office/drawing/2014/main" id="{6C7C1176-8900-5386-D4F4-72929E710C25}"/>
              </a:ext>
            </a:extLst>
          </p:cNvPr>
          <p:cNvSpPr/>
          <p:nvPr/>
        </p:nvSpPr>
        <p:spPr>
          <a:xfrm>
            <a:off x="5319523" y="3291349"/>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21" name="Rectangle : coins arrondis 20">
            <a:extLst>
              <a:ext uri="{FF2B5EF4-FFF2-40B4-BE49-F238E27FC236}">
                <a16:creationId xmlns:a16="http://schemas.microsoft.com/office/drawing/2014/main" id="{970D612E-E547-7C5A-0879-9362E9142C65}"/>
              </a:ext>
            </a:extLst>
          </p:cNvPr>
          <p:cNvSpPr/>
          <p:nvPr/>
        </p:nvSpPr>
        <p:spPr>
          <a:xfrm>
            <a:off x="5604388" y="1419813"/>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a:t>
            </a:r>
          </a:p>
        </p:txBody>
      </p:sp>
      <p:sp>
        <p:nvSpPr>
          <p:cNvPr id="26" name="Rectangle : coins arrondis 25">
            <a:extLst>
              <a:ext uri="{FF2B5EF4-FFF2-40B4-BE49-F238E27FC236}">
                <a16:creationId xmlns:a16="http://schemas.microsoft.com/office/drawing/2014/main" id="{099F5F33-1A5D-FE0D-849D-BFFB89868A74}"/>
              </a:ext>
            </a:extLst>
          </p:cNvPr>
          <p:cNvSpPr/>
          <p:nvPr/>
        </p:nvSpPr>
        <p:spPr>
          <a:xfrm>
            <a:off x="7238180" y="2376947"/>
            <a:ext cx="609600" cy="530942"/>
          </a:xfrm>
          <a:prstGeom prst="roundRect">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t</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cxnSp>
        <p:nvCxnSpPr>
          <p:cNvPr id="28" name="Connecteur droit 27">
            <a:extLst>
              <a:ext uri="{FF2B5EF4-FFF2-40B4-BE49-F238E27FC236}">
                <a16:creationId xmlns:a16="http://schemas.microsoft.com/office/drawing/2014/main" id="{B56B0260-5BBB-F2BC-1D0C-B73F69594ED1}"/>
              </a:ext>
            </a:extLst>
          </p:cNvPr>
          <p:cNvCxnSpPr>
            <a:cxnSpLocks/>
          </p:cNvCxnSpPr>
          <p:nvPr/>
        </p:nvCxnSpPr>
        <p:spPr>
          <a:xfrm flipH="1">
            <a:off x="3891392" y="1950755"/>
            <a:ext cx="2017796" cy="426192"/>
          </a:xfrm>
          <a:prstGeom prst="line">
            <a:avLst/>
          </a:prstGeom>
          <a:ln w="19050"/>
        </p:spPr>
        <p:style>
          <a:lnRef idx="1">
            <a:schemeClr val="dk1"/>
          </a:lnRef>
          <a:fillRef idx="0">
            <a:schemeClr val="dk1"/>
          </a:fillRef>
          <a:effectRef idx="0">
            <a:schemeClr val="dk1"/>
          </a:effectRef>
          <a:fontRef idx="minor">
            <a:schemeClr val="tx1"/>
          </a:fontRef>
        </p:style>
      </p:cxnSp>
      <p:cxnSp>
        <p:nvCxnSpPr>
          <p:cNvPr id="36" name="Connecteur droit 35">
            <a:extLst>
              <a:ext uri="{FF2B5EF4-FFF2-40B4-BE49-F238E27FC236}">
                <a16:creationId xmlns:a16="http://schemas.microsoft.com/office/drawing/2014/main" id="{EE1A2953-E091-5D68-1E30-7B883731566A}"/>
              </a:ext>
            </a:extLst>
          </p:cNvPr>
          <p:cNvCxnSpPr>
            <a:cxnSpLocks/>
          </p:cNvCxnSpPr>
          <p:nvPr/>
        </p:nvCxnSpPr>
        <p:spPr>
          <a:xfrm flipH="1">
            <a:off x="1972735" y="2907889"/>
            <a:ext cx="1918657" cy="383460"/>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Connecteur droit 39">
            <a:extLst>
              <a:ext uri="{FF2B5EF4-FFF2-40B4-BE49-F238E27FC236}">
                <a16:creationId xmlns:a16="http://schemas.microsoft.com/office/drawing/2014/main" id="{FCA126E2-1ADE-B308-B5A9-A9528C99FE8D}"/>
              </a:ext>
            </a:extLst>
          </p:cNvPr>
          <p:cNvCxnSpPr/>
          <p:nvPr/>
        </p:nvCxnSpPr>
        <p:spPr>
          <a:xfrm flipH="1">
            <a:off x="813142" y="3822291"/>
            <a:ext cx="1159593" cy="230769"/>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Connecteur droit 41">
            <a:extLst>
              <a:ext uri="{FF2B5EF4-FFF2-40B4-BE49-F238E27FC236}">
                <a16:creationId xmlns:a16="http://schemas.microsoft.com/office/drawing/2014/main" id="{F2DD971B-1559-F40F-CE25-E5792E0D7262}"/>
              </a:ext>
            </a:extLst>
          </p:cNvPr>
          <p:cNvCxnSpPr/>
          <p:nvPr/>
        </p:nvCxnSpPr>
        <p:spPr>
          <a:xfrm>
            <a:off x="1972735" y="3822291"/>
            <a:ext cx="1063251" cy="285939"/>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Connecteur droit 52">
            <a:extLst>
              <a:ext uri="{FF2B5EF4-FFF2-40B4-BE49-F238E27FC236}">
                <a16:creationId xmlns:a16="http://schemas.microsoft.com/office/drawing/2014/main" id="{4DB6D864-2297-BB38-A4BF-5A71751E6641}"/>
              </a:ext>
            </a:extLst>
          </p:cNvPr>
          <p:cNvCxnSpPr>
            <a:cxnSpLocks/>
          </p:cNvCxnSpPr>
          <p:nvPr/>
        </p:nvCxnSpPr>
        <p:spPr>
          <a:xfrm>
            <a:off x="3891392" y="2907889"/>
            <a:ext cx="1732931" cy="383460"/>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Connecteur droit 59">
            <a:extLst>
              <a:ext uri="{FF2B5EF4-FFF2-40B4-BE49-F238E27FC236}">
                <a16:creationId xmlns:a16="http://schemas.microsoft.com/office/drawing/2014/main" id="{886AD67F-20F4-CFC5-F933-831466F2FD68}"/>
              </a:ext>
            </a:extLst>
          </p:cNvPr>
          <p:cNvCxnSpPr/>
          <p:nvPr/>
        </p:nvCxnSpPr>
        <p:spPr>
          <a:xfrm flipH="1">
            <a:off x="5014723" y="3822291"/>
            <a:ext cx="609600" cy="322001"/>
          </a:xfrm>
          <a:prstGeom prst="line">
            <a:avLst/>
          </a:prstGeom>
          <a:ln w="19050"/>
        </p:spPr>
        <p:style>
          <a:lnRef idx="1">
            <a:schemeClr val="dk1"/>
          </a:lnRef>
          <a:fillRef idx="0">
            <a:schemeClr val="dk1"/>
          </a:fillRef>
          <a:effectRef idx="0">
            <a:schemeClr val="dk1"/>
          </a:effectRef>
          <a:fontRef idx="minor">
            <a:schemeClr val="tx1"/>
          </a:fontRef>
        </p:style>
      </p:cxnSp>
      <p:cxnSp>
        <p:nvCxnSpPr>
          <p:cNvPr id="65" name="Connecteur droit 64">
            <a:extLst>
              <a:ext uri="{FF2B5EF4-FFF2-40B4-BE49-F238E27FC236}">
                <a16:creationId xmlns:a16="http://schemas.microsoft.com/office/drawing/2014/main" id="{16BE721C-E8EE-0F4A-C59E-DA3739C1CD22}"/>
              </a:ext>
            </a:extLst>
          </p:cNvPr>
          <p:cNvCxnSpPr/>
          <p:nvPr/>
        </p:nvCxnSpPr>
        <p:spPr>
          <a:xfrm>
            <a:off x="5624323" y="3822291"/>
            <a:ext cx="729982" cy="309431"/>
          </a:xfrm>
          <a:prstGeom prst="line">
            <a:avLst/>
          </a:prstGeom>
          <a:ln w="19050"/>
        </p:spPr>
        <p:style>
          <a:lnRef idx="1">
            <a:schemeClr val="dk1"/>
          </a:lnRef>
          <a:fillRef idx="0">
            <a:schemeClr val="dk1"/>
          </a:fillRef>
          <a:effectRef idx="0">
            <a:schemeClr val="dk1"/>
          </a:effectRef>
          <a:fontRef idx="minor">
            <a:schemeClr val="tx1"/>
          </a:fontRef>
        </p:style>
      </p:cxnSp>
      <p:cxnSp>
        <p:nvCxnSpPr>
          <p:cNvPr id="72" name="Connecteur droit 71">
            <a:extLst>
              <a:ext uri="{FF2B5EF4-FFF2-40B4-BE49-F238E27FC236}">
                <a16:creationId xmlns:a16="http://schemas.microsoft.com/office/drawing/2014/main" id="{424C7ADB-5FF7-0C9C-02C9-56A74CB279CF}"/>
              </a:ext>
            </a:extLst>
          </p:cNvPr>
          <p:cNvCxnSpPr>
            <a:cxnSpLocks/>
          </p:cNvCxnSpPr>
          <p:nvPr/>
        </p:nvCxnSpPr>
        <p:spPr>
          <a:xfrm>
            <a:off x="5909188" y="1950755"/>
            <a:ext cx="1633792" cy="426192"/>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04061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C603D0-68CE-143F-A086-31391808D130}"/>
              </a:ext>
            </a:extLst>
          </p:cNvPr>
          <p:cNvSpPr>
            <a:spLocks noGrp="1"/>
          </p:cNvSpPr>
          <p:nvPr>
            <p:ph type="title"/>
          </p:nvPr>
        </p:nvSpPr>
        <p:spPr>
          <a:xfrm>
            <a:off x="352869" y="314632"/>
            <a:ext cx="9626872" cy="727587"/>
          </a:xfrm>
        </p:spPr>
        <p:txBody>
          <a:bodyPr/>
          <a:lstStyle/>
          <a:p>
            <a:r>
              <a:rPr lang="fr-FR" dirty="0"/>
              <a:t>Syntaxe du CP0: Substitution d’une formule</a:t>
            </a:r>
            <a:endParaRPr lang="en-US" dirty="0"/>
          </a:p>
        </p:txBody>
      </p:sp>
      <p:sp>
        <p:nvSpPr>
          <p:cNvPr id="3" name="Espace réservé du contenu 2">
            <a:extLst>
              <a:ext uri="{FF2B5EF4-FFF2-40B4-BE49-F238E27FC236}">
                <a16:creationId xmlns:a16="http://schemas.microsoft.com/office/drawing/2014/main" id="{068169C9-F523-B623-06D1-0B5667F4B1D9}"/>
              </a:ext>
            </a:extLst>
          </p:cNvPr>
          <p:cNvSpPr>
            <a:spLocks noGrp="1"/>
          </p:cNvSpPr>
          <p:nvPr>
            <p:ph idx="1"/>
          </p:nvPr>
        </p:nvSpPr>
        <p:spPr>
          <a:xfrm>
            <a:off x="480689" y="1178196"/>
            <a:ext cx="8211028" cy="3038168"/>
          </a:xfrm>
          <a:prstGeom prst="round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a:normAutofit lnSpcReduction="10000"/>
          </a:bodyPr>
          <a:lstStyle/>
          <a:p>
            <a:r>
              <a:rPr lang="fr-FR" dirty="0"/>
              <a:t>Définition: </a:t>
            </a:r>
          </a:p>
          <a:p>
            <a:pPr marL="0" indent="0">
              <a:buNone/>
            </a:pPr>
            <a:r>
              <a:rPr lang="en-US" dirty="0" err="1"/>
              <a:t>Soient</a:t>
            </a:r>
            <a:endParaRPr lang="en-US" dirty="0"/>
          </a:p>
          <a:p>
            <a:pPr marL="400050" lvl="1" indent="0">
              <a:buNone/>
            </a:pPr>
            <a:r>
              <a:rPr lang="fr-FR" sz="1800" dirty="0"/>
              <a:t>• A et B deux formules propositionnelles</a:t>
            </a:r>
          </a:p>
          <a:p>
            <a:pPr marL="400050" lvl="1" indent="0">
              <a:buNone/>
            </a:pPr>
            <a:r>
              <a:rPr lang="fr-FR" sz="1800" dirty="0"/>
              <a:t>• p une variable propositionnelle de A</a:t>
            </a:r>
            <a:endParaRPr lang="fr-FR" b="1" dirty="0"/>
          </a:p>
          <a:p>
            <a:pPr marL="0" indent="0">
              <a:buNone/>
            </a:pPr>
            <a:r>
              <a:rPr lang="fr-FR" b="1" dirty="0"/>
              <a:t>A [ p </a:t>
            </a:r>
            <a:r>
              <a:rPr lang="fr-FR" dirty="0"/>
              <a:t>← </a:t>
            </a:r>
            <a:r>
              <a:rPr lang="fr-FR" b="1" dirty="0"/>
              <a:t>B ] </a:t>
            </a:r>
            <a:r>
              <a:rPr lang="fr-FR" dirty="0"/>
              <a:t>est le mot obtenu en substituant la formule B</a:t>
            </a:r>
          </a:p>
          <a:p>
            <a:pPr marL="0" indent="0">
              <a:buNone/>
            </a:pPr>
            <a:r>
              <a:rPr lang="en-US" dirty="0"/>
              <a:t>à la variable p</a:t>
            </a:r>
          </a:p>
          <a:p>
            <a:pPr marL="0" indent="0">
              <a:buNone/>
            </a:pPr>
            <a:r>
              <a:rPr lang="fr-FR" dirty="0"/>
              <a:t>La substitution s’applique à toutes les occurrences de la </a:t>
            </a:r>
            <a:r>
              <a:rPr lang="en-US" dirty="0"/>
              <a:t>variable p</a:t>
            </a:r>
          </a:p>
        </p:txBody>
      </p:sp>
      <p:sp>
        <p:nvSpPr>
          <p:cNvPr id="5" name="ZoneTexte 4">
            <a:extLst>
              <a:ext uri="{FF2B5EF4-FFF2-40B4-BE49-F238E27FC236}">
                <a16:creationId xmlns:a16="http://schemas.microsoft.com/office/drawing/2014/main" id="{AC44729C-2353-1193-D973-80B7EBE7F822}"/>
              </a:ext>
            </a:extLst>
          </p:cNvPr>
          <p:cNvSpPr txBox="1"/>
          <p:nvPr/>
        </p:nvSpPr>
        <p:spPr>
          <a:xfrm>
            <a:off x="480688" y="4352342"/>
            <a:ext cx="8211027" cy="2191026"/>
          </a:xfrm>
          <a:prstGeom prst="roundRect">
            <a:avLst/>
          </a:prstGeom>
          <a:solidFill>
            <a:schemeClr val="accent6">
              <a:lumMod val="20000"/>
              <a:lumOff val="80000"/>
            </a:schemeClr>
          </a:solidFill>
          <a:ln>
            <a:solidFill>
              <a:schemeClr val="accent6"/>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Exemple</a:t>
            </a:r>
            <a:endPar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Trebuchet MS" panose="020B0603020202020204"/>
                <a:ea typeface="+mn-ea"/>
                <a:cs typeface="+mn-cs"/>
              </a:rPr>
              <a:t>A </a:t>
            </a:r>
            <a:r>
              <a:rPr kumimoji="0" lang="pt-BR" sz="1800" b="0" i="0" u="none" strike="noStrike" kern="1200" cap="none" spc="0" normalizeH="0" baseline="0" noProof="0" dirty="0">
                <a:ln>
                  <a:noFill/>
                </a:ln>
                <a:solidFill>
                  <a:prstClr val="black"/>
                </a:solidFill>
                <a:effectLst/>
                <a:uLnTx/>
                <a:uFillTx/>
                <a:latin typeface="Trebuchet MS" panose="020B0603020202020204"/>
                <a:ea typeface="+mn-ea"/>
                <a:cs typeface="+mn-cs"/>
              </a:rPr>
              <a:t>: p ⇒ (q ∨ p) 	</a:t>
            </a:r>
            <a:r>
              <a:rPr kumimoji="0" lang="pt-BR" sz="1800" b="1" i="0" u="none" strike="noStrike" kern="1200" cap="none" spc="0" normalizeH="0" baseline="0" noProof="0" dirty="0">
                <a:ln>
                  <a:noFill/>
                </a:ln>
                <a:solidFill>
                  <a:prstClr val="black"/>
                </a:solidFill>
                <a:effectLst/>
                <a:uLnTx/>
                <a:uFillTx/>
                <a:latin typeface="Trebuchet MS" panose="020B0603020202020204"/>
                <a:ea typeface="+mn-ea"/>
                <a:cs typeface="+mn-cs"/>
              </a:rPr>
              <a:t>B </a:t>
            </a:r>
            <a:r>
              <a:rPr kumimoji="0" lang="pt-BR" sz="1800" b="0" i="0" u="none" strike="noStrike" kern="1200" cap="none" spc="0" normalizeH="0" baseline="0" noProof="0" dirty="0">
                <a:ln>
                  <a:noFill/>
                </a:ln>
                <a:solidFill>
                  <a:prstClr val="black"/>
                </a:solidFill>
                <a:effectLst/>
                <a:uLnTx/>
                <a:uFillTx/>
                <a:latin typeface="Trebuchet MS" panose="020B0603020202020204"/>
                <a:ea typeface="+mn-ea"/>
                <a:cs typeface="+mn-cs"/>
              </a:rPr>
              <a:t>: q ⇒ r</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 La variable p a 2 occurrences dans 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 La variable q a une seule occurrence dans 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A [ p ← B ] = B ⇒ (q ∨ B) </a:t>
            </a:r>
            <a:r>
              <a:rPr kumimoji="0" lang="pt-BR" sz="1800" b="0" i="0" u="none" strike="noStrike" kern="1200" cap="none" spc="0" normalizeH="0" baseline="0" noProof="0" dirty="0">
                <a:ln>
                  <a:noFill/>
                </a:ln>
                <a:solidFill>
                  <a:prstClr val="black"/>
                </a:solidFill>
                <a:effectLst/>
                <a:uLnTx/>
                <a:uFillTx/>
                <a:latin typeface="Trebuchet MS" panose="020B0603020202020204"/>
                <a:ea typeface="+mn-ea"/>
                <a:cs typeface="+mn-cs"/>
              </a:rPr>
              <a:t>= (q ⇒ r) ⇒ ( q ∨ (q ⇒ r))</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211929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4338A-092F-8EE9-E59D-EA002FC129C2}"/>
              </a:ext>
            </a:extLst>
          </p:cNvPr>
          <p:cNvSpPr>
            <a:spLocks noGrp="1"/>
          </p:cNvSpPr>
          <p:nvPr>
            <p:ph type="title"/>
          </p:nvPr>
        </p:nvSpPr>
        <p:spPr>
          <a:xfrm>
            <a:off x="677334" y="609600"/>
            <a:ext cx="9548214" cy="757084"/>
          </a:xfrm>
        </p:spPr>
        <p:txBody>
          <a:bodyPr/>
          <a:lstStyle/>
          <a:p>
            <a:r>
              <a:rPr lang="fr-FR" dirty="0"/>
              <a:t>Syntaxe du CP0: Substitution d’une formule</a:t>
            </a:r>
            <a:endParaRPr lang="en-US" dirty="0"/>
          </a:p>
        </p:txBody>
      </p:sp>
      <p:sp>
        <p:nvSpPr>
          <p:cNvPr id="3" name="Espace réservé du contenu 2">
            <a:extLst>
              <a:ext uri="{FF2B5EF4-FFF2-40B4-BE49-F238E27FC236}">
                <a16:creationId xmlns:a16="http://schemas.microsoft.com/office/drawing/2014/main" id="{A0F1BB70-F183-F6AC-7E61-60DA5B5AA6A6}"/>
              </a:ext>
            </a:extLst>
          </p:cNvPr>
          <p:cNvSpPr>
            <a:spLocks noGrp="1"/>
          </p:cNvSpPr>
          <p:nvPr>
            <p:ph idx="1"/>
          </p:nvPr>
        </p:nvSpPr>
        <p:spPr>
          <a:xfrm>
            <a:off x="677334" y="1488613"/>
            <a:ext cx="10079156" cy="3880773"/>
          </a:xfrm>
        </p:spPr>
        <p:txBody>
          <a:bodyPr/>
          <a:lstStyle/>
          <a:p>
            <a:pPr>
              <a:lnSpc>
                <a:spcPct val="150000"/>
              </a:lnSpc>
            </a:pPr>
            <a:r>
              <a:rPr lang="fr-FR" dirty="0"/>
              <a:t>On peut étendre la substitution à un ensemble de formules </a:t>
            </a:r>
            <a:r>
              <a:rPr lang="en-US" b="1" dirty="0"/>
              <a:t>A [ p1 </a:t>
            </a:r>
            <a:r>
              <a:rPr lang="en-US" dirty="0"/>
              <a:t>← </a:t>
            </a:r>
            <a:r>
              <a:rPr lang="en-US" b="1" dirty="0"/>
              <a:t>B1 </a:t>
            </a:r>
            <a:r>
              <a:rPr lang="en-US" dirty="0"/>
              <a:t>, </a:t>
            </a:r>
            <a:r>
              <a:rPr lang="en-US" b="1" dirty="0"/>
              <a:t>p2 </a:t>
            </a:r>
            <a:r>
              <a:rPr lang="en-US" dirty="0"/>
              <a:t>← </a:t>
            </a:r>
            <a:r>
              <a:rPr lang="en-US" b="1" dirty="0"/>
              <a:t>B2 </a:t>
            </a:r>
            <a:r>
              <a:rPr lang="en-US" dirty="0"/>
              <a:t>, </a:t>
            </a:r>
            <a:r>
              <a:rPr lang="en-US" b="1" dirty="0"/>
              <a:t>… </a:t>
            </a:r>
            <a:r>
              <a:rPr lang="en-US" dirty="0"/>
              <a:t>, </a:t>
            </a:r>
            <a:r>
              <a:rPr lang="en-US" b="1" dirty="0" err="1"/>
              <a:t>pn</a:t>
            </a:r>
            <a:r>
              <a:rPr lang="en-US" b="1" dirty="0"/>
              <a:t> </a:t>
            </a:r>
            <a:r>
              <a:rPr lang="en-US" dirty="0"/>
              <a:t>← </a:t>
            </a:r>
            <a:r>
              <a:rPr lang="en-US" b="1" dirty="0"/>
              <a:t>Bn ] </a:t>
            </a:r>
            <a:r>
              <a:rPr lang="fr-FR" dirty="0"/>
              <a:t>est le mot obtenu en substituant respectivement les formules B1, B2 , …, </a:t>
            </a:r>
            <a:r>
              <a:rPr lang="fr-FR" dirty="0" err="1"/>
              <a:t>Bn</a:t>
            </a:r>
            <a:r>
              <a:rPr lang="fr-FR" dirty="0"/>
              <a:t> à toutes les occurrences des </a:t>
            </a:r>
            <a:r>
              <a:rPr lang="en-US" dirty="0"/>
              <a:t>variables p1, p2, …, </a:t>
            </a:r>
            <a:r>
              <a:rPr lang="en-US" dirty="0" err="1"/>
              <a:t>pn</a:t>
            </a:r>
            <a:endParaRPr lang="en-US" dirty="0"/>
          </a:p>
          <a:p>
            <a:pPr marL="0" indent="0">
              <a:lnSpc>
                <a:spcPct val="150000"/>
              </a:lnSpc>
              <a:buNone/>
            </a:pPr>
            <a:endParaRPr lang="en-US" dirty="0"/>
          </a:p>
          <a:p>
            <a:r>
              <a:rPr lang="en-US" b="1" dirty="0" err="1"/>
              <a:t>Exemples</a:t>
            </a:r>
            <a:endParaRPr lang="en-US" b="1" dirty="0"/>
          </a:p>
          <a:p>
            <a:pPr marL="0" indent="0">
              <a:buNone/>
            </a:pPr>
            <a:r>
              <a:rPr lang="pt-BR" b="1" dirty="0"/>
              <a:t>A </a:t>
            </a:r>
            <a:r>
              <a:rPr lang="pt-BR" dirty="0"/>
              <a:t>: p ∨ q 	</a:t>
            </a:r>
            <a:r>
              <a:rPr lang="pt-BR" b="1" dirty="0"/>
              <a:t>B </a:t>
            </a:r>
            <a:r>
              <a:rPr lang="pt-BR" dirty="0"/>
              <a:t>: q  ∧  r 		</a:t>
            </a:r>
            <a:r>
              <a:rPr lang="pt-BR" b="1" dirty="0"/>
              <a:t>C </a:t>
            </a:r>
            <a:r>
              <a:rPr lang="pt-BR" dirty="0"/>
              <a:t>: q ∧ r ∧ p</a:t>
            </a:r>
          </a:p>
          <a:p>
            <a:pPr marL="0" indent="0">
              <a:buNone/>
            </a:pPr>
            <a:r>
              <a:rPr lang="pt-BR" dirty="0"/>
              <a:t>• A [ p ← B, q ← C] = B ∨ C = (q ∧ r ) ∨ (q ∧ r ∧ p) </a:t>
            </a:r>
          </a:p>
          <a:p>
            <a:pPr marL="0" indent="0">
              <a:buNone/>
            </a:pPr>
            <a:r>
              <a:rPr lang="en-US" dirty="0"/>
              <a:t>• A [r ← C] = A</a:t>
            </a:r>
          </a:p>
        </p:txBody>
      </p:sp>
    </p:spTree>
    <p:extLst>
      <p:ext uri="{BB962C8B-B14F-4D97-AF65-F5344CB8AC3E}">
        <p14:creationId xmlns:p14="http://schemas.microsoft.com/office/powerpoint/2010/main" val="126968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2476BB-08B6-55F0-0BF2-89B906EF55B7}"/>
              </a:ext>
            </a:extLst>
          </p:cNvPr>
          <p:cNvSpPr>
            <a:spLocks noGrp="1"/>
          </p:cNvSpPr>
          <p:nvPr>
            <p:ph type="title"/>
          </p:nvPr>
        </p:nvSpPr>
        <p:spPr>
          <a:xfrm>
            <a:off x="677334" y="609600"/>
            <a:ext cx="9685866" cy="678426"/>
          </a:xfrm>
        </p:spPr>
        <p:txBody>
          <a:bodyPr/>
          <a:lstStyle/>
          <a:p>
            <a:r>
              <a:rPr lang="fr-FR" dirty="0"/>
              <a:t>Syntaxe du CP0: Substitution d’une formule</a:t>
            </a:r>
            <a:endParaRPr lang="en-US" dirty="0"/>
          </a:p>
        </p:txBody>
      </p:sp>
      <p:sp>
        <p:nvSpPr>
          <p:cNvPr id="3" name="Espace réservé du contenu 2">
            <a:extLst>
              <a:ext uri="{FF2B5EF4-FFF2-40B4-BE49-F238E27FC236}">
                <a16:creationId xmlns:a16="http://schemas.microsoft.com/office/drawing/2014/main" id="{F4CA2B14-FDB1-1EF4-3773-555C4F2DE3FE}"/>
              </a:ext>
            </a:extLst>
          </p:cNvPr>
          <p:cNvSpPr>
            <a:spLocks noGrp="1"/>
          </p:cNvSpPr>
          <p:nvPr>
            <p:ph idx="1"/>
          </p:nvPr>
        </p:nvSpPr>
        <p:spPr>
          <a:xfrm>
            <a:off x="381546" y="1288026"/>
            <a:ext cx="9331905" cy="5250426"/>
          </a:xfrm>
        </p:spPr>
        <p:txBody>
          <a:bodyPr>
            <a:normAutofit/>
          </a:bodyPr>
          <a:lstStyle/>
          <a:p>
            <a:pPr marL="0" indent="0">
              <a:lnSpc>
                <a:spcPct val="200000"/>
              </a:lnSpc>
              <a:buNone/>
            </a:pPr>
            <a:r>
              <a:rPr lang="fr-FR" dirty="0"/>
              <a:t>La substitution simultanée est différente de la substitution séquentielle </a:t>
            </a:r>
          </a:p>
          <a:p>
            <a:pPr marL="0" indent="0">
              <a:lnSpc>
                <a:spcPct val="200000"/>
              </a:lnSpc>
              <a:buNone/>
            </a:pPr>
            <a:r>
              <a:rPr lang="fr-FR" b="1" dirty="0"/>
              <a:t>				</a:t>
            </a:r>
            <a:r>
              <a:rPr lang="en-US" b="1" dirty="0"/>
              <a:t>A [ p1 </a:t>
            </a:r>
            <a:r>
              <a:rPr lang="en-US" dirty="0"/>
              <a:t>← </a:t>
            </a:r>
            <a:r>
              <a:rPr lang="en-US" b="1" dirty="0"/>
              <a:t>B1</a:t>
            </a:r>
            <a:r>
              <a:rPr lang="en-US" dirty="0"/>
              <a:t>, </a:t>
            </a:r>
            <a:r>
              <a:rPr lang="en-US" b="1" dirty="0"/>
              <a:t>p2 </a:t>
            </a:r>
            <a:r>
              <a:rPr lang="en-US" dirty="0"/>
              <a:t>← </a:t>
            </a:r>
            <a:r>
              <a:rPr lang="en-US" b="1" dirty="0"/>
              <a:t>B2] </a:t>
            </a:r>
            <a:r>
              <a:rPr lang="en-US" dirty="0"/>
              <a:t>≠ </a:t>
            </a:r>
            <a:r>
              <a:rPr lang="en-US" b="1" dirty="0"/>
              <a:t>(A [ p1 </a:t>
            </a:r>
            <a:r>
              <a:rPr lang="en-US" dirty="0"/>
              <a:t>← </a:t>
            </a:r>
            <a:r>
              <a:rPr lang="en-US" b="1" dirty="0"/>
              <a:t>B1] ) [ p2 </a:t>
            </a:r>
            <a:r>
              <a:rPr lang="en-US" dirty="0"/>
              <a:t>← </a:t>
            </a:r>
            <a:r>
              <a:rPr lang="en-US" b="1" dirty="0"/>
              <a:t>B2 ]</a:t>
            </a:r>
          </a:p>
          <a:p>
            <a:pPr marL="0" indent="0" algn="ctr">
              <a:buNone/>
            </a:pPr>
            <a:r>
              <a:rPr lang="en-US" i="1" dirty="0"/>
              <a:t>substitution </a:t>
            </a:r>
            <a:r>
              <a:rPr lang="en-US" i="1" dirty="0" err="1"/>
              <a:t>simultanée</a:t>
            </a:r>
            <a:r>
              <a:rPr lang="en-US" i="1" dirty="0"/>
              <a:t>        substitution </a:t>
            </a:r>
            <a:r>
              <a:rPr lang="en-US" i="1" dirty="0" err="1"/>
              <a:t>séquentielle</a:t>
            </a:r>
            <a:endParaRPr lang="en-US" i="1" dirty="0"/>
          </a:p>
          <a:p>
            <a:pPr marL="0" indent="0">
              <a:buNone/>
            </a:pPr>
            <a:endParaRPr lang="en-US" dirty="0"/>
          </a:p>
          <a:p>
            <a:pPr marL="0" indent="0">
              <a:buNone/>
            </a:pPr>
            <a:endParaRPr lang="en-US" dirty="0"/>
          </a:p>
          <a:p>
            <a:pPr marL="0" indent="0">
              <a:buNone/>
            </a:pPr>
            <a:r>
              <a:rPr lang="en-US" dirty="0"/>
              <a:t>A: p ∧ q 		</a:t>
            </a:r>
            <a:r>
              <a:rPr lang="en-US" b="1" dirty="0"/>
              <a:t>B </a:t>
            </a:r>
            <a:r>
              <a:rPr lang="en-US" dirty="0"/>
              <a:t>: p ∨ q 	C : p ⇒ q</a:t>
            </a:r>
          </a:p>
          <a:p>
            <a:r>
              <a:rPr lang="pt-BR" dirty="0"/>
              <a:t>A [ p ← B, q ← C] = </a:t>
            </a:r>
            <a:r>
              <a:rPr lang="en-US" dirty="0"/>
              <a:t>( p ∨ q ) ∧ ( p ⇒ q )</a:t>
            </a:r>
          </a:p>
          <a:p>
            <a:r>
              <a:rPr lang="pt-BR" dirty="0"/>
              <a:t>A [ q ← C, p ← B] = </a:t>
            </a:r>
            <a:r>
              <a:rPr lang="en-US" dirty="0"/>
              <a:t>( p ∨ q ) ∧ ( p ⇒ q )</a:t>
            </a:r>
          </a:p>
          <a:p>
            <a:r>
              <a:rPr lang="pt-BR" b="1" dirty="0"/>
              <a:t>(</a:t>
            </a:r>
            <a:r>
              <a:rPr lang="pt-BR" dirty="0"/>
              <a:t>A [ p ← B ] </a:t>
            </a:r>
            <a:r>
              <a:rPr lang="pt-BR" b="1" dirty="0"/>
              <a:t>) </a:t>
            </a:r>
            <a:r>
              <a:rPr lang="pt-BR" dirty="0"/>
              <a:t>[ q ← C] = </a:t>
            </a:r>
            <a:r>
              <a:rPr lang="en-US" b="1" dirty="0"/>
              <a:t>( </a:t>
            </a:r>
            <a:r>
              <a:rPr lang="en-US" dirty="0"/>
              <a:t>( p ∨ q ) ∧ q </a:t>
            </a:r>
            <a:r>
              <a:rPr lang="en-US" b="1" dirty="0"/>
              <a:t>) </a:t>
            </a:r>
            <a:r>
              <a:rPr lang="en-US" dirty="0"/>
              <a:t>[ q ← C] = = ( p ∨ ( p ⇒ q ) ) ∧ ( p ⇒ q )</a:t>
            </a:r>
            <a:endParaRPr lang="pt-BR" dirty="0"/>
          </a:p>
          <a:p>
            <a:r>
              <a:rPr lang="pt-BR" b="1" dirty="0"/>
              <a:t>(</a:t>
            </a:r>
            <a:r>
              <a:rPr lang="pt-BR" dirty="0"/>
              <a:t>A [ q ← C] </a:t>
            </a:r>
            <a:r>
              <a:rPr lang="pt-BR" b="1" dirty="0"/>
              <a:t>) </a:t>
            </a:r>
            <a:r>
              <a:rPr lang="pt-BR" dirty="0"/>
              <a:t>[ p ← B ]</a:t>
            </a:r>
            <a:r>
              <a:rPr lang="en-US" dirty="0"/>
              <a:t>= </a:t>
            </a:r>
            <a:r>
              <a:rPr lang="en-US" b="1" dirty="0"/>
              <a:t>( </a:t>
            </a:r>
            <a:r>
              <a:rPr lang="en-US" dirty="0"/>
              <a:t>p ∧ ( p ⇒ q ) </a:t>
            </a:r>
            <a:r>
              <a:rPr lang="en-US" b="1" dirty="0"/>
              <a:t>) </a:t>
            </a:r>
            <a:r>
              <a:rPr lang="en-US" dirty="0"/>
              <a:t>[ p ← B ] = ( p ∨ q ) ∧ ( ( p ∨ q ) ⇒ q )</a:t>
            </a:r>
          </a:p>
        </p:txBody>
      </p:sp>
      <p:sp>
        <p:nvSpPr>
          <p:cNvPr id="7" name="ZoneTexte 6">
            <a:extLst>
              <a:ext uri="{FF2B5EF4-FFF2-40B4-BE49-F238E27FC236}">
                <a16:creationId xmlns:a16="http://schemas.microsoft.com/office/drawing/2014/main" id="{061150C6-BA97-FC3D-DC27-60C74F687069}"/>
              </a:ext>
            </a:extLst>
          </p:cNvPr>
          <p:cNvSpPr txBox="1"/>
          <p:nvPr/>
        </p:nvSpPr>
        <p:spPr>
          <a:xfrm>
            <a:off x="5553313" y="3377381"/>
            <a:ext cx="4160138" cy="1532334"/>
          </a:xfrm>
          <a:prstGeom prst="round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Trebuchet MS" panose="020B0603020202020204"/>
                <a:ea typeface="+mn-ea"/>
                <a:cs typeface="+mn-cs"/>
              </a:rPr>
              <a:t>• Pour la substitution simultanée l’ordre n’est pas important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Trebuchet MS" panose="020B0603020202020204"/>
                <a:ea typeface="+mn-ea"/>
                <a:cs typeface="+mn-cs"/>
              </a:rPr>
              <a:t>A [ p ← B , q ← C] = A [ q ← C , p ← B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Trebuchet MS" panose="020B0603020202020204"/>
                <a:ea typeface="+mn-ea"/>
                <a:cs typeface="+mn-cs"/>
              </a:rPr>
              <a:t>• Pour la substitution séquentielle l’ordre est important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Trebuchet MS" panose="020B0603020202020204"/>
                <a:ea typeface="+mn-ea"/>
                <a:cs typeface="+mn-cs"/>
              </a:rPr>
              <a:t>(A [ p ← B]) [q ← C] ≠ (A [ q ← C] ) [ p ← B ]</a:t>
            </a:r>
            <a:endParaRPr kumimoji="0" lang="en-US"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41665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52773-DD4C-EE37-F976-E6E976844E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458516-688C-69AE-67EF-889140038003}"/>
              </a:ext>
            </a:extLst>
          </p:cNvPr>
          <p:cNvSpPr>
            <a:spLocks noGrp="1"/>
          </p:cNvSpPr>
          <p:nvPr>
            <p:ph type="title"/>
          </p:nvPr>
        </p:nvSpPr>
        <p:spPr>
          <a:xfrm>
            <a:off x="216721" y="475225"/>
            <a:ext cx="9792519" cy="611837"/>
          </a:xfrm>
        </p:spPr>
        <p:txBody>
          <a:bodyPr>
            <a:normAutofit fontScale="90000"/>
          </a:bodyPr>
          <a:lstStyle/>
          <a:p>
            <a:r>
              <a:rPr lang="fr-FR" b="1" dirty="0">
                <a:solidFill>
                  <a:schemeClr val="accent2"/>
                </a:solidFill>
              </a:rPr>
              <a:t>PLAN Chapitre 2: Calcul Propositionnel d’ordre 0</a:t>
            </a:r>
            <a:endParaRPr lang="en-US" b="1" dirty="0">
              <a:solidFill>
                <a:schemeClr val="accent2"/>
              </a:solidFill>
            </a:endParaRPr>
          </a:p>
        </p:txBody>
      </p:sp>
      <p:sp>
        <p:nvSpPr>
          <p:cNvPr id="3" name="Espace réservé du contenu 2">
            <a:extLst>
              <a:ext uri="{FF2B5EF4-FFF2-40B4-BE49-F238E27FC236}">
                <a16:creationId xmlns:a16="http://schemas.microsoft.com/office/drawing/2014/main" id="{434615FD-A7A0-8D25-9603-238E8AAC358D}"/>
              </a:ext>
            </a:extLst>
          </p:cNvPr>
          <p:cNvSpPr>
            <a:spLocks noGrp="1"/>
          </p:cNvSpPr>
          <p:nvPr>
            <p:ph idx="1"/>
          </p:nvPr>
        </p:nvSpPr>
        <p:spPr>
          <a:xfrm>
            <a:off x="1980410" y="1765521"/>
            <a:ext cx="8915400" cy="4263292"/>
          </a:xfrm>
        </p:spPr>
        <p:txBody>
          <a:bodyPr/>
          <a:lstStyle/>
          <a:p>
            <a:pPr marL="400050" indent="-400050">
              <a:buFont typeface="+mj-lt"/>
              <a:buAutoNum type="romanUcPeriod"/>
            </a:pPr>
            <a:r>
              <a:rPr lang="fr-FR" b="1" dirty="0">
                <a:solidFill>
                  <a:schemeClr val="bg2">
                    <a:lumMod val="50000"/>
                  </a:schemeClr>
                </a:solidFill>
              </a:rPr>
              <a:t>Syntaxe </a:t>
            </a:r>
            <a:endParaRPr lang="fr-FR" dirty="0">
              <a:solidFill>
                <a:schemeClr val="bg2">
                  <a:lumMod val="50000"/>
                </a:schemeClr>
              </a:solidFill>
            </a:endParaRPr>
          </a:p>
          <a:p>
            <a:pPr>
              <a:buAutoNum type="romanUcPeriod"/>
            </a:pPr>
            <a:r>
              <a:rPr lang="en-US" b="1" dirty="0" err="1">
                <a:solidFill>
                  <a:schemeClr val="tx1"/>
                </a:solidFill>
              </a:rPr>
              <a:t>Sémantique</a:t>
            </a:r>
            <a:endParaRPr lang="en-US" b="1" dirty="0">
              <a:solidFill>
                <a:schemeClr val="tx1"/>
              </a:solidFill>
            </a:endParaRPr>
          </a:p>
          <a:p>
            <a:pPr marL="0" indent="0">
              <a:buNone/>
            </a:pPr>
            <a:endParaRPr lang="en-US" b="1" dirty="0">
              <a:solidFill>
                <a:schemeClr val="tx1"/>
              </a:solidFill>
            </a:endParaRPr>
          </a:p>
          <a:p>
            <a:pPr lvl="1">
              <a:buFont typeface="Wingdings" panose="05000000000000000000" pitchFamily="2" charset="2"/>
              <a:buChar char="q"/>
            </a:pPr>
            <a:r>
              <a:rPr lang="en-US" dirty="0"/>
              <a:t>1. </a:t>
            </a:r>
            <a:r>
              <a:rPr lang="en-US" dirty="0" err="1"/>
              <a:t>Définitions</a:t>
            </a:r>
            <a:r>
              <a:rPr lang="en-US" dirty="0"/>
              <a:t> (</a:t>
            </a:r>
            <a:r>
              <a:rPr lang="en-US" dirty="0" err="1"/>
              <a:t>Interprétation</a:t>
            </a:r>
            <a:r>
              <a:rPr lang="en-US" dirty="0"/>
              <a:t>)</a:t>
            </a:r>
          </a:p>
          <a:p>
            <a:pPr lvl="1">
              <a:buFont typeface="Wingdings" panose="05000000000000000000" pitchFamily="2" charset="2"/>
              <a:buChar char="q"/>
            </a:pPr>
            <a:r>
              <a:rPr lang="en-US" dirty="0"/>
              <a:t>2. </a:t>
            </a:r>
            <a:r>
              <a:rPr lang="en-US" dirty="0" err="1"/>
              <a:t>Satisfiabilité</a:t>
            </a:r>
            <a:r>
              <a:rPr lang="en-US" dirty="0"/>
              <a:t> - </a:t>
            </a:r>
            <a:r>
              <a:rPr lang="en-US" dirty="0" err="1"/>
              <a:t>Validité</a:t>
            </a:r>
            <a:endParaRPr lang="en-US" dirty="0"/>
          </a:p>
          <a:p>
            <a:pPr lvl="1">
              <a:buFont typeface="Wingdings" panose="05000000000000000000" pitchFamily="2" charset="2"/>
              <a:buChar char="q"/>
            </a:pPr>
            <a:r>
              <a:rPr lang="fr-FR" dirty="0"/>
              <a:t>3. Equivalence et conséquence sémantiques</a:t>
            </a:r>
          </a:p>
          <a:p>
            <a:pPr lvl="1">
              <a:buFont typeface="Wingdings" panose="05000000000000000000" pitchFamily="2" charset="2"/>
              <a:buChar char="q"/>
            </a:pPr>
            <a:r>
              <a:rPr lang="fr-FR" dirty="0"/>
              <a:t>4. Satisfiabilité d’un ensemble de formules</a:t>
            </a:r>
          </a:p>
          <a:p>
            <a:pPr lvl="1">
              <a:buFont typeface="Wingdings" panose="05000000000000000000" pitchFamily="2" charset="2"/>
              <a:buChar char="q"/>
            </a:pPr>
            <a:r>
              <a:rPr lang="en-US" dirty="0"/>
              <a:t>5. Application</a:t>
            </a:r>
          </a:p>
          <a:p>
            <a:pPr lvl="1">
              <a:buFont typeface="Wingdings" panose="05000000000000000000" pitchFamily="2" charset="2"/>
              <a:buChar char="q"/>
            </a:pPr>
            <a:r>
              <a:rPr lang="en-US" dirty="0"/>
              <a:t>6. </a:t>
            </a:r>
            <a:r>
              <a:rPr lang="en-US" dirty="0" err="1"/>
              <a:t>Formes</a:t>
            </a:r>
            <a:r>
              <a:rPr lang="en-US" dirty="0"/>
              <a:t> </a:t>
            </a:r>
            <a:r>
              <a:rPr lang="en-US" dirty="0" err="1"/>
              <a:t>normales</a:t>
            </a:r>
            <a:endParaRPr lang="en-US" b="1" dirty="0">
              <a:solidFill>
                <a:schemeClr val="tx1"/>
              </a:solidFill>
            </a:endParaRPr>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701834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571F42-ACDB-7CD6-2F9F-7FD1A9E0DD6A}"/>
              </a:ext>
            </a:extLst>
          </p:cNvPr>
          <p:cNvSpPr>
            <a:spLocks noGrp="1"/>
          </p:cNvSpPr>
          <p:nvPr>
            <p:ph type="title"/>
          </p:nvPr>
        </p:nvSpPr>
        <p:spPr>
          <a:xfrm>
            <a:off x="677334" y="226703"/>
            <a:ext cx="8596668" cy="589935"/>
          </a:xfrm>
        </p:spPr>
        <p:txBody>
          <a:bodyPr>
            <a:normAutofit fontScale="90000"/>
          </a:bodyPr>
          <a:lstStyle/>
          <a:p>
            <a:r>
              <a:rPr lang="fr-FR" dirty="0"/>
              <a:t>Sémantique du CP0: Définitions</a:t>
            </a:r>
            <a:endParaRPr lang="en-US" dirty="0"/>
          </a:p>
        </p:txBody>
      </p:sp>
      <p:sp>
        <p:nvSpPr>
          <p:cNvPr id="7" name="Rectangle 2">
            <a:extLst>
              <a:ext uri="{FF2B5EF4-FFF2-40B4-BE49-F238E27FC236}">
                <a16:creationId xmlns:a16="http://schemas.microsoft.com/office/drawing/2014/main" id="{CA59116B-D14C-D138-3A25-D88CC5875773}"/>
              </a:ext>
            </a:extLst>
          </p:cNvPr>
          <p:cNvSpPr>
            <a:spLocks noChangeArrowheads="1"/>
          </p:cNvSpPr>
          <p:nvPr/>
        </p:nvSpPr>
        <p:spPr bwMode="auto">
          <a:xfrm rot="10800000" flipV="1">
            <a:off x="521109" y="856528"/>
            <a:ext cx="9144000" cy="585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En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logique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propositionnelle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on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s’intéresse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au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sens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des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c’est</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-à-dire à la signification de la description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textuelle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endPar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Le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sens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d’une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s’appelle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son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interprétation</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qui correspond à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l’</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évaluation</a:t>
            </a:r>
            <a:r>
              <a:rPr kumimoji="0" lang="en-US" alt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logique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cette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L’évaluation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d’une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dépend</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 :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l’évaluation</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des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formules</a:t>
            </a:r>
            <a:r>
              <a:rPr kumimoji="0" lang="en-US" alt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atomiques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qui la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composent</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et les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connecteurs</a:t>
            </a:r>
            <a:r>
              <a:rPr kumimoji="0" lang="en-US" alt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logiques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utilisés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À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chaque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atomique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on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associe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une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valeur</a:t>
            </a:r>
            <a:r>
              <a:rPr kumimoji="0" lang="en-US" alt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 de vérité</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 Vrai (V)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ou</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Faux (F),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parfois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codée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par 1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ou</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0.</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valeurs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sont</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souvent</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présentées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sous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 </a:t>
            </a:r>
            <a:r>
              <a:rPr kumimoji="0" lang="en-US" altLang="en-US" sz="1800" b="1" i="0" u="none" strike="noStrike" kern="1200" cap="none" spc="0" normalizeH="0" baseline="0" noProof="0" dirty="0">
                <a:ln>
                  <a:noFill/>
                </a:ln>
                <a:solidFill>
                  <a:prstClr val="black"/>
                </a:solidFill>
                <a:effectLst/>
                <a:uLnTx/>
                <a:uFillTx/>
                <a:latin typeface="Trebuchet MS" panose="020B0603020202020204"/>
                <a:ea typeface="+mn-ea"/>
                <a:cs typeface="+mn-cs"/>
              </a:rPr>
              <a:t>tableau de vérité</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qui montre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l’évaluation</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de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toutes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les sous-</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formules</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d’une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alt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composée</a:t>
            </a:r>
            <a:r>
              <a:rPr kumimoji="0" lang="en-US" alt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a:t>
            </a:r>
          </a:p>
        </p:txBody>
      </p:sp>
    </p:spTree>
    <p:extLst>
      <p:ext uri="{BB962C8B-B14F-4D97-AF65-F5344CB8AC3E}">
        <p14:creationId xmlns:p14="http://schemas.microsoft.com/office/powerpoint/2010/main" val="1043105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A9FF6C-B40E-1BC3-C92F-26722B4DBD7A}"/>
              </a:ext>
            </a:extLst>
          </p:cNvPr>
          <p:cNvSpPr>
            <a:spLocks noGrp="1"/>
          </p:cNvSpPr>
          <p:nvPr>
            <p:ph type="title"/>
          </p:nvPr>
        </p:nvSpPr>
        <p:spPr>
          <a:xfrm>
            <a:off x="185720" y="370959"/>
            <a:ext cx="9381066" cy="703875"/>
          </a:xfrm>
        </p:spPr>
        <p:txBody>
          <a:bodyPr>
            <a:normAutofit fontScale="90000"/>
          </a:bodyPr>
          <a:lstStyle/>
          <a:p>
            <a:r>
              <a:rPr lang="fr-FR" dirty="0"/>
              <a:t>Sémantique du CP0: Interprétation et évaluation</a:t>
            </a:r>
            <a:endParaRPr lang="en-US" dirty="0"/>
          </a:p>
        </p:txBody>
      </p:sp>
      <p:sp>
        <p:nvSpPr>
          <p:cNvPr id="3" name="Espace réservé du contenu 2">
            <a:extLst>
              <a:ext uri="{FF2B5EF4-FFF2-40B4-BE49-F238E27FC236}">
                <a16:creationId xmlns:a16="http://schemas.microsoft.com/office/drawing/2014/main" id="{10DBD034-B54E-A7DE-A59F-0B7E75F53844}"/>
              </a:ext>
            </a:extLst>
          </p:cNvPr>
          <p:cNvSpPr>
            <a:spLocks noGrp="1"/>
          </p:cNvSpPr>
          <p:nvPr>
            <p:ph idx="1"/>
          </p:nvPr>
        </p:nvSpPr>
        <p:spPr>
          <a:xfrm>
            <a:off x="775656" y="1150374"/>
            <a:ext cx="9125427" cy="5240594"/>
          </a:xfrm>
        </p:spPr>
        <p:txBody>
          <a:bodyPr/>
          <a:lstStyle/>
          <a:p>
            <a:pPr>
              <a:lnSpc>
                <a:spcPct val="150000"/>
              </a:lnSpc>
            </a:pPr>
            <a:r>
              <a:rPr lang="fr-FR"/>
              <a:t>Pour formaliser et manipuler ces évaluations, on utilise </a:t>
            </a:r>
            <a:r>
              <a:rPr lang="fr-FR" b="1"/>
              <a:t>l’algèbre de Boole</a:t>
            </a:r>
            <a:r>
              <a:rPr lang="fr-FR"/>
              <a:t>, qui définit les règles des connecteurs logiques.</a:t>
            </a:r>
          </a:p>
          <a:p>
            <a:pPr>
              <a:lnSpc>
                <a:spcPct val="150000"/>
              </a:lnSpc>
            </a:pPr>
            <a:r>
              <a:rPr lang="fr-FR"/>
              <a:t>L’algèbre de Boole est formé par un ensemble de valeurs de vérité B= </a:t>
            </a:r>
            <a:r>
              <a:rPr lang="fr-FR">
                <a:solidFill>
                  <a:schemeClr val="bg2">
                    <a:lumMod val="25000"/>
                  </a:schemeClr>
                </a:solidFill>
              </a:rPr>
              <a:t>{</a:t>
            </a:r>
            <a:r>
              <a:rPr lang="en-US" sz="1800" b="0" i="0" u="none" strike="noStrike" baseline="0">
                <a:solidFill>
                  <a:schemeClr val="bg2">
                    <a:lumMod val="25000"/>
                  </a:schemeClr>
                </a:solidFill>
                <a:latin typeface="ArialMT"/>
              </a:rPr>
              <a:t>V</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 F</a:t>
            </a:r>
            <a:r>
              <a:rPr lang="en-US" sz="1050" b="0" i="0" u="none" strike="noStrike" baseline="0">
                <a:solidFill>
                  <a:schemeClr val="bg2">
                    <a:lumMod val="25000"/>
                  </a:schemeClr>
                </a:solidFill>
                <a:latin typeface="ArialUnicodeMS"/>
              </a:rPr>
              <a:t>B</a:t>
            </a:r>
            <a:r>
              <a:rPr lang="fr-FR">
                <a:solidFill>
                  <a:schemeClr val="bg2">
                    <a:lumMod val="25000"/>
                  </a:schemeClr>
                </a:solidFill>
              </a:rPr>
              <a:t>} </a:t>
            </a:r>
            <a:r>
              <a:rPr lang="fr-FR"/>
              <a:t>et un ensemble d’opérateurs booléens </a:t>
            </a:r>
            <a:r>
              <a:rPr lang="en-US" sz="1800" b="0" i="0" u="none" strike="noStrike" baseline="0">
                <a:solidFill>
                  <a:schemeClr val="bg2">
                    <a:lumMod val="25000"/>
                  </a:schemeClr>
                </a:solidFill>
                <a:latin typeface="ArialMT"/>
              </a:rPr>
              <a:t>{ </a:t>
            </a:r>
            <a:r>
              <a:rPr lang="en-US" sz="1800" b="0" i="0" u="none" strike="noStrike" baseline="0">
                <a:solidFill>
                  <a:schemeClr val="bg2">
                    <a:lumMod val="25000"/>
                  </a:schemeClr>
                </a:solidFill>
                <a:latin typeface="SymbolMT"/>
              </a:rPr>
              <a:t>∨</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 </a:t>
            </a:r>
            <a:r>
              <a:rPr lang="en-US" sz="1800" b="0" i="0" u="none" strike="noStrike" baseline="0">
                <a:solidFill>
                  <a:schemeClr val="bg2">
                    <a:lumMod val="25000"/>
                  </a:schemeClr>
                </a:solidFill>
                <a:latin typeface="SymbolMT"/>
              </a:rPr>
              <a:t>∧</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 </a:t>
            </a:r>
            <a:r>
              <a:rPr lang="en-US" sz="1800" b="0" i="0" u="none" strike="noStrike" baseline="0">
                <a:solidFill>
                  <a:schemeClr val="bg2">
                    <a:lumMod val="25000"/>
                  </a:schemeClr>
                </a:solidFill>
                <a:latin typeface="SymbolMT"/>
              </a:rPr>
              <a:t>⎤</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 </a:t>
            </a:r>
            <a:r>
              <a:rPr lang="en-US" sz="1800" b="0" i="0" u="none" strike="noStrike" baseline="0">
                <a:solidFill>
                  <a:schemeClr val="bg2">
                    <a:lumMod val="25000"/>
                  </a:schemeClr>
                </a:solidFill>
                <a:latin typeface="SymbolMT"/>
              </a:rPr>
              <a:t>⇒</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 </a:t>
            </a:r>
            <a:r>
              <a:rPr lang="en-US" sz="1800" b="0" i="0" u="none" strike="noStrike" baseline="0">
                <a:solidFill>
                  <a:schemeClr val="bg2">
                    <a:lumMod val="25000"/>
                  </a:schemeClr>
                </a:solidFill>
                <a:latin typeface="SymbolMT"/>
              </a:rPr>
              <a:t>⇔</a:t>
            </a:r>
            <a:r>
              <a:rPr lang="en-US" sz="1050" b="0" i="0" u="none" strike="noStrike" baseline="0">
                <a:solidFill>
                  <a:schemeClr val="bg2">
                    <a:lumMod val="25000"/>
                  </a:schemeClr>
                </a:solidFill>
                <a:latin typeface="ArialUnicodeMS"/>
              </a:rPr>
              <a:t>B </a:t>
            </a:r>
            <a:r>
              <a:rPr lang="en-US" sz="1800" b="0" i="0" u="none" strike="noStrike" baseline="0">
                <a:solidFill>
                  <a:schemeClr val="bg2">
                    <a:lumMod val="25000"/>
                  </a:schemeClr>
                </a:solidFill>
                <a:latin typeface="ArialMT"/>
              </a:rPr>
              <a:t>}</a:t>
            </a:r>
          </a:p>
          <a:p>
            <a:pPr marL="0" indent="0">
              <a:lnSpc>
                <a:spcPct val="150000"/>
              </a:lnSpc>
              <a:buNone/>
            </a:pPr>
            <a:r>
              <a:rPr lang="en-US" b="1" u="sng">
                <a:solidFill>
                  <a:srgbClr val="EE0000"/>
                </a:solidFill>
                <a:latin typeface="ArialMT"/>
              </a:rPr>
              <a:t>Attention</a:t>
            </a:r>
            <a:r>
              <a:rPr lang="en-US">
                <a:solidFill>
                  <a:srgbClr val="EE0000"/>
                </a:solidFill>
                <a:latin typeface="ArialMT"/>
              </a:rPr>
              <a:t>: A ne pas confondre les opérateurs booléens aux connecteurs logique; </a:t>
            </a:r>
            <a:r>
              <a:rPr lang="fr-FR">
                <a:solidFill>
                  <a:srgbClr val="EE0000"/>
                </a:solidFill>
                <a:latin typeface="ArialMT"/>
              </a:rPr>
              <a:t>le connecteur logique sert à construire la formule, tandis que l’opérateur booléen sert à évaluer la formule.</a:t>
            </a:r>
            <a:endParaRPr lang="en-US" dirty="0">
              <a:solidFill>
                <a:srgbClr val="EE0000"/>
              </a:solidFill>
            </a:endParaRPr>
          </a:p>
        </p:txBody>
      </p:sp>
      <p:pic>
        <p:nvPicPr>
          <p:cNvPr id="5" name="Image 4">
            <a:extLst>
              <a:ext uri="{FF2B5EF4-FFF2-40B4-BE49-F238E27FC236}">
                <a16:creationId xmlns:a16="http://schemas.microsoft.com/office/drawing/2014/main" id="{1F9D84F6-E66F-73C7-9846-4A063BD86E94}"/>
              </a:ext>
            </a:extLst>
          </p:cNvPr>
          <p:cNvPicPr>
            <a:picLocks noChangeAspect="1"/>
          </p:cNvPicPr>
          <p:nvPr/>
        </p:nvPicPr>
        <p:blipFill>
          <a:blip r:embed="rId2"/>
          <a:srcRect t="15515"/>
          <a:stretch>
            <a:fillRect/>
          </a:stretch>
        </p:blipFill>
        <p:spPr>
          <a:xfrm>
            <a:off x="2290917" y="4611329"/>
            <a:ext cx="6747975" cy="1875712"/>
          </a:xfrm>
          <a:prstGeom prst="rect">
            <a:avLst/>
          </a:prstGeom>
        </p:spPr>
      </p:pic>
    </p:spTree>
    <p:extLst>
      <p:ext uri="{BB962C8B-B14F-4D97-AF65-F5344CB8AC3E}">
        <p14:creationId xmlns:p14="http://schemas.microsoft.com/office/powerpoint/2010/main" val="1412097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20911-B291-23F8-2991-01C769632E2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C76E6D-3913-F256-04A3-23791E754758}"/>
              </a:ext>
            </a:extLst>
          </p:cNvPr>
          <p:cNvSpPr>
            <a:spLocks noGrp="1"/>
          </p:cNvSpPr>
          <p:nvPr>
            <p:ph type="title"/>
          </p:nvPr>
        </p:nvSpPr>
        <p:spPr>
          <a:xfrm>
            <a:off x="185720" y="370959"/>
            <a:ext cx="9381066" cy="703875"/>
          </a:xfrm>
        </p:spPr>
        <p:txBody>
          <a:bodyPr>
            <a:normAutofit fontScale="90000"/>
          </a:bodyPr>
          <a:lstStyle/>
          <a:p>
            <a:r>
              <a:rPr lang="fr-FR" dirty="0"/>
              <a:t>Sémantique du CP0: Interprétation et évaluation</a:t>
            </a:r>
            <a:endParaRPr lang="en-US" dirty="0"/>
          </a:p>
        </p:txBody>
      </p:sp>
      <p:sp>
        <p:nvSpPr>
          <p:cNvPr id="3" name="Espace réservé du contenu 2">
            <a:extLst>
              <a:ext uri="{FF2B5EF4-FFF2-40B4-BE49-F238E27FC236}">
                <a16:creationId xmlns:a16="http://schemas.microsoft.com/office/drawing/2014/main" id="{8AF69D74-22B5-F188-9741-BC90FB326388}"/>
              </a:ext>
            </a:extLst>
          </p:cNvPr>
          <p:cNvSpPr>
            <a:spLocks noGrp="1"/>
          </p:cNvSpPr>
          <p:nvPr>
            <p:ph idx="1"/>
          </p:nvPr>
        </p:nvSpPr>
        <p:spPr>
          <a:xfrm>
            <a:off x="775656" y="1150374"/>
            <a:ext cx="9125427" cy="5240594"/>
          </a:xfrm>
        </p:spPr>
        <p:txBody>
          <a:bodyPr/>
          <a:lstStyle/>
          <a:p>
            <a:pPr>
              <a:lnSpc>
                <a:spcPct val="150000"/>
              </a:lnSpc>
            </a:pPr>
            <a:r>
              <a:rPr lang="fr-FR" b="1" dirty="0"/>
              <a:t>Table de </a:t>
            </a:r>
            <a:r>
              <a:rPr lang="fr-FR" b="1" dirty="0" err="1"/>
              <a:t>verite</a:t>
            </a:r>
            <a:r>
              <a:rPr lang="fr-FR" b="1" dirty="0"/>
              <a:t> des </a:t>
            </a:r>
            <a:r>
              <a:rPr lang="fr-FR" b="1" dirty="0" err="1"/>
              <a:t>differents</a:t>
            </a:r>
            <a:r>
              <a:rPr lang="fr-FR" b="1" dirty="0"/>
              <a:t> connecteurs</a:t>
            </a:r>
          </a:p>
          <a:p>
            <a:pPr>
              <a:lnSpc>
                <a:spcPct val="150000"/>
              </a:lnSpc>
            </a:pPr>
            <a:endParaRPr lang="fr-FR" b="1" dirty="0"/>
          </a:p>
          <a:p>
            <a:pPr>
              <a:lnSpc>
                <a:spcPct val="150000"/>
              </a:lnSpc>
            </a:pPr>
            <a:endParaRPr lang="fr-FR" b="1" dirty="0"/>
          </a:p>
          <a:p>
            <a:pPr>
              <a:lnSpc>
                <a:spcPct val="150000"/>
              </a:lnSpc>
            </a:pPr>
            <a:endParaRPr lang="fr-FR" b="1" dirty="0"/>
          </a:p>
          <a:p>
            <a:pPr>
              <a:lnSpc>
                <a:spcPct val="150000"/>
              </a:lnSpc>
            </a:pPr>
            <a:endParaRPr lang="fr-FR" b="1" dirty="0"/>
          </a:p>
          <a:p>
            <a:pPr>
              <a:lnSpc>
                <a:spcPct val="150000"/>
              </a:lnSpc>
            </a:pPr>
            <a:endParaRPr lang="fr-FR" b="1" dirty="0"/>
          </a:p>
          <a:p>
            <a:pPr>
              <a:lnSpc>
                <a:spcPct val="150000"/>
              </a:lnSpc>
            </a:pPr>
            <a:r>
              <a:rPr lang="fr-FR" b="1" dirty="0"/>
              <a:t>Modèle d’une formule</a:t>
            </a:r>
          </a:p>
          <a:p>
            <a:pPr>
              <a:lnSpc>
                <a:spcPct val="150000"/>
              </a:lnSpc>
            </a:pPr>
            <a:endParaRPr lang="fr-FR" b="1" dirty="0"/>
          </a:p>
        </p:txBody>
      </p:sp>
      <p:pic>
        <p:nvPicPr>
          <p:cNvPr id="6" name="Image 5">
            <a:extLst>
              <a:ext uri="{FF2B5EF4-FFF2-40B4-BE49-F238E27FC236}">
                <a16:creationId xmlns:a16="http://schemas.microsoft.com/office/drawing/2014/main" id="{E75096B6-3D18-8E9E-5356-73DB28178845}"/>
              </a:ext>
            </a:extLst>
          </p:cNvPr>
          <p:cNvPicPr>
            <a:picLocks noChangeAspect="1"/>
          </p:cNvPicPr>
          <p:nvPr/>
        </p:nvPicPr>
        <p:blipFill>
          <a:blip r:embed="rId2"/>
          <a:stretch>
            <a:fillRect/>
          </a:stretch>
        </p:blipFill>
        <p:spPr>
          <a:xfrm>
            <a:off x="1313141" y="1870615"/>
            <a:ext cx="7054466" cy="2182573"/>
          </a:xfrm>
          <a:prstGeom prst="rect">
            <a:avLst/>
          </a:prstGeom>
        </p:spPr>
      </p:pic>
      <p:pic>
        <p:nvPicPr>
          <p:cNvPr id="15" name="Image 14">
            <a:extLst>
              <a:ext uri="{FF2B5EF4-FFF2-40B4-BE49-F238E27FC236}">
                <a16:creationId xmlns:a16="http://schemas.microsoft.com/office/drawing/2014/main" id="{C71BEBD1-E32A-25D0-E4BB-213D9435E1D4}"/>
              </a:ext>
            </a:extLst>
          </p:cNvPr>
          <p:cNvPicPr>
            <a:picLocks noChangeAspect="1"/>
          </p:cNvPicPr>
          <p:nvPr/>
        </p:nvPicPr>
        <p:blipFill>
          <a:blip r:embed="rId3"/>
          <a:stretch>
            <a:fillRect/>
          </a:stretch>
        </p:blipFill>
        <p:spPr>
          <a:xfrm>
            <a:off x="1422321" y="5031463"/>
            <a:ext cx="7054466" cy="1059621"/>
          </a:xfrm>
          <a:prstGeom prst="rect">
            <a:avLst/>
          </a:prstGeom>
        </p:spPr>
      </p:pic>
    </p:spTree>
    <p:extLst>
      <p:ext uri="{BB962C8B-B14F-4D97-AF65-F5344CB8AC3E}">
        <p14:creationId xmlns:p14="http://schemas.microsoft.com/office/powerpoint/2010/main" val="3949529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02A219-24FA-37AD-E690-B780F92BE779}"/>
              </a:ext>
            </a:extLst>
          </p:cNvPr>
          <p:cNvSpPr>
            <a:spLocks noGrp="1"/>
          </p:cNvSpPr>
          <p:nvPr>
            <p:ph type="title"/>
          </p:nvPr>
        </p:nvSpPr>
        <p:spPr>
          <a:xfrm>
            <a:off x="97231" y="156238"/>
            <a:ext cx="9381066" cy="660400"/>
          </a:xfrm>
        </p:spPr>
        <p:txBody>
          <a:bodyPr>
            <a:normAutofit fontScale="90000"/>
          </a:bodyPr>
          <a:lstStyle/>
          <a:p>
            <a:r>
              <a:rPr lang="fr-FR" dirty="0"/>
              <a:t>Sémantique du CP0: Interprétation et évaluation</a:t>
            </a:r>
            <a:endParaRPr lang="en-US" dirty="0"/>
          </a:p>
        </p:txBody>
      </p:sp>
      <p:sp>
        <p:nvSpPr>
          <p:cNvPr id="3" name="Espace réservé du contenu 2">
            <a:extLst>
              <a:ext uri="{FF2B5EF4-FFF2-40B4-BE49-F238E27FC236}">
                <a16:creationId xmlns:a16="http://schemas.microsoft.com/office/drawing/2014/main" id="{E56ECE0F-A396-AD88-9FB5-64E364B772D1}"/>
              </a:ext>
            </a:extLst>
          </p:cNvPr>
          <p:cNvSpPr>
            <a:spLocks noGrp="1"/>
          </p:cNvSpPr>
          <p:nvPr>
            <p:ph idx="1"/>
          </p:nvPr>
        </p:nvSpPr>
        <p:spPr>
          <a:xfrm>
            <a:off x="432619" y="1091381"/>
            <a:ext cx="8841383" cy="4949981"/>
          </a:xfrm>
        </p:spPr>
        <p:txBody>
          <a:bodyPr/>
          <a:lstStyle/>
          <a:p>
            <a:r>
              <a:rPr lang="fr-FR" dirty="0"/>
              <a:t>Exemples : </a:t>
            </a:r>
          </a:p>
          <a:p>
            <a:pPr marL="0" indent="0">
              <a:buNone/>
            </a:pPr>
            <a:r>
              <a:rPr lang="fr-FR" dirty="0"/>
              <a:t>A: </a:t>
            </a:r>
            <a:r>
              <a:rPr lang="en-US" dirty="0"/>
              <a:t>( ( (p ⇒ q) ∧ p) ⇒ p ). Mod(A)=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B: ( (p ⇒ q) ∧ (p ∧ ⎤ q) ). Mod(B) ={}</a:t>
            </a:r>
          </a:p>
          <a:p>
            <a:pPr marL="0" indent="0">
              <a:buNone/>
            </a:pPr>
            <a:endParaRPr lang="en-US" dirty="0"/>
          </a:p>
          <a:p>
            <a:pPr marL="0" indent="0">
              <a:buNone/>
            </a:pPr>
            <a:r>
              <a:rPr lang="en-US" dirty="0"/>
              <a:t>C: (p ∨ q) ∧ ( p ∨ ⎤ r). Mod(C)= </a:t>
            </a:r>
          </a:p>
        </p:txBody>
      </p:sp>
      <p:graphicFrame>
        <p:nvGraphicFramePr>
          <p:cNvPr id="4" name="Tableau 3">
            <a:extLst>
              <a:ext uri="{FF2B5EF4-FFF2-40B4-BE49-F238E27FC236}">
                <a16:creationId xmlns:a16="http://schemas.microsoft.com/office/drawing/2014/main" id="{9EFF5140-75FA-DCDF-A9D4-737C377BD17A}"/>
              </a:ext>
            </a:extLst>
          </p:cNvPr>
          <p:cNvGraphicFramePr>
            <a:graphicFrameLocks noGrp="1"/>
          </p:cNvGraphicFramePr>
          <p:nvPr/>
        </p:nvGraphicFramePr>
        <p:xfrm>
          <a:off x="4362246" y="1356852"/>
          <a:ext cx="4280310" cy="1875503"/>
        </p:xfrm>
        <a:graphic>
          <a:graphicData uri="http://schemas.openxmlformats.org/drawingml/2006/table">
            <a:tbl>
              <a:tblPr firstRow="1" bandRow="1">
                <a:tableStyleId>{5940675A-B579-460E-94D1-54222C63F5DA}</a:tableStyleId>
              </a:tblPr>
              <a:tblGrid>
                <a:gridCol w="1426770">
                  <a:extLst>
                    <a:ext uri="{9D8B030D-6E8A-4147-A177-3AD203B41FA5}">
                      <a16:colId xmlns:a16="http://schemas.microsoft.com/office/drawing/2014/main" val="1371048436"/>
                    </a:ext>
                  </a:extLst>
                </a:gridCol>
                <a:gridCol w="1426770">
                  <a:extLst>
                    <a:ext uri="{9D8B030D-6E8A-4147-A177-3AD203B41FA5}">
                      <a16:colId xmlns:a16="http://schemas.microsoft.com/office/drawing/2014/main" val="850607025"/>
                    </a:ext>
                  </a:extLst>
                </a:gridCol>
                <a:gridCol w="1426770">
                  <a:extLst>
                    <a:ext uri="{9D8B030D-6E8A-4147-A177-3AD203B41FA5}">
                      <a16:colId xmlns:a16="http://schemas.microsoft.com/office/drawing/2014/main" val="1228436737"/>
                    </a:ext>
                  </a:extLst>
                </a:gridCol>
              </a:tblGrid>
              <a:tr h="392143">
                <a:tc>
                  <a:txBody>
                    <a:bodyPr/>
                    <a:lstStyle/>
                    <a:p>
                      <a:r>
                        <a:rPr lang="fr-FR" dirty="0"/>
                        <a:t>p</a:t>
                      </a:r>
                      <a:endParaRPr lang="en-US" dirty="0"/>
                    </a:p>
                  </a:txBody>
                  <a:tcPr/>
                </a:tc>
                <a:tc>
                  <a:txBody>
                    <a:bodyPr/>
                    <a:lstStyle/>
                    <a:p>
                      <a:r>
                        <a:rPr lang="fr-FR" dirty="0"/>
                        <a:t>q</a:t>
                      </a:r>
                      <a:endParaRPr lang="en-US" dirty="0"/>
                    </a:p>
                  </a:txBody>
                  <a:tcPr/>
                </a:tc>
                <a:tc>
                  <a:txBody>
                    <a:bodyPr/>
                    <a:lstStyle/>
                    <a:p>
                      <a:r>
                        <a:rPr lang="fr-FR" dirty="0"/>
                        <a:t>A</a:t>
                      </a:r>
                      <a:endParaRPr lang="en-US" dirty="0"/>
                    </a:p>
                  </a:txBody>
                  <a:tcPr/>
                </a:tc>
                <a:extLst>
                  <a:ext uri="{0D108BD9-81ED-4DB2-BD59-A6C34878D82A}">
                    <a16:rowId xmlns:a16="http://schemas.microsoft.com/office/drawing/2014/main" val="3241589412"/>
                  </a:ext>
                </a:extLst>
              </a:tr>
              <a:tr h="370840">
                <a:tc>
                  <a:txBody>
                    <a:bodyPr/>
                    <a:lstStyle/>
                    <a:p>
                      <a:r>
                        <a:rPr lang="fr-FR" dirty="0"/>
                        <a:t>0</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2948559617"/>
                  </a:ext>
                </a:extLst>
              </a:tr>
              <a:tr h="370840">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967896446"/>
                  </a:ext>
                </a:extLst>
              </a:tr>
              <a:tr h="370840">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2057488219"/>
                  </a:ext>
                </a:extLst>
              </a:tr>
              <a:tr h="370840">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80932493"/>
                  </a:ext>
                </a:extLst>
              </a:tr>
            </a:tbl>
          </a:graphicData>
        </a:graphic>
      </p:graphicFrame>
      <p:graphicFrame>
        <p:nvGraphicFramePr>
          <p:cNvPr id="5" name="Tableau 4">
            <a:extLst>
              <a:ext uri="{FF2B5EF4-FFF2-40B4-BE49-F238E27FC236}">
                <a16:creationId xmlns:a16="http://schemas.microsoft.com/office/drawing/2014/main" id="{47DAC7CE-1611-498C-2D4C-CFA184A9B951}"/>
              </a:ext>
            </a:extLst>
          </p:cNvPr>
          <p:cNvGraphicFramePr>
            <a:graphicFrameLocks noGrp="1"/>
          </p:cNvGraphicFramePr>
          <p:nvPr/>
        </p:nvGraphicFramePr>
        <p:xfrm>
          <a:off x="4362246" y="4377976"/>
          <a:ext cx="4280312" cy="2246343"/>
        </p:xfrm>
        <a:graphic>
          <a:graphicData uri="http://schemas.openxmlformats.org/drawingml/2006/table">
            <a:tbl>
              <a:tblPr firstRow="1" bandRow="1">
                <a:tableStyleId>{5940675A-B579-460E-94D1-54222C63F5DA}</a:tableStyleId>
              </a:tblPr>
              <a:tblGrid>
                <a:gridCol w="1070078">
                  <a:extLst>
                    <a:ext uri="{9D8B030D-6E8A-4147-A177-3AD203B41FA5}">
                      <a16:colId xmlns:a16="http://schemas.microsoft.com/office/drawing/2014/main" val="1371048436"/>
                    </a:ext>
                  </a:extLst>
                </a:gridCol>
                <a:gridCol w="1070078">
                  <a:extLst>
                    <a:ext uri="{9D8B030D-6E8A-4147-A177-3AD203B41FA5}">
                      <a16:colId xmlns:a16="http://schemas.microsoft.com/office/drawing/2014/main" val="850607025"/>
                    </a:ext>
                  </a:extLst>
                </a:gridCol>
                <a:gridCol w="1070078">
                  <a:extLst>
                    <a:ext uri="{9D8B030D-6E8A-4147-A177-3AD203B41FA5}">
                      <a16:colId xmlns:a16="http://schemas.microsoft.com/office/drawing/2014/main" val="1390642098"/>
                    </a:ext>
                  </a:extLst>
                </a:gridCol>
                <a:gridCol w="1070078">
                  <a:extLst>
                    <a:ext uri="{9D8B030D-6E8A-4147-A177-3AD203B41FA5}">
                      <a16:colId xmlns:a16="http://schemas.microsoft.com/office/drawing/2014/main" val="1228436737"/>
                    </a:ext>
                  </a:extLst>
                </a:gridCol>
              </a:tblGrid>
              <a:tr h="392143">
                <a:tc>
                  <a:txBody>
                    <a:bodyPr/>
                    <a:lstStyle/>
                    <a:p>
                      <a:r>
                        <a:rPr lang="fr-FR" dirty="0"/>
                        <a:t>p</a:t>
                      </a:r>
                      <a:endParaRPr lang="en-US" dirty="0"/>
                    </a:p>
                  </a:txBody>
                  <a:tcPr/>
                </a:tc>
                <a:tc>
                  <a:txBody>
                    <a:bodyPr/>
                    <a:lstStyle/>
                    <a:p>
                      <a:r>
                        <a:rPr lang="fr-FR" dirty="0"/>
                        <a:t>q</a:t>
                      </a:r>
                      <a:endParaRPr lang="en-US" dirty="0"/>
                    </a:p>
                  </a:txBody>
                  <a:tcPr/>
                </a:tc>
                <a:tc>
                  <a:txBody>
                    <a:bodyPr/>
                    <a:lstStyle/>
                    <a:p>
                      <a:r>
                        <a:rPr lang="fr-FR" dirty="0"/>
                        <a:t>r</a:t>
                      </a:r>
                      <a:endParaRPr lang="en-US" dirty="0"/>
                    </a:p>
                  </a:txBody>
                  <a:tcPr/>
                </a:tc>
                <a:tc>
                  <a:txBody>
                    <a:bodyPr/>
                    <a:lstStyle/>
                    <a:p>
                      <a:r>
                        <a:rPr lang="fr-FR" dirty="0"/>
                        <a:t>A</a:t>
                      </a:r>
                      <a:endParaRPr lang="en-US" dirty="0"/>
                    </a:p>
                  </a:txBody>
                  <a:tcPr/>
                </a:tc>
                <a:extLst>
                  <a:ext uri="{0D108BD9-81ED-4DB2-BD59-A6C34878D82A}">
                    <a16:rowId xmlns:a16="http://schemas.microsoft.com/office/drawing/2014/main" val="3241589412"/>
                  </a:ext>
                </a:extLst>
              </a:tr>
              <a:tr h="370840">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2948559617"/>
                  </a:ext>
                </a:extLst>
              </a:tr>
              <a:tr h="370840">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967896446"/>
                  </a:ext>
                </a:extLst>
              </a:tr>
              <a:tr h="370840">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2057488219"/>
                  </a:ext>
                </a:extLst>
              </a:tr>
              <a:tr h="370840">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0</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80932493"/>
                  </a:ext>
                </a:extLst>
              </a:tr>
              <a:tr h="370840">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tc>
                  <a:txBody>
                    <a:bodyPr/>
                    <a:lstStyle/>
                    <a:p>
                      <a:r>
                        <a:rPr lang="fr-FR" dirty="0"/>
                        <a:t>1</a:t>
                      </a:r>
                      <a:endParaRPr lang="en-US" dirty="0"/>
                    </a:p>
                  </a:txBody>
                  <a:tcPr/>
                </a:tc>
                <a:extLst>
                  <a:ext uri="{0D108BD9-81ED-4DB2-BD59-A6C34878D82A}">
                    <a16:rowId xmlns:a16="http://schemas.microsoft.com/office/drawing/2014/main" val="3099705237"/>
                  </a:ext>
                </a:extLst>
              </a:tr>
            </a:tbl>
          </a:graphicData>
        </a:graphic>
      </p:graphicFrame>
    </p:spTree>
    <p:extLst>
      <p:ext uri="{BB962C8B-B14F-4D97-AF65-F5344CB8AC3E}">
        <p14:creationId xmlns:p14="http://schemas.microsoft.com/office/powerpoint/2010/main" val="2346676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FE8AD6-B55D-8E81-4751-70EA37B2A506}"/>
              </a:ext>
            </a:extLst>
          </p:cNvPr>
          <p:cNvSpPr>
            <a:spLocks noGrp="1"/>
          </p:cNvSpPr>
          <p:nvPr>
            <p:ph type="title"/>
          </p:nvPr>
        </p:nvSpPr>
        <p:spPr>
          <a:xfrm>
            <a:off x="352870" y="245806"/>
            <a:ext cx="9233582" cy="973394"/>
          </a:xfrm>
        </p:spPr>
        <p:txBody>
          <a:bodyPr>
            <a:normAutofit/>
          </a:bodyPr>
          <a:lstStyle/>
          <a:p>
            <a:r>
              <a:rPr lang="fr-FR" sz="2800" dirty="0"/>
              <a:t>Sémantique du CP0: </a:t>
            </a:r>
            <a:r>
              <a:rPr lang="fr-FR" sz="2800" dirty="0" err="1"/>
              <a:t>Satisfaisabilitié</a:t>
            </a:r>
            <a:r>
              <a:rPr lang="fr-FR" sz="2800" dirty="0"/>
              <a:t>, Tautologie et Contradiction</a:t>
            </a:r>
            <a:endParaRPr lang="en-US" sz="2800" dirty="0"/>
          </a:p>
        </p:txBody>
      </p:sp>
      <p:sp>
        <p:nvSpPr>
          <p:cNvPr id="3" name="Espace réservé du contenu 2">
            <a:extLst>
              <a:ext uri="{FF2B5EF4-FFF2-40B4-BE49-F238E27FC236}">
                <a16:creationId xmlns:a16="http://schemas.microsoft.com/office/drawing/2014/main" id="{FC3577C1-2FDC-1C06-43CF-B7976BB4AAAC}"/>
              </a:ext>
            </a:extLst>
          </p:cNvPr>
          <p:cNvSpPr>
            <a:spLocks noGrp="1"/>
          </p:cNvSpPr>
          <p:nvPr>
            <p:ph idx="1"/>
          </p:nvPr>
        </p:nvSpPr>
        <p:spPr>
          <a:xfrm>
            <a:off x="352870" y="1406014"/>
            <a:ext cx="9379975" cy="4798142"/>
          </a:xfrm>
        </p:spPr>
        <p:txBody>
          <a:bodyPr>
            <a:normAutofit/>
          </a:bodyPr>
          <a:lstStyle/>
          <a:p>
            <a:pPr marL="0" indent="0">
              <a:buNone/>
            </a:pPr>
            <a:r>
              <a:rPr lang="fr-FR" sz="2400" b="1" u="sng" dirty="0"/>
              <a:t>Définitions: </a:t>
            </a:r>
          </a:p>
          <a:p>
            <a:pPr marL="0" indent="0">
              <a:buNone/>
            </a:pPr>
            <a:endParaRPr lang="fr-FR" sz="1600" dirty="0"/>
          </a:p>
          <a:p>
            <a:pPr>
              <a:lnSpc>
                <a:spcPct val="120000"/>
              </a:lnSpc>
              <a:buFont typeface="Arial" panose="020B0604020202020204" pitchFamily="34" charset="0"/>
              <a:buChar char="•"/>
            </a:pPr>
            <a:r>
              <a:rPr lang="fr-FR" sz="1600" b="1" dirty="0" err="1"/>
              <a:t>Satisfaisabilité</a:t>
            </a:r>
            <a:r>
              <a:rPr lang="fr-FR" sz="1600" dirty="0"/>
              <a:t>: une formule </a:t>
            </a:r>
            <a:r>
              <a:rPr lang="el-GR" sz="1600" dirty="0"/>
              <a:t>φ</a:t>
            </a:r>
            <a:r>
              <a:rPr lang="fr-FR" sz="1600" dirty="0"/>
              <a:t> est dite satisfaisable si elle admet un modèle (au moins vraie pour une valuation). mod(</a:t>
            </a:r>
            <a:r>
              <a:rPr lang="el-GR" sz="1600" dirty="0"/>
              <a:t>φ</a:t>
            </a:r>
            <a:r>
              <a:rPr lang="fr-FR" sz="1600" dirty="0"/>
              <a:t>) ≠ </a:t>
            </a:r>
            <a:r>
              <a:rPr lang="en-US" sz="1600" dirty="0"/>
              <a:t>Ø </a:t>
            </a:r>
            <a:r>
              <a:rPr lang="fr-FR" sz="1600" dirty="0"/>
              <a:t>						</a:t>
            </a:r>
            <a:endParaRPr lang="en-US" sz="1600" dirty="0"/>
          </a:p>
          <a:p>
            <a:pPr>
              <a:lnSpc>
                <a:spcPct val="120000"/>
              </a:lnSpc>
              <a:buFont typeface="Arial" panose="020B0604020202020204" pitchFamily="34" charset="0"/>
              <a:buChar char="•"/>
            </a:pPr>
            <a:r>
              <a:rPr lang="en-US" sz="1600" b="1" dirty="0"/>
              <a:t>Contradiction</a:t>
            </a:r>
            <a:r>
              <a:rPr lang="en-US" sz="1600" dirty="0"/>
              <a:t>: </a:t>
            </a:r>
            <a:r>
              <a:rPr lang="en-US" sz="1600" dirty="0" err="1"/>
              <a:t>une</a:t>
            </a:r>
            <a:r>
              <a:rPr lang="en-US" sz="1600" dirty="0"/>
              <a:t> </a:t>
            </a:r>
            <a:r>
              <a:rPr lang="en-US" sz="1600" dirty="0" err="1"/>
              <a:t>formule</a:t>
            </a:r>
            <a:r>
              <a:rPr lang="en-US" sz="1600" dirty="0"/>
              <a:t> </a:t>
            </a:r>
            <a:r>
              <a:rPr lang="el-GR" sz="1600" dirty="0"/>
              <a:t>φ</a:t>
            </a:r>
            <a:r>
              <a:rPr lang="fr-FR" sz="1600" dirty="0"/>
              <a:t> est dite insatisfaisable ou inconsistante ou contradiction si pour toute valuation </a:t>
            </a:r>
            <a:r>
              <a:rPr lang="el-GR" sz="1600" dirty="0"/>
              <a:t>φ</a:t>
            </a:r>
            <a:r>
              <a:rPr lang="fr-FR" sz="1600" dirty="0"/>
              <a:t> est fausse. mod(</a:t>
            </a:r>
            <a:r>
              <a:rPr lang="el-GR" sz="1600" dirty="0"/>
              <a:t>φ</a:t>
            </a:r>
            <a:r>
              <a:rPr lang="fr-FR" sz="1600" dirty="0"/>
              <a:t>) = </a:t>
            </a:r>
            <a:r>
              <a:rPr lang="en-US" sz="1600" dirty="0"/>
              <a:t>Ø </a:t>
            </a:r>
          </a:p>
          <a:p>
            <a:pPr marL="0" indent="0">
              <a:lnSpc>
                <a:spcPct val="120000"/>
              </a:lnSpc>
              <a:buNone/>
            </a:pPr>
            <a:r>
              <a:rPr lang="en-US" sz="1600" b="1" dirty="0"/>
              <a:t>Note: </a:t>
            </a:r>
            <a:r>
              <a:rPr lang="en-US" sz="1600" b="1" dirty="0" err="1"/>
              <a:t>une</a:t>
            </a:r>
            <a:r>
              <a:rPr lang="en-US" sz="1600" b="1" dirty="0"/>
              <a:t> contradiction </a:t>
            </a:r>
            <a:r>
              <a:rPr lang="en-US" sz="1600" b="1" dirty="0" err="1"/>
              <a:t>est</a:t>
            </a:r>
            <a:r>
              <a:rPr lang="en-US" sz="1600" b="1" dirty="0"/>
              <a:t> le </a:t>
            </a:r>
            <a:r>
              <a:rPr lang="en-US" sz="1600" b="1" dirty="0" err="1"/>
              <a:t>cas</a:t>
            </a:r>
            <a:r>
              <a:rPr lang="en-US" sz="1600" b="1" dirty="0"/>
              <a:t> contraire </a:t>
            </a:r>
            <a:r>
              <a:rPr lang="en-US" sz="1600" b="1" dirty="0" err="1"/>
              <a:t>d’une</a:t>
            </a:r>
            <a:r>
              <a:rPr lang="en-US" sz="1600" b="1" dirty="0"/>
              <a:t> </a:t>
            </a:r>
            <a:r>
              <a:rPr lang="en-US" sz="1600" b="1" dirty="0" err="1"/>
              <a:t>formule</a:t>
            </a:r>
            <a:r>
              <a:rPr lang="en-US" sz="1600" b="1" dirty="0"/>
              <a:t> </a:t>
            </a:r>
            <a:r>
              <a:rPr lang="en-US" sz="1600" b="1" dirty="0" err="1"/>
              <a:t>satisfaisable</a:t>
            </a:r>
            <a:endParaRPr lang="en-US" sz="1600" dirty="0"/>
          </a:p>
          <a:p>
            <a:pPr>
              <a:lnSpc>
                <a:spcPct val="120000"/>
              </a:lnSpc>
              <a:buFont typeface="Arial" panose="020B0604020202020204" pitchFamily="34" charset="0"/>
              <a:buChar char="•"/>
            </a:pPr>
            <a:r>
              <a:rPr lang="en-US" sz="1600" b="1" dirty="0" err="1"/>
              <a:t>Tautologie</a:t>
            </a:r>
            <a:r>
              <a:rPr lang="en-US" sz="1600" b="1" dirty="0"/>
              <a:t>: </a:t>
            </a:r>
            <a:r>
              <a:rPr lang="en-US" sz="1600" dirty="0" err="1"/>
              <a:t>une</a:t>
            </a:r>
            <a:r>
              <a:rPr lang="en-US" sz="1600" dirty="0"/>
              <a:t> </a:t>
            </a:r>
            <a:r>
              <a:rPr lang="en-US" sz="1600" dirty="0" err="1"/>
              <a:t>formule</a:t>
            </a:r>
            <a:r>
              <a:rPr lang="en-US" sz="1600" dirty="0"/>
              <a:t> </a:t>
            </a:r>
            <a:r>
              <a:rPr lang="el-GR" sz="1600" dirty="0"/>
              <a:t>φ</a:t>
            </a:r>
            <a:r>
              <a:rPr lang="fr-FR" sz="1600" dirty="0"/>
              <a:t> vraie pour toute valuation est dite valide ou bien une tautologie et on la note : </a:t>
            </a:r>
            <a:r>
              <a:rPr lang="en-US" sz="1600" b="1" dirty="0">
                <a:solidFill>
                  <a:schemeClr val="accent4">
                    <a:lumMod val="75000"/>
                  </a:schemeClr>
                </a:solidFill>
              </a:rPr>
              <a:t>╞ </a:t>
            </a:r>
            <a:r>
              <a:rPr lang="el-GR" sz="1600" b="1" dirty="0">
                <a:solidFill>
                  <a:schemeClr val="accent4">
                    <a:lumMod val="75000"/>
                  </a:schemeClr>
                </a:solidFill>
              </a:rPr>
              <a:t>φ</a:t>
            </a:r>
            <a:r>
              <a:rPr lang="fr-FR" sz="1600" b="1" dirty="0">
                <a:solidFill>
                  <a:schemeClr val="accent4">
                    <a:lumMod val="75000"/>
                  </a:schemeClr>
                </a:solidFill>
              </a:rPr>
              <a:t> </a:t>
            </a:r>
          </a:p>
          <a:p>
            <a:pPr>
              <a:lnSpc>
                <a:spcPct val="120000"/>
              </a:lnSpc>
              <a:buFont typeface="Arial" panose="020B0604020202020204" pitchFamily="34" charset="0"/>
              <a:buChar char="•"/>
            </a:pPr>
            <a:r>
              <a:rPr lang="fr-FR" sz="1600" b="1" dirty="0"/>
              <a:t>Invalide: </a:t>
            </a:r>
            <a:r>
              <a:rPr lang="fr-FR" sz="1600" dirty="0"/>
              <a:t>une formule </a:t>
            </a:r>
            <a:r>
              <a:rPr lang="el-GR" sz="1600" dirty="0"/>
              <a:t>φ</a:t>
            </a:r>
            <a:r>
              <a:rPr lang="fr-FR" sz="1600" dirty="0"/>
              <a:t> est invalide si elle admet au moins une valuation pour laquelle </a:t>
            </a:r>
            <a:r>
              <a:rPr lang="el-GR" sz="1600" dirty="0"/>
              <a:t>φ</a:t>
            </a:r>
            <a:r>
              <a:rPr lang="fr-FR" sz="1600" dirty="0"/>
              <a:t> est fausse</a:t>
            </a:r>
          </a:p>
          <a:p>
            <a:pPr marL="0" indent="0">
              <a:lnSpc>
                <a:spcPct val="120000"/>
              </a:lnSpc>
              <a:buNone/>
            </a:pPr>
            <a:r>
              <a:rPr lang="fr-FR" sz="1600" b="1" dirty="0"/>
              <a:t>Note: une tautologie est le cas contraire d’une formule invalide</a:t>
            </a:r>
          </a:p>
        </p:txBody>
      </p:sp>
    </p:spTree>
    <p:extLst>
      <p:ext uri="{BB962C8B-B14F-4D97-AF65-F5344CB8AC3E}">
        <p14:creationId xmlns:p14="http://schemas.microsoft.com/office/powerpoint/2010/main" val="4178916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CBF968-FB4E-A26B-C9A0-FC1FC8748D52}"/>
              </a:ext>
            </a:extLst>
          </p:cNvPr>
          <p:cNvSpPr>
            <a:spLocks noGrp="1"/>
          </p:cNvSpPr>
          <p:nvPr>
            <p:ph type="title"/>
          </p:nvPr>
        </p:nvSpPr>
        <p:spPr>
          <a:xfrm>
            <a:off x="520017" y="374186"/>
            <a:ext cx="9361401" cy="884903"/>
          </a:xfrm>
        </p:spPr>
        <p:txBody>
          <a:bodyPr>
            <a:normAutofit fontScale="90000"/>
          </a:bodyPr>
          <a:lstStyle/>
          <a:p>
            <a:r>
              <a:rPr lang="fr-FR" dirty="0"/>
              <a:t>Sémantique du CP0: </a:t>
            </a:r>
            <a:r>
              <a:rPr lang="fr-FR" dirty="0" err="1"/>
              <a:t>Satisfaisabilitié</a:t>
            </a:r>
            <a:r>
              <a:rPr lang="fr-FR" dirty="0"/>
              <a:t>, Tautologie et Contradiction</a:t>
            </a:r>
            <a:endParaRPr lang="en-US" dirty="0"/>
          </a:p>
        </p:txBody>
      </p:sp>
      <p:sp>
        <p:nvSpPr>
          <p:cNvPr id="3" name="Espace réservé du contenu 2">
            <a:extLst>
              <a:ext uri="{FF2B5EF4-FFF2-40B4-BE49-F238E27FC236}">
                <a16:creationId xmlns:a16="http://schemas.microsoft.com/office/drawing/2014/main" id="{4E2FEBA1-94BF-CD6C-1702-F59018C2AF0C}"/>
              </a:ext>
            </a:extLst>
          </p:cNvPr>
          <p:cNvSpPr>
            <a:spLocks noGrp="1"/>
          </p:cNvSpPr>
          <p:nvPr>
            <p:ph idx="1"/>
          </p:nvPr>
        </p:nvSpPr>
        <p:spPr>
          <a:xfrm>
            <a:off x="677333" y="1681317"/>
            <a:ext cx="8958279" cy="2566218"/>
          </a:xfrm>
          <a:solidFill>
            <a:schemeClr val="accent6">
              <a:lumMod val="20000"/>
              <a:lumOff val="80000"/>
            </a:schemeClr>
          </a:solidFill>
          <a:ln>
            <a:solidFill>
              <a:schemeClr val="accent6"/>
            </a:solidFill>
          </a:ln>
        </p:spPr>
        <p:txBody>
          <a:bodyPr>
            <a:normAutofit/>
          </a:bodyPr>
          <a:lstStyle/>
          <a:p>
            <a:r>
              <a:rPr lang="en-US" b="1" dirty="0" err="1"/>
              <a:t>Exemples</a:t>
            </a:r>
            <a:endParaRPr lang="en-US" b="1" dirty="0"/>
          </a:p>
          <a:p>
            <a:pPr>
              <a:buFont typeface="Wingdings" panose="05000000000000000000" pitchFamily="2" charset="2"/>
              <a:buChar char="§"/>
            </a:pPr>
            <a:r>
              <a:rPr lang="fr-FR" dirty="0"/>
              <a:t> La formule ((p ⇒ q) ∧ p ) ⇒ p est une tautologie</a:t>
            </a:r>
          </a:p>
          <a:p>
            <a:pPr>
              <a:buFont typeface="Wingdings" panose="05000000000000000000" pitchFamily="2" charset="2"/>
              <a:buChar char="§"/>
            </a:pPr>
            <a:r>
              <a:rPr lang="fr-FR" dirty="0"/>
              <a:t>La formule (p ⇒ q) ∧ ( p ∧ ⎤ q ) est une contradiction</a:t>
            </a:r>
          </a:p>
          <a:p>
            <a:pPr>
              <a:buFont typeface="Wingdings" panose="05000000000000000000" pitchFamily="2" charset="2"/>
              <a:buChar char="§"/>
            </a:pPr>
            <a:r>
              <a:rPr lang="fr-FR" dirty="0"/>
              <a:t>La formule p ∧ (q ⇒ p) est satisfiable et invalide</a:t>
            </a:r>
          </a:p>
          <a:p>
            <a:pPr marL="0" indent="0">
              <a:buNone/>
            </a:pPr>
            <a:endParaRPr lang="fr-FR" dirty="0"/>
          </a:p>
          <a:p>
            <a:pPr marL="0" indent="0">
              <a:buNone/>
            </a:pPr>
            <a:r>
              <a:rPr lang="fr-FR" dirty="0"/>
              <a:t>Dressez la table de vérité pour chaque des formules et prouvez la conclusion</a:t>
            </a:r>
            <a:endParaRPr lang="en-US" dirty="0"/>
          </a:p>
        </p:txBody>
      </p:sp>
      <p:sp>
        <p:nvSpPr>
          <p:cNvPr id="4" name="Rectangle 3">
            <a:extLst>
              <a:ext uri="{FF2B5EF4-FFF2-40B4-BE49-F238E27FC236}">
                <a16:creationId xmlns:a16="http://schemas.microsoft.com/office/drawing/2014/main" id="{F60A4052-1A90-CBE8-C266-6208D3BC1213}"/>
              </a:ext>
            </a:extLst>
          </p:cNvPr>
          <p:cNvSpPr/>
          <p:nvPr/>
        </p:nvSpPr>
        <p:spPr>
          <a:xfrm>
            <a:off x="677333" y="4669763"/>
            <a:ext cx="8829368" cy="1838632"/>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Remarque: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Pour n’importe quelle formule propositionnelle, il est possible de savoir si la formule est valide </a:t>
            </a: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t>
            </a:r>
            <a:r>
              <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 invalide, satisfaisable (SAT) ou insatisfaisable (INSAT)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 Il suffit de dresser la table de vérité</a:t>
            </a:r>
            <a:endParaRPr kumimoji="0" lang="en-US"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47726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D1670-A9FA-E396-E10E-26145810509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2E29C3-281F-4043-BBD3-C2FC2055EE94}"/>
              </a:ext>
            </a:extLst>
          </p:cNvPr>
          <p:cNvSpPr>
            <a:spLocks noGrp="1"/>
          </p:cNvSpPr>
          <p:nvPr>
            <p:ph type="title"/>
          </p:nvPr>
        </p:nvSpPr>
        <p:spPr>
          <a:xfrm>
            <a:off x="520017" y="374186"/>
            <a:ext cx="9361401" cy="884903"/>
          </a:xfrm>
        </p:spPr>
        <p:txBody>
          <a:bodyPr>
            <a:normAutofit fontScale="90000"/>
          </a:bodyPr>
          <a:lstStyle/>
          <a:p>
            <a:r>
              <a:rPr lang="fr-FR" dirty="0"/>
              <a:t>Sémantique du CP0: </a:t>
            </a:r>
            <a:r>
              <a:rPr lang="fr-FR" dirty="0" err="1"/>
              <a:t>Satisfaisabilitié</a:t>
            </a:r>
            <a:r>
              <a:rPr lang="fr-FR" dirty="0"/>
              <a:t>, Tautologie et Contradiction</a:t>
            </a:r>
            <a:endParaRPr lang="en-US" dirty="0"/>
          </a:p>
        </p:txBody>
      </p:sp>
      <p:sp>
        <p:nvSpPr>
          <p:cNvPr id="4" name="Rectangle 3">
            <a:extLst>
              <a:ext uri="{FF2B5EF4-FFF2-40B4-BE49-F238E27FC236}">
                <a16:creationId xmlns:a16="http://schemas.microsoft.com/office/drawing/2014/main" id="{497ADCB4-87C8-9612-891E-E35464A8E991}"/>
              </a:ext>
            </a:extLst>
          </p:cNvPr>
          <p:cNvSpPr/>
          <p:nvPr/>
        </p:nvSpPr>
        <p:spPr>
          <a:xfrm>
            <a:off x="677333" y="1710813"/>
            <a:ext cx="8829368" cy="4797582"/>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Remarque: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Si la formule est valide (tautologie) alors elle est satisfaisable. L’inverse n’est pas vrai. </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Si la formule est insatisfaisable (contradiction) alors elle est invalide. L’inverse n’est pas vrai.</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Une formule peut être à la fois satisfaisable (existe au moins une valuation pour laquelle la formule est vraie) et invalide (existe au moins une valuation pour laquelle la formule est fausse)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Une formule ne peut jamais être à la fois valide (tautologie: formule toujours vraie) et insatisfaisable (formule toujours fausse)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18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07446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4AEA0-EBB9-679D-EF40-9582466BDC7A}"/>
              </a:ext>
            </a:extLst>
          </p:cNvPr>
          <p:cNvSpPr>
            <a:spLocks noGrp="1"/>
          </p:cNvSpPr>
          <p:nvPr>
            <p:ph type="title"/>
          </p:nvPr>
        </p:nvSpPr>
        <p:spPr>
          <a:xfrm>
            <a:off x="677334" y="294967"/>
            <a:ext cx="8596668" cy="904568"/>
          </a:xfrm>
        </p:spPr>
        <p:txBody>
          <a:bodyPr>
            <a:normAutofit fontScale="90000"/>
          </a:bodyPr>
          <a:lstStyle/>
          <a:p>
            <a:r>
              <a:rPr lang="fr-FR" sz="2800" dirty="0"/>
              <a:t>Sémantique du CP0: </a:t>
            </a:r>
            <a:r>
              <a:rPr lang="fr-FR" sz="2800" dirty="0" err="1"/>
              <a:t>Satisfaisabilitié</a:t>
            </a:r>
            <a:r>
              <a:rPr lang="fr-FR" sz="2800" dirty="0"/>
              <a:t>, Tautologie et Contradiction</a:t>
            </a:r>
            <a:endParaRPr lang="en-US" sz="2800" dirty="0"/>
          </a:p>
        </p:txBody>
      </p:sp>
      <p:sp>
        <p:nvSpPr>
          <p:cNvPr id="3" name="Espace réservé du contenu 2">
            <a:extLst>
              <a:ext uri="{FF2B5EF4-FFF2-40B4-BE49-F238E27FC236}">
                <a16:creationId xmlns:a16="http://schemas.microsoft.com/office/drawing/2014/main" id="{7D22AC55-9F84-8D0F-8301-2380ED328978}"/>
              </a:ext>
            </a:extLst>
          </p:cNvPr>
          <p:cNvSpPr>
            <a:spLocks noGrp="1"/>
          </p:cNvSpPr>
          <p:nvPr>
            <p:ph idx="1"/>
          </p:nvPr>
        </p:nvSpPr>
        <p:spPr>
          <a:xfrm>
            <a:off x="442453" y="1553497"/>
            <a:ext cx="9842090" cy="4660489"/>
          </a:xfrm>
        </p:spPr>
        <p:txBody>
          <a:bodyPr>
            <a:normAutofit fontScale="92500" lnSpcReduction="20000"/>
          </a:bodyPr>
          <a:lstStyle/>
          <a:p>
            <a:pPr marL="0" indent="0">
              <a:lnSpc>
                <a:spcPct val="120000"/>
              </a:lnSpc>
              <a:buNone/>
            </a:pPr>
            <a:r>
              <a:rPr lang="fr-FR" b="1" u="sng" dirty="0" err="1"/>
              <a:t>Proprietés</a:t>
            </a:r>
            <a:r>
              <a:rPr lang="fr-FR" b="1" u="sng" dirty="0"/>
              <a:t>: </a:t>
            </a:r>
          </a:p>
          <a:p>
            <a:pPr>
              <a:lnSpc>
                <a:spcPct val="120000"/>
              </a:lnSpc>
            </a:pPr>
            <a:endParaRPr lang="fr-FR" dirty="0"/>
          </a:p>
          <a:p>
            <a:pPr>
              <a:lnSpc>
                <a:spcPct val="120000"/>
              </a:lnSpc>
            </a:pPr>
            <a:r>
              <a:rPr lang="fr-FR" dirty="0"/>
              <a:t>A est une tautologie </a:t>
            </a:r>
            <a:r>
              <a:rPr lang="fr-FR" dirty="0" err="1"/>
              <a:t>ssi</a:t>
            </a:r>
            <a:r>
              <a:rPr lang="fr-FR" dirty="0"/>
              <a:t> </a:t>
            </a:r>
            <a:r>
              <a:rPr lang="en-US" dirty="0"/>
              <a:t>⎤ A </a:t>
            </a:r>
            <a:r>
              <a:rPr lang="en-US" dirty="0" err="1"/>
              <a:t>est</a:t>
            </a:r>
            <a:r>
              <a:rPr lang="en-US" dirty="0"/>
              <a:t> </a:t>
            </a:r>
            <a:r>
              <a:rPr lang="en-US" dirty="0" err="1"/>
              <a:t>une</a:t>
            </a:r>
            <a:r>
              <a:rPr lang="en-US" dirty="0"/>
              <a:t> contradiction </a:t>
            </a:r>
          </a:p>
          <a:p>
            <a:pPr marL="0" indent="0">
              <a:lnSpc>
                <a:spcPct val="120000"/>
              </a:lnSpc>
              <a:buNone/>
            </a:pPr>
            <a:r>
              <a:rPr lang="en-US" dirty="0" err="1">
                <a:sym typeface="Wingdings" panose="05000000000000000000" pitchFamily="2" charset="2"/>
              </a:rPr>
              <a:t>Preuve</a:t>
            </a:r>
            <a:r>
              <a:rPr lang="en-US" dirty="0">
                <a:sym typeface="Wingdings" panose="05000000000000000000" pitchFamily="2" charset="2"/>
              </a:rPr>
              <a:t> : (1 er </a:t>
            </a:r>
            <a:r>
              <a:rPr lang="en-US" dirty="0" err="1">
                <a:sym typeface="Wingdings" panose="05000000000000000000" pitchFamily="2" charset="2"/>
              </a:rPr>
              <a:t>sens</a:t>
            </a:r>
            <a:r>
              <a:rPr lang="en-US" dirty="0">
                <a:sym typeface="Wingdings" panose="05000000000000000000" pitchFamily="2" charset="2"/>
              </a:rPr>
              <a:t>) </a:t>
            </a:r>
            <a:r>
              <a:rPr lang="en-US" dirty="0"/>
              <a:t>⎤ A </a:t>
            </a:r>
            <a:r>
              <a:rPr lang="en-US" dirty="0" err="1"/>
              <a:t>est</a:t>
            </a:r>
            <a:r>
              <a:rPr lang="en-US" dirty="0"/>
              <a:t> </a:t>
            </a:r>
            <a:r>
              <a:rPr lang="en-US" dirty="0" err="1"/>
              <a:t>une</a:t>
            </a:r>
            <a:r>
              <a:rPr lang="en-US" dirty="0"/>
              <a:t> contradiction</a:t>
            </a:r>
            <a:r>
              <a:rPr lang="en-US" dirty="0">
                <a:sym typeface="Wingdings" panose="05000000000000000000" pitchFamily="2" charset="2"/>
              </a:rPr>
              <a:t> </a:t>
            </a:r>
            <a:r>
              <a:rPr lang="en-US" dirty="0" err="1">
                <a:sym typeface="Wingdings" panose="05000000000000000000" pitchFamily="2" charset="2"/>
              </a:rPr>
              <a:t>si</a:t>
            </a:r>
            <a:r>
              <a:rPr lang="en-US" dirty="0">
                <a:sym typeface="Wingdings" panose="05000000000000000000" pitchFamily="2" charset="2"/>
              </a:rPr>
              <a:t> A </a:t>
            </a:r>
            <a:r>
              <a:rPr lang="en-US" dirty="0" err="1">
                <a:sym typeface="Wingdings" panose="05000000000000000000" pitchFamily="2" charset="2"/>
              </a:rPr>
              <a:t>une</a:t>
            </a:r>
            <a:r>
              <a:rPr lang="en-US" dirty="0">
                <a:sym typeface="Wingdings" panose="05000000000000000000" pitchFamily="2" charset="2"/>
              </a:rPr>
              <a:t> </a:t>
            </a:r>
            <a:r>
              <a:rPr lang="en-US" dirty="0" err="1">
                <a:sym typeface="Wingdings" panose="05000000000000000000" pitchFamily="2" charset="2"/>
              </a:rPr>
              <a:t>tautologie</a:t>
            </a:r>
            <a:endParaRPr lang="en-US" dirty="0">
              <a:sym typeface="Wingdings" panose="05000000000000000000" pitchFamily="2" charset="2"/>
            </a:endParaRPr>
          </a:p>
          <a:p>
            <a:pPr marL="0" indent="0">
              <a:lnSpc>
                <a:spcPct val="120000"/>
              </a:lnSpc>
              <a:buNone/>
            </a:pPr>
            <a:r>
              <a:rPr lang="en-US" dirty="0">
                <a:sym typeface="Wingdings" panose="05000000000000000000" pitchFamily="2" charset="2"/>
              </a:rPr>
              <a:t>A </a:t>
            </a:r>
            <a:r>
              <a:rPr lang="en-US" dirty="0" err="1">
                <a:sym typeface="Wingdings" panose="05000000000000000000" pitchFamily="2" charset="2"/>
              </a:rPr>
              <a:t>est</a:t>
            </a:r>
            <a:r>
              <a:rPr lang="en-US" dirty="0">
                <a:sym typeface="Wingdings" panose="05000000000000000000" pitchFamily="2" charset="2"/>
              </a:rPr>
              <a:t> </a:t>
            </a:r>
            <a:r>
              <a:rPr lang="en-US" dirty="0" err="1">
                <a:sym typeface="Wingdings" panose="05000000000000000000" pitchFamily="2" charset="2"/>
              </a:rPr>
              <a:t>une</a:t>
            </a:r>
            <a:r>
              <a:rPr lang="en-US" dirty="0">
                <a:sym typeface="Wingdings" panose="05000000000000000000" pitchFamily="2" charset="2"/>
              </a:rPr>
              <a:t> </a:t>
            </a:r>
            <a:r>
              <a:rPr lang="en-US" dirty="0" err="1">
                <a:sym typeface="Wingdings" panose="05000000000000000000" pitchFamily="2" charset="2"/>
              </a:rPr>
              <a:t>tautologie</a:t>
            </a:r>
            <a:r>
              <a:rPr lang="en-US" dirty="0">
                <a:sym typeface="Wingdings" panose="05000000000000000000" pitchFamily="2" charset="2"/>
              </a:rPr>
              <a:t> </a:t>
            </a:r>
            <a:r>
              <a:rPr lang="en-US" dirty="0" err="1">
                <a:sym typeface="Wingdings" panose="05000000000000000000" pitchFamily="2" charset="2"/>
              </a:rPr>
              <a:t>alors</a:t>
            </a:r>
            <a:r>
              <a:rPr lang="en-US" dirty="0">
                <a:sym typeface="Wingdings" panose="05000000000000000000" pitchFamily="2" charset="2"/>
              </a:rPr>
              <a:t> [ A ] = V pour toute valuation de A </a:t>
            </a:r>
            <a:r>
              <a:rPr lang="en-US" dirty="0" err="1">
                <a:sym typeface="Wingdings" panose="05000000000000000000" pitchFamily="2" charset="2"/>
              </a:rPr>
              <a:t>donc</a:t>
            </a:r>
            <a:r>
              <a:rPr lang="en-US" dirty="0">
                <a:sym typeface="Wingdings" panose="05000000000000000000" pitchFamily="2" charset="2"/>
              </a:rPr>
              <a:t> </a:t>
            </a:r>
          </a:p>
          <a:p>
            <a:pPr marL="0" indent="0">
              <a:lnSpc>
                <a:spcPct val="120000"/>
              </a:lnSpc>
              <a:buNone/>
            </a:pPr>
            <a:r>
              <a:rPr lang="en-US" dirty="0"/>
              <a:t>[ ⎤ A ] = ⎤ V = F  pour toute valuation </a:t>
            </a:r>
            <a:r>
              <a:rPr lang="en-US" dirty="0">
                <a:sym typeface="Wingdings" panose="05000000000000000000" pitchFamily="2" charset="2"/>
              </a:rPr>
              <a:t> </a:t>
            </a:r>
            <a:r>
              <a:rPr lang="en-US" dirty="0"/>
              <a:t> ⎤ A </a:t>
            </a:r>
            <a:r>
              <a:rPr lang="en-US" dirty="0" err="1"/>
              <a:t>est</a:t>
            </a:r>
            <a:r>
              <a:rPr lang="en-US" dirty="0"/>
              <a:t> </a:t>
            </a:r>
            <a:r>
              <a:rPr lang="en-US" dirty="0" err="1"/>
              <a:t>une</a:t>
            </a:r>
            <a:r>
              <a:rPr lang="en-US" dirty="0"/>
              <a:t> contradiction</a:t>
            </a:r>
          </a:p>
          <a:p>
            <a:pPr marL="0" indent="0">
              <a:lnSpc>
                <a:spcPct val="120000"/>
              </a:lnSpc>
              <a:buNone/>
            </a:pPr>
            <a:r>
              <a:rPr lang="en-US" dirty="0" err="1"/>
              <a:t>Preuve</a:t>
            </a:r>
            <a:r>
              <a:rPr lang="en-US" dirty="0"/>
              <a:t> : (2 </a:t>
            </a:r>
            <a:r>
              <a:rPr lang="en-US" dirty="0" err="1"/>
              <a:t>ème</a:t>
            </a:r>
            <a:r>
              <a:rPr lang="en-US" dirty="0"/>
              <a:t> </a:t>
            </a:r>
            <a:r>
              <a:rPr lang="en-US" dirty="0" err="1"/>
              <a:t>sens</a:t>
            </a:r>
            <a:r>
              <a:rPr lang="en-US" dirty="0"/>
              <a:t>) A </a:t>
            </a:r>
            <a:r>
              <a:rPr lang="en-US" dirty="0" err="1"/>
              <a:t>est</a:t>
            </a:r>
            <a:r>
              <a:rPr lang="en-US" dirty="0"/>
              <a:t> </a:t>
            </a:r>
            <a:r>
              <a:rPr lang="en-US" dirty="0" err="1"/>
              <a:t>une</a:t>
            </a:r>
            <a:r>
              <a:rPr lang="en-US" dirty="0"/>
              <a:t> </a:t>
            </a:r>
            <a:r>
              <a:rPr lang="en-US" dirty="0" err="1"/>
              <a:t>tautologie</a:t>
            </a:r>
            <a:r>
              <a:rPr lang="en-US" dirty="0"/>
              <a:t> </a:t>
            </a:r>
            <a:r>
              <a:rPr lang="en-US" dirty="0" err="1"/>
              <a:t>si</a:t>
            </a:r>
            <a:r>
              <a:rPr lang="en-US" dirty="0"/>
              <a:t> ⎤ A </a:t>
            </a:r>
            <a:r>
              <a:rPr lang="en-US" dirty="0" err="1"/>
              <a:t>est</a:t>
            </a:r>
            <a:r>
              <a:rPr lang="en-US" dirty="0"/>
              <a:t> </a:t>
            </a:r>
            <a:r>
              <a:rPr lang="en-US" dirty="0" err="1"/>
              <a:t>une</a:t>
            </a:r>
            <a:r>
              <a:rPr lang="en-US" dirty="0"/>
              <a:t> contradiction </a:t>
            </a:r>
          </a:p>
          <a:p>
            <a:pPr marL="0" indent="0">
              <a:lnSpc>
                <a:spcPct val="120000"/>
              </a:lnSpc>
              <a:buNone/>
            </a:pPr>
            <a:r>
              <a:rPr lang="en-US" dirty="0"/>
              <a:t>⎤ A </a:t>
            </a:r>
            <a:r>
              <a:rPr lang="en-US" dirty="0" err="1"/>
              <a:t>est</a:t>
            </a:r>
            <a:r>
              <a:rPr lang="en-US" dirty="0"/>
              <a:t> </a:t>
            </a:r>
            <a:r>
              <a:rPr lang="en-US" dirty="0" err="1"/>
              <a:t>une</a:t>
            </a:r>
            <a:r>
              <a:rPr lang="en-US" dirty="0"/>
              <a:t> contradiction cad [⎤ A ] = F pour toute valuation </a:t>
            </a:r>
            <a:r>
              <a:rPr lang="en-US" dirty="0" err="1"/>
              <a:t>d’où</a:t>
            </a:r>
            <a:r>
              <a:rPr lang="en-US" dirty="0"/>
              <a:t> [ A ] = V pour toute valuation </a:t>
            </a:r>
            <a:r>
              <a:rPr lang="en-US" dirty="0">
                <a:sym typeface="Wingdings" panose="05000000000000000000" pitchFamily="2" charset="2"/>
              </a:rPr>
              <a:t> A </a:t>
            </a:r>
            <a:r>
              <a:rPr lang="en-US" dirty="0" err="1">
                <a:sym typeface="Wingdings" panose="05000000000000000000" pitchFamily="2" charset="2"/>
              </a:rPr>
              <a:t>est</a:t>
            </a:r>
            <a:r>
              <a:rPr lang="en-US" dirty="0">
                <a:sym typeface="Wingdings" panose="05000000000000000000" pitchFamily="2" charset="2"/>
              </a:rPr>
              <a:t> </a:t>
            </a:r>
            <a:r>
              <a:rPr lang="en-US" dirty="0" err="1">
                <a:sym typeface="Wingdings" panose="05000000000000000000" pitchFamily="2" charset="2"/>
              </a:rPr>
              <a:t>une</a:t>
            </a:r>
            <a:r>
              <a:rPr lang="en-US" dirty="0">
                <a:sym typeface="Wingdings" panose="05000000000000000000" pitchFamily="2" charset="2"/>
              </a:rPr>
              <a:t> </a:t>
            </a:r>
            <a:r>
              <a:rPr lang="en-US" dirty="0" err="1">
                <a:sym typeface="Wingdings" panose="05000000000000000000" pitchFamily="2" charset="2"/>
              </a:rPr>
              <a:t>tautologie</a:t>
            </a:r>
            <a:r>
              <a:rPr lang="en-US" dirty="0">
                <a:sym typeface="Wingdings" panose="05000000000000000000" pitchFamily="2" charset="2"/>
              </a:rPr>
              <a:t> </a:t>
            </a:r>
          </a:p>
          <a:p>
            <a:pPr marL="0" indent="0">
              <a:lnSpc>
                <a:spcPct val="120000"/>
              </a:lnSpc>
              <a:buNone/>
            </a:pPr>
            <a:endParaRPr lang="en-US" dirty="0">
              <a:sym typeface="Wingdings" panose="05000000000000000000" pitchFamily="2" charset="2"/>
            </a:endParaRPr>
          </a:p>
          <a:p>
            <a:pPr>
              <a:lnSpc>
                <a:spcPct val="120000"/>
              </a:lnSpc>
            </a:pPr>
            <a:r>
              <a:rPr lang="fr-FR" dirty="0"/>
              <a:t>A est une contradiction </a:t>
            </a:r>
            <a:r>
              <a:rPr lang="fr-FR" dirty="0" err="1"/>
              <a:t>ssi</a:t>
            </a:r>
            <a:r>
              <a:rPr lang="fr-FR" dirty="0"/>
              <a:t> ⎤ A est une tautologie </a:t>
            </a:r>
          </a:p>
          <a:p>
            <a:pPr marL="0" indent="0">
              <a:lnSpc>
                <a:spcPct val="120000"/>
              </a:lnSpc>
              <a:buNone/>
            </a:pPr>
            <a:r>
              <a:rPr lang="fr-FR" dirty="0">
                <a:sym typeface="Wingdings" panose="05000000000000000000" pitchFamily="2" charset="2"/>
              </a:rPr>
              <a:t>Preuve (même logique)</a:t>
            </a:r>
            <a:endParaRPr lang="en-US" dirty="0">
              <a:sym typeface="Wingdings" panose="05000000000000000000" pitchFamily="2" charset="2"/>
            </a:endParaRPr>
          </a:p>
          <a:p>
            <a:pPr marL="0" indent="0">
              <a:lnSpc>
                <a:spcPct val="120000"/>
              </a:lnSpc>
              <a:buNone/>
            </a:pPr>
            <a:endParaRPr lang="en-US" dirty="0">
              <a:sym typeface="Wingdings" panose="05000000000000000000" pitchFamily="2" charset="2"/>
            </a:endParaRPr>
          </a:p>
        </p:txBody>
      </p:sp>
    </p:spTree>
    <p:extLst>
      <p:ext uri="{BB962C8B-B14F-4D97-AF65-F5344CB8AC3E}">
        <p14:creationId xmlns:p14="http://schemas.microsoft.com/office/powerpoint/2010/main" val="488154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DB5AD-1809-FEB0-2F64-A3C0FB43EE97}"/>
              </a:ext>
            </a:extLst>
          </p:cNvPr>
          <p:cNvSpPr>
            <a:spLocks noGrp="1"/>
          </p:cNvSpPr>
          <p:nvPr>
            <p:ph type="title"/>
          </p:nvPr>
        </p:nvSpPr>
        <p:spPr>
          <a:xfrm>
            <a:off x="677334" y="206477"/>
            <a:ext cx="8596668" cy="953729"/>
          </a:xfrm>
        </p:spPr>
        <p:txBody>
          <a:bodyPr>
            <a:normAutofit/>
          </a:bodyPr>
          <a:lstStyle/>
          <a:p>
            <a:r>
              <a:rPr lang="fr-FR" sz="2800" dirty="0"/>
              <a:t>Sémantique du CP0: </a:t>
            </a:r>
            <a:r>
              <a:rPr lang="fr-FR" sz="2800" dirty="0" err="1"/>
              <a:t>Satisfaisabilitié</a:t>
            </a:r>
            <a:r>
              <a:rPr lang="fr-FR" sz="2800" dirty="0"/>
              <a:t>, Tautologie et Contradiction</a:t>
            </a:r>
            <a:endParaRPr lang="en-US" sz="2800" dirty="0"/>
          </a:p>
        </p:txBody>
      </p:sp>
      <p:sp>
        <p:nvSpPr>
          <p:cNvPr id="3" name="Espace réservé du contenu 2">
            <a:extLst>
              <a:ext uri="{FF2B5EF4-FFF2-40B4-BE49-F238E27FC236}">
                <a16:creationId xmlns:a16="http://schemas.microsoft.com/office/drawing/2014/main" id="{50442D15-830D-D6A0-C1FF-BAD6F42E6A99}"/>
              </a:ext>
            </a:extLst>
          </p:cNvPr>
          <p:cNvSpPr>
            <a:spLocks noGrp="1"/>
          </p:cNvSpPr>
          <p:nvPr>
            <p:ph idx="1"/>
          </p:nvPr>
        </p:nvSpPr>
        <p:spPr>
          <a:xfrm>
            <a:off x="677334" y="1366686"/>
            <a:ext cx="8596668" cy="2890684"/>
          </a:xfrm>
        </p:spPr>
        <p:txBody>
          <a:bodyPr/>
          <a:lstStyle/>
          <a:p>
            <a:pPr marL="0" indent="0">
              <a:buNone/>
            </a:pPr>
            <a:r>
              <a:rPr lang="fr-FR" b="1" u="sng" dirty="0"/>
              <a:t>Propriétés: </a:t>
            </a:r>
          </a:p>
          <a:p>
            <a:r>
              <a:rPr lang="fr-FR" dirty="0"/>
              <a:t>(p ∨ ⎤ p) est une tautologie</a:t>
            </a:r>
          </a:p>
          <a:p>
            <a:r>
              <a:rPr lang="en-US" dirty="0"/>
              <a:t>(p ∨ q1 ∨ … ∨ qn ∨ ⎤ p ∨ qn+1 ∨ … ∨ </a:t>
            </a:r>
            <a:r>
              <a:rPr lang="en-US" dirty="0" err="1"/>
              <a:t>qn+m</a:t>
            </a:r>
            <a:r>
              <a:rPr lang="en-US" dirty="0"/>
              <a:t>) </a:t>
            </a:r>
            <a:r>
              <a:rPr lang="en-US" dirty="0" err="1"/>
              <a:t>est</a:t>
            </a:r>
            <a:r>
              <a:rPr lang="en-US" dirty="0"/>
              <a:t> </a:t>
            </a:r>
            <a:r>
              <a:rPr lang="en-US" dirty="0" err="1"/>
              <a:t>une</a:t>
            </a:r>
            <a:r>
              <a:rPr lang="en-US" dirty="0"/>
              <a:t> </a:t>
            </a:r>
            <a:r>
              <a:rPr lang="en-US" dirty="0" err="1"/>
              <a:t>tautologie</a:t>
            </a:r>
            <a:endParaRPr lang="en-US" dirty="0"/>
          </a:p>
          <a:p>
            <a:r>
              <a:rPr lang="fr-FR" dirty="0"/>
              <a:t>(p ∨ A ∨ ⎤ p ∨ B) est une tautologie</a:t>
            </a:r>
          </a:p>
          <a:p>
            <a:r>
              <a:rPr lang="fr-FR" dirty="0"/>
              <a:t>(p ∧ ⎤ p) est une contradiction</a:t>
            </a:r>
          </a:p>
          <a:p>
            <a:r>
              <a:rPr lang="en-US" dirty="0"/>
              <a:t>(p ∧ q1 ∧ … ∧ qn ∧ ⎤ p ∧ qn+1 ∧ … ∧ </a:t>
            </a:r>
            <a:r>
              <a:rPr lang="en-US" dirty="0" err="1"/>
              <a:t>qn+m</a:t>
            </a:r>
            <a:r>
              <a:rPr lang="en-US" dirty="0"/>
              <a:t>) </a:t>
            </a:r>
            <a:r>
              <a:rPr lang="en-US" dirty="0" err="1"/>
              <a:t>est</a:t>
            </a:r>
            <a:r>
              <a:rPr lang="en-US" dirty="0"/>
              <a:t> </a:t>
            </a:r>
            <a:r>
              <a:rPr lang="en-US" dirty="0" err="1"/>
              <a:t>une</a:t>
            </a:r>
            <a:r>
              <a:rPr lang="en-US" dirty="0"/>
              <a:t> contradiction</a:t>
            </a:r>
          </a:p>
          <a:p>
            <a:r>
              <a:rPr lang="fr-FR" dirty="0"/>
              <a:t>(p ∧ B ∧ ⎤ p ∧ C) est une contradiction</a:t>
            </a:r>
            <a:endParaRPr lang="en-US" dirty="0"/>
          </a:p>
        </p:txBody>
      </p:sp>
      <p:sp>
        <p:nvSpPr>
          <p:cNvPr id="4" name="Espace réservé du contenu 2">
            <a:extLst>
              <a:ext uri="{FF2B5EF4-FFF2-40B4-BE49-F238E27FC236}">
                <a16:creationId xmlns:a16="http://schemas.microsoft.com/office/drawing/2014/main" id="{8A5D7C33-A38A-6C67-E8E9-E405049DC6BC}"/>
              </a:ext>
            </a:extLst>
          </p:cNvPr>
          <p:cNvSpPr txBox="1">
            <a:spLocks/>
          </p:cNvSpPr>
          <p:nvPr/>
        </p:nvSpPr>
        <p:spPr>
          <a:xfrm>
            <a:off x="677334" y="4463850"/>
            <a:ext cx="8596668" cy="26842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Proposition: </a:t>
            </a:r>
          </a:p>
          <a:p>
            <a:pPr marL="0" marR="0" lvl="0" indent="0" algn="l" defTabSz="457200" rtl="0" eaLnBrk="1" fontAlgn="auto" latinLnBrk="0" hangingPunct="1">
              <a:lnSpc>
                <a:spcPct val="100000"/>
              </a:lnSpc>
              <a:spcBef>
                <a:spcPts val="1000"/>
              </a:spcBef>
              <a:spcAft>
                <a:spcPts val="0"/>
              </a:spcAft>
              <a:buClr>
                <a:srgbClr val="156082"/>
              </a:buClr>
              <a:buSzPct val="80000"/>
              <a:buNone/>
              <a:tabLst/>
              <a:defRPr/>
            </a:pP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Soient</a:t>
            </a:r>
            <a:endPar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B1, B2, …,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Bn</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des formules propositionnelles</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p1, p2, …,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pn</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des variables propositionnelles</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Si A est une tautologie alors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p1 ← B1 , p2 ← B2 , …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pn</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Bn ]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également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une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tautologie</a:t>
            </a:r>
            <a:endPar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683743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18024-7F1C-1F7A-FB5B-6468A50F1BA8}"/>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3" name="Espace réservé du contenu 2">
            <a:extLst>
              <a:ext uri="{FF2B5EF4-FFF2-40B4-BE49-F238E27FC236}">
                <a16:creationId xmlns:a16="http://schemas.microsoft.com/office/drawing/2014/main" id="{41EE862D-B765-5CFC-257A-3536ADF96E97}"/>
              </a:ext>
            </a:extLst>
          </p:cNvPr>
          <p:cNvSpPr>
            <a:spLocks noGrp="1"/>
          </p:cNvSpPr>
          <p:nvPr>
            <p:ph idx="1"/>
          </p:nvPr>
        </p:nvSpPr>
        <p:spPr>
          <a:xfrm>
            <a:off x="677334" y="1645264"/>
            <a:ext cx="8781298" cy="3696928"/>
          </a:xfrm>
          <a:prstGeom prst="roundRect">
            <a:avLst/>
          </a:prstGeom>
          <a:solidFill>
            <a:schemeClr val="tx2">
              <a:lumMod val="10000"/>
              <a:lumOff val="90000"/>
            </a:schemeClr>
          </a:solidFill>
          <a:ln/>
        </p:spPr>
        <p:style>
          <a:lnRef idx="2">
            <a:schemeClr val="accent1"/>
          </a:lnRef>
          <a:fillRef idx="1">
            <a:schemeClr val="lt1"/>
          </a:fillRef>
          <a:effectRef idx="0">
            <a:schemeClr val="accent1"/>
          </a:effectRef>
          <a:fontRef idx="minor">
            <a:schemeClr val="dk1"/>
          </a:fontRef>
        </p:style>
        <p:txBody>
          <a:bodyPr>
            <a:normAutofit lnSpcReduction="10000"/>
          </a:bodyPr>
          <a:lstStyle/>
          <a:p>
            <a:pPr marL="0" indent="0">
              <a:buNone/>
            </a:pPr>
            <a:r>
              <a:rPr lang="fr-FR" b="1" u="sng" dirty="0"/>
              <a:t>Définitions: </a:t>
            </a:r>
          </a:p>
          <a:p>
            <a:pPr marL="0" indent="0">
              <a:buNone/>
            </a:pPr>
            <a:endParaRPr lang="fr-FR" b="1" u="sng" dirty="0"/>
          </a:p>
          <a:p>
            <a:r>
              <a:rPr lang="fr-FR" dirty="0"/>
              <a:t>Conséquence logique: une formule </a:t>
            </a:r>
            <a:r>
              <a:rPr lang="el-GR" dirty="0"/>
              <a:t>Ψ </a:t>
            </a:r>
            <a:r>
              <a:rPr lang="en-US" dirty="0" err="1"/>
              <a:t>est</a:t>
            </a:r>
            <a:r>
              <a:rPr lang="en-US" dirty="0"/>
              <a:t> </a:t>
            </a:r>
            <a:r>
              <a:rPr lang="en-US" dirty="0" err="1"/>
              <a:t>une</a:t>
            </a:r>
            <a:r>
              <a:rPr lang="en-US" dirty="0"/>
              <a:t> </a:t>
            </a:r>
            <a:r>
              <a:rPr lang="en-US" dirty="0" err="1"/>
              <a:t>conséquence</a:t>
            </a:r>
            <a:r>
              <a:rPr lang="en-US" dirty="0"/>
              <a:t> </a:t>
            </a:r>
            <a:r>
              <a:rPr lang="en-US" dirty="0" err="1"/>
              <a:t>logique</a:t>
            </a:r>
            <a:r>
              <a:rPr lang="en-US" dirty="0"/>
              <a:t> </a:t>
            </a:r>
            <a:r>
              <a:rPr lang="en-US" dirty="0" err="1"/>
              <a:t>d’une</a:t>
            </a:r>
            <a:r>
              <a:rPr lang="en-US" dirty="0"/>
              <a:t> </a:t>
            </a:r>
            <a:r>
              <a:rPr lang="en-US" dirty="0" err="1"/>
              <a:t>formule</a:t>
            </a:r>
            <a:r>
              <a:rPr lang="en-US" dirty="0"/>
              <a:t> </a:t>
            </a:r>
            <a:r>
              <a:rPr lang="el-GR" dirty="0"/>
              <a:t>φ</a:t>
            </a:r>
            <a:r>
              <a:rPr lang="fr-FR" dirty="0"/>
              <a:t> </a:t>
            </a:r>
            <a:r>
              <a:rPr lang="fr-FR" dirty="0" err="1"/>
              <a:t>ssi</a:t>
            </a:r>
            <a:r>
              <a:rPr lang="fr-FR" dirty="0"/>
              <a:t> mod(</a:t>
            </a:r>
            <a:r>
              <a:rPr lang="el-GR" dirty="0"/>
              <a:t>φ</a:t>
            </a:r>
            <a:r>
              <a:rPr lang="fr-FR" dirty="0"/>
              <a:t>) </a:t>
            </a:r>
            <a:r>
              <a:rPr lang="en-US" dirty="0"/>
              <a:t>⊆ mod (</a:t>
            </a:r>
            <a:r>
              <a:rPr lang="el-GR" dirty="0"/>
              <a:t>Ψ</a:t>
            </a:r>
            <a:r>
              <a:rPr lang="fr-FR" dirty="0"/>
              <a:t>) </a:t>
            </a:r>
          </a:p>
          <a:p>
            <a:pPr lvl="2">
              <a:buFont typeface="Wingdings" panose="05000000000000000000" pitchFamily="2" charset="2"/>
              <a:buChar char="q"/>
            </a:pPr>
            <a:r>
              <a:rPr lang="fr-FR" sz="1800" dirty="0"/>
              <a:t>Notation: </a:t>
            </a:r>
            <a:r>
              <a:rPr lang="el-GR" sz="1800" dirty="0"/>
              <a:t>φ</a:t>
            </a:r>
            <a:r>
              <a:rPr lang="fr-FR" sz="1800" dirty="0"/>
              <a:t> </a:t>
            </a:r>
            <a:r>
              <a:rPr lang="en-US" sz="1800" b="1" dirty="0">
                <a:solidFill>
                  <a:schemeClr val="bg2">
                    <a:lumMod val="25000"/>
                  </a:schemeClr>
                </a:solidFill>
              </a:rPr>
              <a:t>╞</a:t>
            </a:r>
            <a:r>
              <a:rPr lang="fr-FR" sz="1800" dirty="0"/>
              <a:t> </a:t>
            </a:r>
            <a:r>
              <a:rPr lang="el-GR" sz="1800" dirty="0"/>
              <a:t>Ψ</a:t>
            </a:r>
            <a:endParaRPr lang="fr-FR" sz="1800" dirty="0"/>
          </a:p>
          <a:p>
            <a:pPr marL="0" indent="0">
              <a:buNone/>
            </a:pPr>
            <a:endParaRPr lang="fr-FR" dirty="0"/>
          </a:p>
          <a:p>
            <a:r>
              <a:rPr lang="fr-FR" dirty="0"/>
              <a:t>Equivalence : une formule </a:t>
            </a:r>
            <a:r>
              <a:rPr lang="el-GR" dirty="0"/>
              <a:t>φ</a:t>
            </a:r>
            <a:r>
              <a:rPr lang="fr-FR" dirty="0"/>
              <a:t> est équivalente à une formule </a:t>
            </a:r>
            <a:r>
              <a:rPr lang="el-GR" dirty="0"/>
              <a:t>Ψ</a:t>
            </a:r>
            <a:r>
              <a:rPr lang="fr-FR" dirty="0"/>
              <a:t> si: </a:t>
            </a:r>
          </a:p>
          <a:p>
            <a:pPr marL="0" indent="0">
              <a:buNone/>
            </a:pPr>
            <a:r>
              <a:rPr lang="fr-FR" dirty="0"/>
              <a:t>			 </a:t>
            </a:r>
            <a:r>
              <a:rPr lang="el-GR" dirty="0"/>
              <a:t>φ</a:t>
            </a:r>
            <a:r>
              <a:rPr lang="fr-FR" dirty="0"/>
              <a:t> </a:t>
            </a:r>
            <a:r>
              <a:rPr lang="en-US" b="1" dirty="0">
                <a:solidFill>
                  <a:schemeClr val="bg2">
                    <a:lumMod val="25000"/>
                  </a:schemeClr>
                </a:solidFill>
              </a:rPr>
              <a:t>╞</a:t>
            </a:r>
            <a:r>
              <a:rPr lang="fr-FR" dirty="0"/>
              <a:t> </a:t>
            </a:r>
            <a:r>
              <a:rPr lang="el-GR" dirty="0"/>
              <a:t>Ψ</a:t>
            </a:r>
            <a:r>
              <a:rPr lang="fr-FR" dirty="0"/>
              <a:t> et </a:t>
            </a:r>
            <a:r>
              <a:rPr lang="el-GR" dirty="0"/>
              <a:t>Ψ</a:t>
            </a:r>
            <a:r>
              <a:rPr lang="fr-FR" dirty="0"/>
              <a:t> </a:t>
            </a:r>
            <a:r>
              <a:rPr lang="en-US" b="1" dirty="0">
                <a:solidFill>
                  <a:schemeClr val="bg2">
                    <a:lumMod val="25000"/>
                  </a:schemeClr>
                </a:solidFill>
              </a:rPr>
              <a:t>╞</a:t>
            </a:r>
            <a:r>
              <a:rPr lang="fr-FR" dirty="0"/>
              <a:t> </a:t>
            </a:r>
            <a:r>
              <a:rPr lang="el-GR" dirty="0"/>
              <a:t>φ</a:t>
            </a:r>
            <a:r>
              <a:rPr lang="fr-FR" dirty="0"/>
              <a:t> </a:t>
            </a:r>
            <a:r>
              <a:rPr lang="fr-FR" dirty="0" err="1"/>
              <a:t>c.à.d</a:t>
            </a:r>
            <a:r>
              <a:rPr lang="fr-FR" dirty="0"/>
              <a:t> mod(</a:t>
            </a:r>
            <a:r>
              <a:rPr lang="el-GR" dirty="0"/>
              <a:t>φ</a:t>
            </a:r>
            <a:r>
              <a:rPr lang="fr-FR" dirty="0"/>
              <a:t>) </a:t>
            </a:r>
            <a:r>
              <a:rPr lang="en-US" dirty="0"/>
              <a:t>⊆ mod (</a:t>
            </a:r>
            <a:r>
              <a:rPr lang="el-GR" dirty="0"/>
              <a:t>Ψ</a:t>
            </a:r>
            <a:r>
              <a:rPr lang="fr-FR" dirty="0"/>
              <a:t>) et mod(</a:t>
            </a:r>
            <a:r>
              <a:rPr lang="el-GR" dirty="0"/>
              <a:t>Ψ</a:t>
            </a:r>
            <a:r>
              <a:rPr lang="fr-FR" dirty="0"/>
              <a:t>) </a:t>
            </a:r>
            <a:r>
              <a:rPr lang="en-US" dirty="0"/>
              <a:t>⊆ mod (</a:t>
            </a:r>
            <a:r>
              <a:rPr lang="el-GR" dirty="0"/>
              <a:t>φ</a:t>
            </a:r>
            <a:r>
              <a:rPr lang="fr-FR" dirty="0"/>
              <a:t>)</a:t>
            </a:r>
          </a:p>
          <a:p>
            <a:pPr lvl="2">
              <a:buFont typeface="Wingdings" panose="05000000000000000000" pitchFamily="2" charset="2"/>
              <a:buChar char="q"/>
            </a:pPr>
            <a:r>
              <a:rPr lang="en-US" sz="1800" dirty="0"/>
              <a:t>Notation </a:t>
            </a:r>
            <a:r>
              <a:rPr lang="el-GR" sz="1800" dirty="0"/>
              <a:t>φ</a:t>
            </a:r>
            <a:r>
              <a:rPr lang="en-US" sz="1800" b="1" dirty="0"/>
              <a:t> ≡ </a:t>
            </a:r>
            <a:r>
              <a:rPr lang="el-GR" sz="1800" dirty="0"/>
              <a:t>Ψ</a:t>
            </a:r>
            <a:endParaRPr lang="fr-FR" sz="1800" dirty="0"/>
          </a:p>
          <a:p>
            <a:pPr marL="914400" lvl="2" indent="0">
              <a:buNone/>
            </a:pPr>
            <a:endParaRPr lang="fr-FR" sz="1800" dirty="0"/>
          </a:p>
          <a:p>
            <a:pPr marL="0" indent="0">
              <a:buNone/>
            </a:pPr>
            <a:endParaRPr lang="fr-FR" dirty="0"/>
          </a:p>
          <a:p>
            <a:pPr marL="0" indent="0">
              <a:buNone/>
            </a:pPr>
            <a:endParaRPr lang="el-GR" dirty="0"/>
          </a:p>
        </p:txBody>
      </p:sp>
    </p:spTree>
    <p:extLst>
      <p:ext uri="{BB962C8B-B14F-4D97-AF65-F5344CB8AC3E}">
        <p14:creationId xmlns:p14="http://schemas.microsoft.com/office/powerpoint/2010/main" val="3302584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45E1F-8BC4-1A4A-602B-C990BA4C22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14D2F0-64FD-8C79-1990-D8A18244EC50}"/>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3" name="Espace réservé du contenu 2">
            <a:extLst>
              <a:ext uri="{FF2B5EF4-FFF2-40B4-BE49-F238E27FC236}">
                <a16:creationId xmlns:a16="http://schemas.microsoft.com/office/drawing/2014/main" id="{8D01D2DD-3BC7-D3EA-5B0D-191127AEBCCC}"/>
              </a:ext>
            </a:extLst>
          </p:cNvPr>
          <p:cNvSpPr>
            <a:spLocks noGrp="1"/>
          </p:cNvSpPr>
          <p:nvPr>
            <p:ph idx="1"/>
          </p:nvPr>
        </p:nvSpPr>
        <p:spPr>
          <a:xfrm>
            <a:off x="768007" y="2127046"/>
            <a:ext cx="8505995" cy="2395794"/>
          </a:xfrm>
          <a:solidFill>
            <a:schemeClr val="accent6">
              <a:lumMod val="20000"/>
              <a:lumOff val="80000"/>
            </a:schemeClr>
          </a:solidFill>
          <a:ln>
            <a:solidFill>
              <a:schemeClr val="accent6"/>
            </a:solidFill>
          </a:ln>
        </p:spPr>
        <p:txBody>
          <a:bodyPr>
            <a:normAutofit/>
          </a:bodyPr>
          <a:lstStyle/>
          <a:p>
            <a:pPr marL="0" indent="0">
              <a:buNone/>
            </a:pPr>
            <a:r>
              <a:rPr lang="fr-FR" b="1" u="sng" dirty="0" err="1"/>
              <a:t>Proprietés</a:t>
            </a:r>
            <a:r>
              <a:rPr lang="fr-FR" sz="1400" b="1" u="sng" dirty="0"/>
              <a:t>:</a:t>
            </a:r>
          </a:p>
          <a:p>
            <a:pPr marL="0" indent="0">
              <a:buNone/>
            </a:pPr>
            <a:endParaRPr lang="fr-FR" sz="1400" b="1" u="sng" dirty="0"/>
          </a:p>
          <a:p>
            <a:r>
              <a:rPr lang="fr-FR" dirty="0"/>
              <a:t>1. B ╞ A </a:t>
            </a:r>
            <a:r>
              <a:rPr lang="fr-FR" dirty="0" err="1"/>
              <a:t>ssi</a:t>
            </a:r>
            <a:r>
              <a:rPr lang="fr-FR" dirty="0"/>
              <a:t> B ⇒ A est une tautologie (╞ (B ⇒ A) )</a:t>
            </a:r>
          </a:p>
          <a:p>
            <a:r>
              <a:rPr lang="fr-FR" dirty="0"/>
              <a:t>2. B ≡ A </a:t>
            </a:r>
            <a:r>
              <a:rPr lang="fr-FR" dirty="0" err="1"/>
              <a:t>ssi</a:t>
            </a:r>
            <a:r>
              <a:rPr lang="fr-FR" dirty="0"/>
              <a:t> B ⇔ A est une tautologie (╞ (B ⇔ A) )</a:t>
            </a:r>
          </a:p>
          <a:p>
            <a:r>
              <a:rPr lang="fr-FR" dirty="0"/>
              <a:t>3. Si B ≡ A et ╞ B alors ╞ A</a:t>
            </a:r>
          </a:p>
          <a:p>
            <a:pPr marL="0" indent="0">
              <a:buNone/>
            </a:pPr>
            <a:endParaRPr lang="fr-FR" dirty="0"/>
          </a:p>
          <a:p>
            <a:pPr marL="0" indent="0">
              <a:buNone/>
            </a:pPr>
            <a:endParaRPr lang="el-GR" dirty="0"/>
          </a:p>
        </p:txBody>
      </p:sp>
    </p:spTree>
    <p:extLst>
      <p:ext uri="{BB962C8B-B14F-4D97-AF65-F5344CB8AC3E}">
        <p14:creationId xmlns:p14="http://schemas.microsoft.com/office/powerpoint/2010/main" val="674840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F1A88-981F-6EA8-E17C-4BA3CE5FB16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F3C0A6-36BA-3721-1073-8429AA8C2628}"/>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96F9615F-41E5-2EEF-76EA-646662338F61}"/>
              </a:ext>
            </a:extLst>
          </p:cNvPr>
          <p:cNvSpPr txBox="1">
            <a:spLocks/>
          </p:cNvSpPr>
          <p:nvPr/>
        </p:nvSpPr>
        <p:spPr>
          <a:xfrm>
            <a:off x="677334" y="1524001"/>
            <a:ext cx="8781298" cy="4616246"/>
          </a:xfrm>
          <a:prstGeom prst="rect">
            <a:avLst/>
          </a:prstGeom>
          <a:solidFill>
            <a:schemeClr val="bg1"/>
          </a:solidFill>
          <a:ln>
            <a:solidFill>
              <a:schemeClr val="tx1"/>
            </a:solidFill>
          </a:ln>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Preuve</a:t>
            </a:r>
            <a:r>
              <a:rPr kumimoji="0" lang="fr-FR" sz="14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342900" marR="0" lvl="0" indent="-342900" algn="l" defTabSz="457200" rtl="0" eaLnBrk="1" fontAlgn="auto" latinLnBrk="0" hangingPunct="1">
              <a:lnSpc>
                <a:spcPct val="15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B ╞ A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ssi</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 A est une tautologie (╞ (B ⇒ A)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er sens: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si B ⇒ A est une tautologie  </a:t>
            </a:r>
          </a:p>
          <a:p>
            <a:pPr marL="0" lvl="0" indent="0">
              <a:lnSpc>
                <a:spcPct val="150000"/>
              </a:lnSpc>
              <a:buClr>
                <a:srgbClr val="156082"/>
              </a:buClr>
              <a:buNone/>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une tautologie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B doit être toujours vraie que ce soit l’évaluation de A (T.V de </a:t>
            </a:r>
            <a:r>
              <a:rPr lang="fr-FR" dirty="0">
                <a:solidFill>
                  <a:prstClr val="black">
                    <a:lumMod val="75000"/>
                    <a:lumOff val="25000"/>
                  </a:prstClr>
                </a:solidFill>
              </a:rPr>
              <a:t>B ⇒ A )</a:t>
            </a:r>
            <a:r>
              <a:rPr lang="fr-FR" dirty="0">
                <a:solidFill>
                  <a:prstClr val="black">
                    <a:lumMod val="75000"/>
                    <a:lumOff val="25000"/>
                  </a:prstClr>
                </a:solidFill>
                <a:latin typeface="Trebuchet MS" panose="020B0603020202020204"/>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mod(B) ={1} ; mod(A)={1} alors mod (B)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mod (A)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(par définition)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2 -ème sens: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une tautologie (╞ (B ⇒ A) ) si B ╞ A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 A est une conséquence logique de B eq à mod (B)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mod (A),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càd</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tout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modèle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de B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existe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dans A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ainsi</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vraie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alors</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vraie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d’où</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vraie (tautologie)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27029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1DDD2-1054-3432-08E5-1D0BCF0C376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B5A9C6-651D-8C1A-6451-D5E7D46225C7}"/>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126552A0-144A-FBB3-F0C8-0CED4000D83E}"/>
              </a:ext>
            </a:extLst>
          </p:cNvPr>
          <p:cNvSpPr txBox="1">
            <a:spLocks/>
          </p:cNvSpPr>
          <p:nvPr/>
        </p:nvSpPr>
        <p:spPr>
          <a:xfrm>
            <a:off x="677333" y="1524001"/>
            <a:ext cx="9125427" cy="4616246"/>
          </a:xfrm>
          <a:prstGeom prst="rect">
            <a:avLst/>
          </a:prstGeom>
          <a:solidFill>
            <a:schemeClr val="bg1"/>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Preuve</a:t>
            </a:r>
            <a:r>
              <a:rPr kumimoji="0" lang="fr-FR" sz="14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B ≡ A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ssi</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 A est une tautologie (╞ (B ⇔ A)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er sens: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si B ⇔ A est une tautologie</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une tautologie donc mod (B ⇔ A )= {(0,0), (1,1)}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mod(B)=mod(A)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 A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2 -ème sens: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une tautologie si B ≡ A</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eq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mod(B)=mod(A) 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mod (B)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mod (A)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B</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vraie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alors</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vraie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et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mod (A)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mod (B)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A</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(A vraie alors B est vraie) </a:t>
            </a:r>
          </a:p>
          <a:p>
            <a:pPr marL="0" marR="0" lvl="0" indent="0" algn="l" defTabSz="457200" rtl="0" eaLnBrk="1" fontAlgn="auto" latinLnBrk="0" hangingPunct="1">
              <a:lnSpc>
                <a:spcPct val="15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Donc B ⇔ A est une tautologie</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3" name="Accolade ouvrante 2">
            <a:extLst>
              <a:ext uri="{FF2B5EF4-FFF2-40B4-BE49-F238E27FC236}">
                <a16:creationId xmlns:a16="http://schemas.microsoft.com/office/drawing/2014/main" id="{71688BE1-5CEE-C419-9978-64129B0D11FC}"/>
              </a:ext>
            </a:extLst>
          </p:cNvPr>
          <p:cNvSpPr/>
          <p:nvPr/>
        </p:nvSpPr>
        <p:spPr>
          <a:xfrm>
            <a:off x="3529780" y="4100051"/>
            <a:ext cx="206477" cy="123394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724176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9F6A9-B462-F7B8-BB6D-86499C19D6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4948D9-A0F0-0A4A-6181-4F4F4629C9F4}"/>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49BFD9AC-BB9C-9CE0-7360-16828DE8C14C}"/>
              </a:ext>
            </a:extLst>
          </p:cNvPr>
          <p:cNvSpPr txBox="1">
            <a:spLocks/>
          </p:cNvSpPr>
          <p:nvPr/>
        </p:nvSpPr>
        <p:spPr>
          <a:xfrm>
            <a:off x="677334" y="1524001"/>
            <a:ext cx="8869790" cy="1904999"/>
          </a:xfrm>
          <a:prstGeom prst="rect">
            <a:avLst/>
          </a:prstGeom>
          <a:solidFill>
            <a:schemeClr val="bg1"/>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Preuve</a:t>
            </a:r>
            <a:r>
              <a:rPr kumimoji="0" lang="fr-FR" sz="14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Si B ≡ A et ╞ B alors ╞ A</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 ≡ A est vraie alors B ⇔ A est une tautologie {(0,0),(1,1)} et B est une tautologie (╞ B) cad B est toujours vraie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 est vraie (A est une tautologie)</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6" name="ZoneTexte 5">
            <a:extLst>
              <a:ext uri="{FF2B5EF4-FFF2-40B4-BE49-F238E27FC236}">
                <a16:creationId xmlns:a16="http://schemas.microsoft.com/office/drawing/2014/main" id="{7E1AA61E-046E-5421-F1EB-C386E64241F6}"/>
              </a:ext>
            </a:extLst>
          </p:cNvPr>
          <p:cNvSpPr txBox="1"/>
          <p:nvPr/>
        </p:nvSpPr>
        <p:spPr>
          <a:xfrm>
            <a:off x="523568" y="3752983"/>
            <a:ext cx="9023556" cy="203132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Propriétés</a:t>
            </a:r>
            <a:endPar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1. Si A ≡ B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alors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 A ≡ ⎤ 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2. Si A ≡ B et C ≡ D alors</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 C) ≡ (B ∨ D)</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 C) ≡ (B ∧ D)</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 C) ≡ (B ⇒ D)</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 C) ≡ (B ⇔ D) </a:t>
            </a: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fr-FR"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Traçer</a:t>
            </a: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la table de vérité des propriétés)  </a:t>
            </a:r>
            <a:endPar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341904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92788-1FDA-B17C-FD20-718783E53E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9E3E71-9AEC-A602-63A9-45BB7646B3BD}"/>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4DACBFF7-E021-5E1F-1AF8-4AF7DDE9817F}"/>
              </a:ext>
            </a:extLst>
          </p:cNvPr>
          <p:cNvSpPr txBox="1">
            <a:spLocks/>
          </p:cNvSpPr>
          <p:nvPr/>
        </p:nvSpPr>
        <p:spPr>
          <a:xfrm>
            <a:off x="677334" y="1524001"/>
            <a:ext cx="8869790" cy="2035276"/>
          </a:xfrm>
          <a:prstGeom prst="rect">
            <a:avLst/>
          </a:prstGeom>
          <a:solidFill>
            <a:schemeClr val="bg1"/>
          </a:solidFill>
          <a:ln>
            <a:solidFill>
              <a:schemeClr val="tx1"/>
            </a:solidFill>
          </a:ln>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Equivalence matérielle vs Equivalence logique Définitions: </a:t>
            </a: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Equivalence logique: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est une notion d’équivalence qui concerne deux formules qui dans toutes les situations se comportent de la même façon. Il s’agit d’une relation entre formules, que l’on présente en moyen de symbole </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t>
            </a: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endPar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r>
              <a:rPr kumimoji="0" lang="en-US"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Equivalence </a:t>
            </a:r>
            <a:r>
              <a:rPr kumimoji="0" lang="en-US" sz="1800" b="1"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matérielle</a:t>
            </a:r>
            <a:r>
              <a:rPr kumimoji="0" lang="en-US"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un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opérateur</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étant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donné</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deux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opérandes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 A ⇔ C ), ne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dit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rien des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formules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et C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mais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vaut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vrai</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ou</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faux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selon</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la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valeur</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ses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opérandes. </a:t>
            </a:r>
            <a:endPar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3" name="Espace réservé du contenu 2">
            <a:extLst>
              <a:ext uri="{FF2B5EF4-FFF2-40B4-BE49-F238E27FC236}">
                <a16:creationId xmlns:a16="http://schemas.microsoft.com/office/drawing/2014/main" id="{AF2A25EC-5F18-239A-BFDE-28CAA00CA8D4}"/>
              </a:ext>
            </a:extLst>
          </p:cNvPr>
          <p:cNvSpPr txBox="1">
            <a:spLocks/>
          </p:cNvSpPr>
          <p:nvPr/>
        </p:nvSpPr>
        <p:spPr>
          <a:xfrm>
            <a:off x="677334" y="3676037"/>
            <a:ext cx="8869790" cy="2754260"/>
          </a:xfrm>
          <a:prstGeom prst="rect">
            <a:avLst/>
          </a:prstGeom>
          <a:solidFill>
            <a:schemeClr val="accent6">
              <a:lumMod val="20000"/>
              <a:lumOff val="80000"/>
            </a:schemeClr>
          </a:solidFill>
          <a:ln>
            <a:solidFill>
              <a:schemeClr val="tx1"/>
            </a:solidFill>
          </a:ln>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Exemple: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Comparons les valeurs de la vérité de ces 2 formules: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(￢(￢p∧￢q) ; 	B:  p ∨ q</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panose="05000000000000000000" pitchFamily="2" charset="2"/>
              <a:buChar char="è"/>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Après le dressage de la table de vérité on a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A</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et B identiques pour toutes valuation de p et q</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panose="05000000000000000000" pitchFamily="2" charset="2"/>
              <a:buChar char="è"/>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On dit que A et B sont logiquement équivalentes ( A </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B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Il est facile de vérifier que si A </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B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alors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 ⇔ B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toujours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vraie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logique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matérielle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sng"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261258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34C82-5FEB-1C5F-3B6D-6A672B1B9E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A5305D-6BE6-DEB8-DE73-288F3E22187A}"/>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4235C535-8FB2-F125-AC64-D32408B7DD6A}"/>
              </a:ext>
            </a:extLst>
          </p:cNvPr>
          <p:cNvSpPr txBox="1">
            <a:spLocks/>
          </p:cNvSpPr>
          <p:nvPr/>
        </p:nvSpPr>
        <p:spPr>
          <a:xfrm>
            <a:off x="677334" y="1524000"/>
            <a:ext cx="8869790" cy="5009536"/>
          </a:xfrm>
          <a:prstGeom prst="rect">
            <a:avLst/>
          </a:prstGeom>
          <a:solidFill>
            <a:schemeClr val="bg1"/>
          </a:solidFill>
          <a:ln>
            <a:solidFill>
              <a:schemeClr val="tx1"/>
            </a:solidFill>
          </a:ln>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Théorème: Le calcul propositionnel est muni d’une structure d’algèbre de Boole ainsi que loi de Morgan.</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Associativité</a:t>
            </a:r>
            <a:r>
              <a:rPr kumimoji="0" lang="en-US"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(B ∨ C) ≡ (A ∨ B ) ∨ C</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C) ≡ (A ∧ B ) ∧ C</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Commutativité</a:t>
            </a:r>
            <a:r>
              <a:rPr kumimoji="0" lang="en-US"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B) ≡ (B ∨ A)</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(B ∧ A)</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Distributivité</a:t>
            </a:r>
            <a:r>
              <a:rPr kumimoji="0" lang="en-US"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 B ∨ C) ≡ (A ∧ B ) ∨ (A ∧ C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 B ∧ C) ≡ (A ∨ B ) ∧ (A ∨ C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Lois de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De</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Morgan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 ⎤ A ∧ ⎤ B</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 B ) ≡ ⎤ A ∨ ⎤ B</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pt-B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Idempotence</a:t>
            </a:r>
            <a:r>
              <a:rPr kumimoji="0" lang="pt-B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A) ≡ A</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A) ≡ A</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Absorption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 A ∨ B) ≡ A</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 A ∧ B) ≡ A</a:t>
            </a:r>
            <a:endParaRPr kumimoji="0" lang="el-G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61226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D2CB-EDB0-1003-3124-A1AA6711B1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E931E7-E9EE-B739-696A-5BF9A7022B07}"/>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6ABDE322-B942-3388-34DC-CA4F3BA7FE0C}"/>
              </a:ext>
            </a:extLst>
          </p:cNvPr>
          <p:cNvSpPr txBox="1">
            <a:spLocks/>
          </p:cNvSpPr>
          <p:nvPr/>
        </p:nvSpPr>
        <p:spPr>
          <a:xfrm>
            <a:off x="677334" y="1524000"/>
            <a:ext cx="8869790" cy="5009536"/>
          </a:xfrm>
          <a:prstGeom prst="rect">
            <a:avLst/>
          </a:prstGeom>
          <a:solidFill>
            <a:schemeClr val="bg1"/>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Eléments</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neutres</a:t>
            </a:r>
            <a:endPar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a:t>
            </a:r>
            <a:r>
              <a:rPr kumimoji="0" lang="pt-B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(A ∨ </a:t>
            </a:r>
            <a:r>
              <a:rPr kumimoji="0" lang="pt-B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Eléments</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absorbants</a:t>
            </a:r>
            <a:endPar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F</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F (A ∨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V</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Tiers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exclu</a:t>
            </a:r>
            <a:endPar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 A) ≡ F (A ∨ ⎤ A) ≡ V</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Inverse</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V ≡ F ⎤ F ≡ V</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Involution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 A</a:t>
            </a:r>
            <a:endPar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603797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5DE26-DE56-8D11-3537-0CEA7F7C91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C6A107-6DEE-9F47-FC1C-23C82E5E1E79}"/>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4" name="Espace réservé du contenu 2">
            <a:extLst>
              <a:ext uri="{FF2B5EF4-FFF2-40B4-BE49-F238E27FC236}">
                <a16:creationId xmlns:a16="http://schemas.microsoft.com/office/drawing/2014/main" id="{265043CB-CF59-E590-D8A6-CAEE290FDD77}"/>
              </a:ext>
            </a:extLst>
          </p:cNvPr>
          <p:cNvSpPr txBox="1">
            <a:spLocks/>
          </p:cNvSpPr>
          <p:nvPr/>
        </p:nvSpPr>
        <p:spPr>
          <a:xfrm>
            <a:off x="677334" y="1524000"/>
            <a:ext cx="8869790" cy="2013679"/>
          </a:xfrm>
          <a:prstGeom prst="rect">
            <a:avLst/>
          </a:prstGeom>
          <a:solidFill>
            <a:schemeClr val="bg1"/>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Remarques: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Un ensemble de formules peut être vu comme une conjonction de formules</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ℰ = { A1, …, An } est sémantiquement équivalent à la formule ( A1 ∧ … ∧ An )</a:t>
            </a:r>
            <a:endPar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Plus précisemment: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A1, …, An } ≡ { (A1 ∧ … ∧ An )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3" name="Espace réservé du contenu 2">
            <a:extLst>
              <a:ext uri="{FF2B5EF4-FFF2-40B4-BE49-F238E27FC236}">
                <a16:creationId xmlns:a16="http://schemas.microsoft.com/office/drawing/2014/main" id="{DD845347-1D1F-8F52-DD4C-04A1DDBB10C3}"/>
              </a:ext>
            </a:extLst>
          </p:cNvPr>
          <p:cNvSpPr txBox="1">
            <a:spLocks/>
          </p:cNvSpPr>
          <p:nvPr/>
        </p:nvSpPr>
        <p:spPr>
          <a:xfrm>
            <a:off x="677334" y="3706761"/>
            <a:ext cx="9007199" cy="2826775"/>
          </a:xfrm>
          <a:prstGeom prst="roundRect">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Application: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Soit l’énoncé suivant: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Si je dors bien alors je me réveille avec une bonne humeur. Si je suis malade alors je ne dors pas bien. Or je suis malade mais je dors. Donc je suis de bonne humeur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Définition des variables propositionnelles</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bien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dormir</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m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être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malade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r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être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de bonne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humeur</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89895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1C0A-5BCB-E386-0841-04373E9EECC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75EEE3-121F-2221-ABE1-0F291A8AAEB8}"/>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3" name="Espace réservé du contenu 2">
            <a:extLst>
              <a:ext uri="{FF2B5EF4-FFF2-40B4-BE49-F238E27FC236}">
                <a16:creationId xmlns:a16="http://schemas.microsoft.com/office/drawing/2014/main" id="{07DD7C2E-582C-7EF5-AECE-C87857E52B22}"/>
              </a:ext>
            </a:extLst>
          </p:cNvPr>
          <p:cNvSpPr txBox="1">
            <a:spLocks/>
          </p:cNvSpPr>
          <p:nvPr/>
        </p:nvSpPr>
        <p:spPr>
          <a:xfrm>
            <a:off x="677334" y="1307690"/>
            <a:ext cx="9007199" cy="5014452"/>
          </a:xfrm>
          <a:prstGeom prst="roundRect">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Modélisation</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de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l’énoncé</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H1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Si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travaille bien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alors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vais réussir</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H2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Si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suis malade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ne peux pas bien travailler</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H3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suis malade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mais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travaille bien</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je vais réussir</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fr-FR"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3. Vérifier que l’énoncé est vrai: {H1, H2, H3} ╞ C</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t ⇒ r , m ⇒ ⎤ t , m ∧ t } ╞ r</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ssi</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(t ⇒ r) ∧ (m ⇒ ⎤ t) ∧ (m ∧ t) ╞ r</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ssi</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(((t ⇒ r) ∧ (m ⇒ ⎤ t) ∧ (m ∧ t)) ⇒ r)</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verifier avec table de vérité</a:t>
            </a:r>
          </a:p>
        </p:txBody>
      </p:sp>
    </p:spTree>
    <p:extLst>
      <p:ext uri="{BB962C8B-B14F-4D97-AF65-F5344CB8AC3E}">
        <p14:creationId xmlns:p14="http://schemas.microsoft.com/office/powerpoint/2010/main" val="3594059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A04E7-4FF4-9C32-B77B-A07137129E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EFACC5-1D7A-8268-FC5C-0B77D19631C7}"/>
              </a:ext>
            </a:extLst>
          </p:cNvPr>
          <p:cNvSpPr>
            <a:spLocks noGrp="1"/>
          </p:cNvSpPr>
          <p:nvPr>
            <p:ph type="title"/>
          </p:nvPr>
        </p:nvSpPr>
        <p:spPr>
          <a:xfrm>
            <a:off x="677334" y="324464"/>
            <a:ext cx="8596668" cy="1320800"/>
          </a:xfrm>
        </p:spPr>
        <p:txBody>
          <a:bodyPr>
            <a:normAutofit/>
          </a:bodyPr>
          <a:lstStyle/>
          <a:p>
            <a:r>
              <a:rPr lang="fr-FR" sz="2800" dirty="0"/>
              <a:t>Sémantique du CP0: Equivalence et Conséquence Logique</a:t>
            </a:r>
            <a:endParaRPr lang="en-US" sz="2800" dirty="0"/>
          </a:p>
        </p:txBody>
      </p:sp>
      <p:sp>
        <p:nvSpPr>
          <p:cNvPr id="5" name="Espace réservé du contenu 2">
            <a:extLst>
              <a:ext uri="{FF2B5EF4-FFF2-40B4-BE49-F238E27FC236}">
                <a16:creationId xmlns:a16="http://schemas.microsoft.com/office/drawing/2014/main" id="{C16DFF2B-ABBC-4E67-58B5-C300D9A946B4}"/>
              </a:ext>
            </a:extLst>
          </p:cNvPr>
          <p:cNvSpPr txBox="1">
            <a:spLocks/>
          </p:cNvSpPr>
          <p:nvPr/>
        </p:nvSpPr>
        <p:spPr>
          <a:xfrm>
            <a:off x="677334" y="1524000"/>
            <a:ext cx="9449892" cy="2949677"/>
          </a:xfrm>
          <a:prstGeom prst="rect">
            <a:avLst/>
          </a:prstGeom>
          <a:solidFill>
            <a:schemeClr val="bg1"/>
          </a:solidFill>
          <a:ln>
            <a:solidFill>
              <a:schemeClr val="tx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connecteurs</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logiques</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Conjonction</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B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Disjonction</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Ou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exclusif</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B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 ⎤ B)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ou</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mais</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pas les deux)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Implication: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 B</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Equivalence: </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 ⇔ B</a:t>
            </a:r>
            <a:endPar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39229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83A2C-420B-D075-818B-0E2A320A2F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62EF89-6E15-8844-2434-F7CAC1D33939}"/>
              </a:ext>
            </a:extLst>
          </p:cNvPr>
          <p:cNvSpPr>
            <a:spLocks noGrp="1"/>
          </p:cNvSpPr>
          <p:nvPr>
            <p:ph type="title"/>
          </p:nvPr>
        </p:nvSpPr>
        <p:spPr>
          <a:xfrm>
            <a:off x="677334" y="324464"/>
            <a:ext cx="8596668" cy="1320800"/>
          </a:xfrm>
        </p:spPr>
        <p:txBody>
          <a:bodyPr>
            <a:normAutofit/>
          </a:bodyPr>
          <a:lstStyle/>
          <a:p>
            <a:r>
              <a:rPr lang="fr-FR" sz="2800" dirty="0"/>
              <a:t>Sémantique du CP0: Formes Normales</a:t>
            </a:r>
            <a:endParaRPr lang="en-US" sz="2800" dirty="0"/>
          </a:p>
        </p:txBody>
      </p:sp>
      <p:sp>
        <p:nvSpPr>
          <p:cNvPr id="5" name="Espace réservé du contenu 2">
            <a:extLst>
              <a:ext uri="{FF2B5EF4-FFF2-40B4-BE49-F238E27FC236}">
                <a16:creationId xmlns:a16="http://schemas.microsoft.com/office/drawing/2014/main" id="{6721D816-503E-BB5B-9469-F7E9020D515D}"/>
              </a:ext>
            </a:extLst>
          </p:cNvPr>
          <p:cNvSpPr txBox="1">
            <a:spLocks/>
          </p:cNvSpPr>
          <p:nvPr/>
        </p:nvSpPr>
        <p:spPr>
          <a:xfrm>
            <a:off x="431527" y="1042219"/>
            <a:ext cx="9449892" cy="3962400"/>
          </a:xfrm>
          <a:prstGeom prst="rect">
            <a:avLst/>
          </a:prstGeom>
          <a:solidFill>
            <a:schemeClr val="tx2">
              <a:lumMod val="10000"/>
              <a:lumOff val="90000"/>
            </a:schemeClr>
          </a:solidFill>
          <a:ln>
            <a:solidFill>
              <a:schemeClr val="accent1"/>
            </a:solidFill>
          </a:ln>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D</a:t>
            </a:r>
            <a:r>
              <a:rPr kumimoji="0" lang="en-US" sz="1800" b="1"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éfinition</a:t>
            </a:r>
            <a:r>
              <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1"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Littéral</a:t>
            </a:r>
            <a:r>
              <a:rPr kumimoji="0" lang="en-US"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si</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p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un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symbôle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propositionnel</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et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que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p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un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atome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 sa négation alors tout ceci est un littéral</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FND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formule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normale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disjonctive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si</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elle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sous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forme</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disjonction</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conjonctions</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des </a:t>
            </a:r>
            <a:r>
              <a:rPr kumimoji="0" lang="en-US" sz="1800" b="0" i="0" u="none"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littéraux</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t>
            </a:r>
          </a:p>
          <a:p>
            <a:pPr marL="0" marR="0" lvl="0" indent="0" algn="ctr"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l11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l1i )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l21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l2j)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ln1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lnk</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Note: L</a:t>
            </a:r>
            <a:r>
              <a:rPr kumimoji="0" lang="fr-FR"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 conjonction de littéraux est appelée clause conjonctive</a:t>
            </a:r>
          </a:p>
          <a:p>
            <a:pPr marL="342900" marR="0" lvl="0" indent="-342900" algn="l" defTabSz="457200" rtl="0" eaLnBrk="1" fontAlgn="auto" latinLnBrk="0" hangingPunct="1">
              <a:lnSpc>
                <a:spcPct val="10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FNC formule normale conjonctive si elle est sous forme de conjonction de disjonction des littéraux. </a:t>
            </a:r>
          </a:p>
          <a:p>
            <a:pPr marL="0" marR="0" lvl="0" indent="0" algn="ctr"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l11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l1i )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l21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l2j)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ln1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lnk</a:t>
            </a:r>
            <a:r>
              <a:rPr kumimoji="0" lang="en-US"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a:p>
            <a:pPr marL="0" marR="0" lvl="0" indent="0" algn="l"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Note: La </a:t>
            </a:r>
            <a:r>
              <a:rPr kumimoji="0" lang="en-US" sz="1800" b="0"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disjonction</a:t>
            </a: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de </a:t>
            </a:r>
            <a:r>
              <a:rPr kumimoji="0" lang="en-US" sz="1800" b="0"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littéraux</a:t>
            </a: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est</a:t>
            </a: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a:t>
            </a:r>
            <a:r>
              <a:rPr kumimoji="0" lang="en-US" sz="1800" b="0"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appelée</a:t>
            </a:r>
            <a:r>
              <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 clause </a:t>
            </a:r>
            <a:r>
              <a:rPr kumimoji="0" lang="en-US" sz="1800" b="0" i="0" u="sng" strike="noStrike" kern="1200" cap="none" spc="0" normalizeH="0" baseline="0" noProof="0" dirty="0" err="1">
                <a:ln>
                  <a:noFill/>
                </a:ln>
                <a:solidFill>
                  <a:srgbClr val="E8E8E8">
                    <a:lumMod val="25000"/>
                  </a:srgbClr>
                </a:solidFill>
                <a:effectLst/>
                <a:uLnTx/>
                <a:uFillTx/>
                <a:latin typeface="Trebuchet MS" panose="020B0603020202020204"/>
                <a:ea typeface="+mn-ea"/>
                <a:cs typeface="+mn-cs"/>
              </a:rPr>
              <a:t>disjonctive</a:t>
            </a:r>
            <a:endParaRPr kumimoji="0" lang="en-US" sz="1800" b="0"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a:p>
            <a:pPr marL="0" marR="0" lvl="0" indent="0" algn="ctr" defTabSz="457200" rtl="0" eaLnBrk="1" fontAlgn="auto" latinLnBrk="0" hangingPunct="1">
              <a:lnSpc>
                <a:spcPct val="100000"/>
              </a:lnSpc>
              <a:spcBef>
                <a:spcPts val="1000"/>
              </a:spcBef>
              <a:spcAft>
                <a:spcPts val="0"/>
              </a:spcAft>
              <a:buClr>
                <a:srgbClr val="156082"/>
              </a:buClr>
              <a:buSzPct val="80000"/>
              <a:buFont typeface="Wingdings 3" charset="2"/>
              <a:buNone/>
              <a:tabLst/>
              <a:defRPr/>
            </a:pPr>
            <a:endPar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p:txBody>
      </p:sp>
      <p:sp>
        <p:nvSpPr>
          <p:cNvPr id="4" name="ZoneTexte 3">
            <a:extLst>
              <a:ext uri="{FF2B5EF4-FFF2-40B4-BE49-F238E27FC236}">
                <a16:creationId xmlns:a16="http://schemas.microsoft.com/office/drawing/2014/main" id="{D3C50777-FFE6-183B-54F2-B0E170520578}"/>
              </a:ext>
            </a:extLst>
          </p:cNvPr>
          <p:cNvSpPr txBox="1"/>
          <p:nvPr/>
        </p:nvSpPr>
        <p:spPr>
          <a:xfrm>
            <a:off x="352868" y="5077117"/>
            <a:ext cx="9528551" cy="1477328"/>
          </a:xfrm>
          <a:prstGeom prst="rect">
            <a:avLst/>
          </a:prstGeom>
          <a:solidFill>
            <a:schemeClr val="accent6">
              <a:lumMod val="20000"/>
              <a:lumOff val="80000"/>
            </a:schemeClr>
          </a:solidFill>
          <a:ln>
            <a:solidFill>
              <a:schemeClr val="accent6"/>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Trebuchet MS" panose="020B0603020202020204"/>
                <a:ea typeface="+mn-ea"/>
                <a:cs typeface="+mn-cs"/>
              </a:rPr>
              <a:t>Exemples</a:t>
            </a:r>
            <a:endParaRPr kumimoji="0" lang="en-US"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FND : ( p ∧ ⎤ q ) ∨ p</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Formule</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FNC : ( p ∨ q ) ∧ ( r ∨ ⎤ 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Formules à la fois en FNC et FND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p 	p ∨ q 	p ∧ ⎤ q</a:t>
            </a:r>
          </a:p>
        </p:txBody>
      </p:sp>
    </p:spTree>
    <p:extLst>
      <p:ext uri="{BB962C8B-B14F-4D97-AF65-F5344CB8AC3E}">
        <p14:creationId xmlns:p14="http://schemas.microsoft.com/office/powerpoint/2010/main" val="3828869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28746-71B9-D768-695C-90BFC2B74D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C37117E-135C-48D7-BB8F-45CC4CC8D9EE}"/>
              </a:ext>
            </a:extLst>
          </p:cNvPr>
          <p:cNvSpPr>
            <a:spLocks noGrp="1"/>
          </p:cNvSpPr>
          <p:nvPr>
            <p:ph type="title"/>
          </p:nvPr>
        </p:nvSpPr>
        <p:spPr>
          <a:xfrm>
            <a:off x="677334" y="324464"/>
            <a:ext cx="8596668" cy="1320800"/>
          </a:xfrm>
        </p:spPr>
        <p:txBody>
          <a:bodyPr>
            <a:normAutofit/>
          </a:bodyPr>
          <a:lstStyle/>
          <a:p>
            <a:r>
              <a:rPr lang="fr-FR" sz="2800" dirty="0"/>
              <a:t>Sémantique du CP0: Formes Normales</a:t>
            </a:r>
            <a:endParaRPr lang="en-US" sz="2800" dirty="0"/>
          </a:p>
        </p:txBody>
      </p:sp>
      <p:sp>
        <p:nvSpPr>
          <p:cNvPr id="5" name="Espace réservé du contenu 2">
            <a:extLst>
              <a:ext uri="{FF2B5EF4-FFF2-40B4-BE49-F238E27FC236}">
                <a16:creationId xmlns:a16="http://schemas.microsoft.com/office/drawing/2014/main" id="{783A3B44-9CCD-4450-25E5-AF5F14B671DF}"/>
              </a:ext>
            </a:extLst>
          </p:cNvPr>
          <p:cNvSpPr txBox="1">
            <a:spLocks/>
          </p:cNvSpPr>
          <p:nvPr/>
        </p:nvSpPr>
        <p:spPr>
          <a:xfrm>
            <a:off x="431527" y="1042218"/>
            <a:ext cx="9449892" cy="5358581"/>
          </a:xfrm>
          <a:prstGeom prst="rect">
            <a:avLst/>
          </a:prstGeom>
          <a:solidFill>
            <a:schemeClr val="tx2">
              <a:lumMod val="10000"/>
              <a:lumOff val="90000"/>
            </a:schemeClr>
          </a:solidFill>
          <a:ln>
            <a:solidFill>
              <a:schemeClr val="accent1"/>
            </a:solidFill>
          </a:ln>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Algorithme de normalisation: </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Les FNC et FND peuvent être obtenues en appliquant les transformations suivantes: </a:t>
            </a: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Elimination des connecteurs ⇔ et ⇒</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(A ⇒ B) ∧ (B ⇒ A)</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 A ∨ B)</a:t>
            </a: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Elimination des négations appliquées à des sous-formules</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 A) ≡ A</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 B) ≡ (⎤ A ∨ ⎤ B)</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(A ∨ B) ≡ (⎤ A ∧ ⎤ B)</a:t>
            </a:r>
          </a:p>
          <a:p>
            <a:pPr marL="342900" marR="0" lvl="0" indent="-342900" algn="l" defTabSz="457200" rtl="0" eaLnBrk="1" fontAlgn="auto" latinLnBrk="0" hangingPunct="1">
              <a:lnSpc>
                <a:spcPct val="120000"/>
              </a:lnSpc>
              <a:spcBef>
                <a:spcPts val="1000"/>
              </a:spcBef>
              <a:spcAft>
                <a:spcPts val="0"/>
              </a:spcAft>
              <a:buClr>
                <a:srgbClr val="156082"/>
              </a:buClr>
              <a:buSzPct val="80000"/>
              <a:buFont typeface="Wingdings 3" charset="2"/>
              <a:buChar char=""/>
              <a:tabLst/>
              <a:defRPr/>
            </a:pPr>
            <a:r>
              <a:rPr kumimoji="0" lang="fr-FR" sz="1800" b="0" i="0" u="none" strike="noStrike" kern="1200" cap="none" spc="0" normalizeH="0" baseline="0" noProof="0">
                <a:ln>
                  <a:noFill/>
                </a:ln>
                <a:solidFill>
                  <a:prstClr val="black">
                    <a:lumMod val="75000"/>
                    <a:lumOff val="25000"/>
                  </a:prstClr>
                </a:solidFill>
                <a:effectLst/>
                <a:uLnTx/>
                <a:uFillTx/>
                <a:latin typeface="Trebuchet MS" panose="020B0603020202020204"/>
                <a:ea typeface="+mn-ea"/>
                <a:cs typeface="+mn-cs"/>
              </a:rPr>
              <a:t>3.Application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des lois de distributivité tant que possible</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(B ∧ C) ≡ (A ∨ B ) ∧ (A ∨ C )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(pour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obtenir</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une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FNC)</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pt-B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 ( B ∨ C) ≡ (A ∧ B ) ∨ (A ∧ C )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(pour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obtenir</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une</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FND)</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sym typeface="Wingdings" panose="05000000000000000000" pitchFamily="2" charset="2"/>
              </a:rPr>
              <a:t> </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Ceci nécessite l’application des lois d’associativité et de</a:t>
            </a:r>
            <a:r>
              <a:rPr kumimoji="0" lang="en-US"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commutativité</a:t>
            </a:r>
            <a:endPar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46650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1D84-CC86-5F06-E914-06AC10DDAB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D07A4C-5608-2690-F2BE-68F70ADF2339}"/>
              </a:ext>
            </a:extLst>
          </p:cNvPr>
          <p:cNvSpPr>
            <a:spLocks noGrp="1"/>
          </p:cNvSpPr>
          <p:nvPr>
            <p:ph type="title"/>
          </p:nvPr>
        </p:nvSpPr>
        <p:spPr>
          <a:xfrm>
            <a:off x="677334" y="324464"/>
            <a:ext cx="8596668" cy="1320800"/>
          </a:xfrm>
        </p:spPr>
        <p:txBody>
          <a:bodyPr>
            <a:normAutofit/>
          </a:bodyPr>
          <a:lstStyle/>
          <a:p>
            <a:r>
              <a:rPr lang="fr-FR" sz="2800" dirty="0"/>
              <a:t>Sémantique du CP0: Formes Normales</a:t>
            </a:r>
            <a:endParaRPr lang="en-US" sz="2800" dirty="0"/>
          </a:p>
        </p:txBody>
      </p:sp>
      <p:sp>
        <p:nvSpPr>
          <p:cNvPr id="5" name="Espace réservé du contenu 2">
            <a:extLst>
              <a:ext uri="{FF2B5EF4-FFF2-40B4-BE49-F238E27FC236}">
                <a16:creationId xmlns:a16="http://schemas.microsoft.com/office/drawing/2014/main" id="{41803B89-1923-01D7-2DBF-BC5D323214A2}"/>
              </a:ext>
            </a:extLst>
          </p:cNvPr>
          <p:cNvSpPr txBox="1">
            <a:spLocks/>
          </p:cNvSpPr>
          <p:nvPr/>
        </p:nvSpPr>
        <p:spPr>
          <a:xfrm>
            <a:off x="431527" y="1042219"/>
            <a:ext cx="9449892" cy="2310582"/>
          </a:xfrm>
          <a:prstGeom prst="rect">
            <a:avLst/>
          </a:prstGeom>
          <a:solidFill>
            <a:schemeClr val="tx2">
              <a:lumMod val="10000"/>
              <a:lumOff val="90000"/>
            </a:schemeClr>
          </a:solidFill>
          <a:ln>
            <a:solidFill>
              <a:schemeClr val="accent1"/>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Théorème: </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1"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Toute formule admet une FNC et une FND qui sont sémantiquement équivalentes. </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1" i="0" u="sng"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Remarque: </a:t>
            </a:r>
          </a:p>
          <a:p>
            <a:pPr marL="0" marR="0" lvl="0" indent="0" algn="l" defTabSz="457200" rtl="0" eaLnBrk="1" fontAlgn="auto" latinLnBrk="0" hangingPunct="1">
              <a:lnSpc>
                <a:spcPct val="120000"/>
              </a:lnSpc>
              <a:spcBef>
                <a:spcPts val="1000"/>
              </a:spcBef>
              <a:spcAft>
                <a:spcPts val="0"/>
              </a:spcAft>
              <a:buClr>
                <a:srgbClr val="156082"/>
              </a:buClr>
              <a:buSzPct val="80000"/>
              <a:buFont typeface="Wingdings 3" charset="2"/>
              <a:buNone/>
              <a:tabLst/>
              <a:defRPr/>
            </a:pPr>
            <a:r>
              <a:rPr kumimoji="0" lang="fr-FR"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rPr>
              <a:t>Les FNC et les FND pour une formule donnée ne sont pas uniques mais elles sont toutes sémantiquement équivalentes.</a:t>
            </a:r>
            <a:endParaRPr kumimoji="0" lang="en-US" sz="1800" b="0" i="0" u="none" strike="noStrike" kern="1200" cap="none" spc="0" normalizeH="0" baseline="0" noProof="0" dirty="0">
              <a:ln>
                <a:noFill/>
              </a:ln>
              <a:solidFill>
                <a:srgbClr val="E8E8E8">
                  <a:lumMod val="25000"/>
                </a:srgbClr>
              </a:solidFill>
              <a:effectLst/>
              <a:uLnTx/>
              <a:uFillTx/>
              <a:latin typeface="Trebuchet MS" panose="020B0603020202020204"/>
              <a:ea typeface="+mn-ea"/>
              <a:cs typeface="+mn-cs"/>
            </a:endParaRPr>
          </a:p>
        </p:txBody>
      </p:sp>
      <p:sp>
        <p:nvSpPr>
          <p:cNvPr id="3" name="ZoneTexte 2">
            <a:extLst>
              <a:ext uri="{FF2B5EF4-FFF2-40B4-BE49-F238E27FC236}">
                <a16:creationId xmlns:a16="http://schemas.microsoft.com/office/drawing/2014/main" id="{7E222C5B-8D68-3D93-0902-CCE29CF2D865}"/>
              </a:ext>
            </a:extLst>
          </p:cNvPr>
          <p:cNvSpPr txBox="1"/>
          <p:nvPr/>
        </p:nvSpPr>
        <p:spPr>
          <a:xfrm>
            <a:off x="677334" y="3952568"/>
            <a:ext cx="9204085" cy="23083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Exemple: Soit la formule ci-dessous: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1- Mettre sous forme FND tout en suivant les étapes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2- Evaluez la formule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Trebuchet MS" panose="020B0603020202020204"/>
                <a:ea typeface="+mn-ea"/>
                <a:cs typeface="+mn-cs"/>
              </a:rPr>
              <a:t>3- Déduire le type de la formule tout en justifiant </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8" name="Image 7">
            <a:extLst>
              <a:ext uri="{FF2B5EF4-FFF2-40B4-BE49-F238E27FC236}">
                <a16:creationId xmlns:a16="http://schemas.microsoft.com/office/drawing/2014/main" id="{D09D7106-3522-4517-7394-1F83432CDA27}"/>
              </a:ext>
            </a:extLst>
          </p:cNvPr>
          <p:cNvPicPr>
            <a:picLocks noChangeAspect="1"/>
          </p:cNvPicPr>
          <p:nvPr/>
        </p:nvPicPr>
        <p:blipFill>
          <a:blip r:embed="rId2"/>
          <a:srcRect t="40375"/>
          <a:stretch>
            <a:fillRect/>
          </a:stretch>
        </p:blipFill>
        <p:spPr>
          <a:xfrm>
            <a:off x="1895936" y="4572000"/>
            <a:ext cx="6087857" cy="477421"/>
          </a:xfrm>
          <a:prstGeom prst="rect">
            <a:avLst/>
          </a:prstGeom>
        </p:spPr>
      </p:pic>
    </p:spTree>
    <p:extLst>
      <p:ext uri="{BB962C8B-B14F-4D97-AF65-F5344CB8AC3E}">
        <p14:creationId xmlns:p14="http://schemas.microsoft.com/office/powerpoint/2010/main" val="1254797557"/>
      </p:ext>
    </p:extLst>
  </p:cSld>
  <p:clrMapOvr>
    <a:masterClrMapping/>
  </p:clrMapOvr>
</p:sld>
</file>

<file path=ppt/theme/theme1.xml><?xml version="1.0" encoding="utf-8"?>
<a:theme xmlns:a="http://schemas.openxmlformats.org/drawingml/2006/main" name="Facet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otalTime>63</TotalTime>
  <Words>5466</Words>
  <Application>Microsoft Office PowerPoint</Application>
  <PresentationFormat>Grand écran</PresentationFormat>
  <Paragraphs>560</Paragraphs>
  <Slides>52</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52</vt:i4>
      </vt:variant>
    </vt:vector>
  </HeadingPairs>
  <TitlesOfParts>
    <vt:vector size="62" baseType="lpstr">
      <vt:lpstr>Arial</vt:lpstr>
      <vt:lpstr>Arial-BoldMT</vt:lpstr>
      <vt:lpstr>ArialMT</vt:lpstr>
      <vt:lpstr>ArialUnicodeMS</vt:lpstr>
      <vt:lpstr>Cambria Math</vt:lpstr>
      <vt:lpstr>SymbolMT</vt:lpstr>
      <vt:lpstr>Trebuchet MS</vt:lpstr>
      <vt:lpstr>Wingdings</vt:lpstr>
      <vt:lpstr>Wingdings 3</vt:lpstr>
      <vt:lpstr>Facette</vt:lpstr>
      <vt:lpstr>Cours Logique Formelle</vt:lpstr>
      <vt:lpstr>PLAN</vt:lpstr>
      <vt:lpstr>Chapitre 1: Introduction à la logique propositionelle </vt:lpstr>
      <vt:lpstr>La logique, c’est quoi ?</vt:lpstr>
      <vt:lpstr>Logique &amp; Histoire</vt:lpstr>
      <vt:lpstr>Logique &amp; Histoire</vt:lpstr>
      <vt:lpstr>Langage &amp; Logique</vt:lpstr>
      <vt:lpstr>Chapitre 2: Calcul Propositionnel d’ordre 0</vt:lpstr>
      <vt:lpstr>PLAN Chapitre 2: Calcul Propositionnel d’ordre 0</vt:lpstr>
      <vt:lpstr>Syntaxe : Introduction</vt:lpstr>
      <vt:lpstr>Syntaxe : Introduction</vt:lpstr>
      <vt:lpstr>Syntaxe: Définitions</vt:lpstr>
      <vt:lpstr>Syntaxe: CP0</vt:lpstr>
      <vt:lpstr>Syntaxe: CP0</vt:lpstr>
      <vt:lpstr>Syntaxe: CP0</vt:lpstr>
      <vt:lpstr>Syntaxe: CP0</vt:lpstr>
      <vt:lpstr>Syntaxe: CP0</vt:lpstr>
      <vt:lpstr>Syntaxe CP0: Arbre de décomposition</vt:lpstr>
      <vt:lpstr>Syntaxe CP0: Arbre de décomposition</vt:lpstr>
      <vt:lpstr>Syntaxe CP0: Arbre de décomposition</vt:lpstr>
      <vt:lpstr>Syntaxe CP0: Arbre de décomposition</vt:lpstr>
      <vt:lpstr>Syntaxe du CP0</vt:lpstr>
      <vt:lpstr>Syntaxe : CP0</vt:lpstr>
      <vt:lpstr>Syntaxe : CP0</vt:lpstr>
      <vt:lpstr>Syntaxe du CP0</vt:lpstr>
      <vt:lpstr>Syntaxe du CP0: Substitution d’une formule</vt:lpstr>
      <vt:lpstr>Syntaxe du CP0: Substitution d’une formule</vt:lpstr>
      <vt:lpstr>Syntaxe du CP0: Substitution d’une formule</vt:lpstr>
      <vt:lpstr>PLAN Chapitre 2: Calcul Propositionnel d’ordre 0</vt:lpstr>
      <vt:lpstr>Sémantique du CP0: Définitions</vt:lpstr>
      <vt:lpstr>Sémantique du CP0: Interprétation et évaluation</vt:lpstr>
      <vt:lpstr>Sémantique du CP0: Interprétation et évaluation</vt:lpstr>
      <vt:lpstr>Sémantique du CP0: Interprétation et évaluation</vt:lpstr>
      <vt:lpstr>Sémantique du CP0: Satisfaisabilitié, Tautologie et Contradiction</vt:lpstr>
      <vt:lpstr>Sémantique du CP0: Satisfaisabilitié, Tautologie et Contradiction</vt:lpstr>
      <vt:lpstr>Sémantique du CP0: Satisfaisabilitié, Tautologie et Contradiction</vt:lpstr>
      <vt:lpstr>Sémantique du CP0: Satisfaisabilitié, Tautologie et Contradiction</vt:lpstr>
      <vt:lpstr>Sémantique du CP0: Satisfaisabilitié, Tautologie et Contradiction</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Equivalence et Conséquence Logique</vt:lpstr>
      <vt:lpstr>Sémantique du CP0: Formes Normales</vt:lpstr>
      <vt:lpstr>Sémantique du CP0: Formes Normales</vt:lpstr>
      <vt:lpstr>Sémantique du CP0: Formes Normales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Nourhene Hanana</dc:creator>
  <cp:lastModifiedBy>Mariem Laajimi</cp:lastModifiedBy>
  <cp:revision>2</cp:revision>
  <dcterms:created xsi:type="dcterms:W3CDTF">2025-10-01T04:07:07Z</dcterms:created>
  <dcterms:modified xsi:type="dcterms:W3CDTF">2026-01-05T18:47:28Z</dcterms:modified>
</cp:coreProperties>
</file>