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D5CB95-2096-4235-B72F-1D6C68A3B51E}" v="143" dt="2025-11-09T21:36:56.96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90" d="100"/>
          <a:sy n="90" d="100"/>
        </p:scale>
        <p:origin x="355"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ourhene Hanana" userId="71b7a731-4b9b-4e32-a6ea-24668efb0939" providerId="ADAL" clId="{EBD5CB95-2096-4235-B72F-1D6C68A3B51E}"/>
    <pc:docChg chg="undo custSel addSld delSld modSld sldOrd">
      <pc:chgData name="Nourhene Hanana" userId="71b7a731-4b9b-4e32-a6ea-24668efb0939" providerId="ADAL" clId="{EBD5CB95-2096-4235-B72F-1D6C68A3B51E}" dt="2025-10-06T23:16:17.345" v="3297" actId="1076"/>
      <pc:docMkLst>
        <pc:docMk/>
      </pc:docMkLst>
      <pc:sldChg chg="addSp modSp mod">
        <pc:chgData name="Nourhene Hanana" userId="71b7a731-4b9b-4e32-a6ea-24668efb0939" providerId="ADAL" clId="{EBD5CB95-2096-4235-B72F-1D6C68A3B51E}" dt="2025-10-06T20:21:51.737" v="148" actId="20577"/>
        <pc:sldMkLst>
          <pc:docMk/>
          <pc:sldMk cId="2249373846" sldId="263"/>
        </pc:sldMkLst>
      </pc:sldChg>
      <pc:sldChg chg="delSp modSp add mod">
        <pc:chgData name="Nourhene Hanana" userId="71b7a731-4b9b-4e32-a6ea-24668efb0939" providerId="ADAL" clId="{EBD5CB95-2096-4235-B72F-1D6C68A3B51E}" dt="2025-10-06T21:18:47.800" v="720" actId="20577"/>
        <pc:sldMkLst>
          <pc:docMk/>
          <pc:sldMk cId="2188043994" sldId="264"/>
        </pc:sldMkLst>
      </pc:sldChg>
      <pc:sldChg chg="addSp modSp add mod">
        <pc:chgData name="Nourhene Hanana" userId="71b7a731-4b9b-4e32-a6ea-24668efb0939" providerId="ADAL" clId="{EBD5CB95-2096-4235-B72F-1D6C68A3B51E}" dt="2025-10-06T21:35:18.204" v="853" actId="20577"/>
        <pc:sldMkLst>
          <pc:docMk/>
          <pc:sldMk cId="1775998049" sldId="265"/>
        </pc:sldMkLst>
      </pc:sldChg>
      <pc:sldChg chg="modSp add mod">
        <pc:chgData name="Nourhene Hanana" userId="71b7a731-4b9b-4e32-a6ea-24668efb0939" providerId="ADAL" clId="{EBD5CB95-2096-4235-B72F-1D6C68A3B51E}" dt="2025-10-06T21:44:10.895" v="1339" actId="403"/>
        <pc:sldMkLst>
          <pc:docMk/>
          <pc:sldMk cId="356673445" sldId="266"/>
        </pc:sldMkLst>
      </pc:sldChg>
      <pc:sldChg chg="new del">
        <pc:chgData name="Nourhene Hanana" userId="71b7a731-4b9b-4e32-a6ea-24668efb0939" providerId="ADAL" clId="{EBD5CB95-2096-4235-B72F-1D6C68A3B51E}" dt="2025-10-06T21:36:46.779" v="855" actId="47"/>
        <pc:sldMkLst>
          <pc:docMk/>
          <pc:sldMk cId="836747482" sldId="266"/>
        </pc:sldMkLst>
      </pc:sldChg>
      <pc:sldChg chg="addSp delSp modSp add mod">
        <pc:chgData name="Nourhene Hanana" userId="71b7a731-4b9b-4e32-a6ea-24668efb0939" providerId="ADAL" clId="{EBD5CB95-2096-4235-B72F-1D6C68A3B51E}" dt="2025-10-06T22:18:38.336" v="1616" actId="1076"/>
        <pc:sldMkLst>
          <pc:docMk/>
          <pc:sldMk cId="126102663" sldId="267"/>
        </pc:sldMkLst>
      </pc:sldChg>
      <pc:sldChg chg="addSp delSp modSp add mod ord">
        <pc:chgData name="Nourhene Hanana" userId="71b7a731-4b9b-4e32-a6ea-24668efb0939" providerId="ADAL" clId="{EBD5CB95-2096-4235-B72F-1D6C68A3B51E}" dt="2025-10-06T22:30:17.317" v="1975" actId="1076"/>
        <pc:sldMkLst>
          <pc:docMk/>
          <pc:sldMk cId="935507254" sldId="268"/>
        </pc:sldMkLst>
      </pc:sldChg>
      <pc:sldChg chg="new del">
        <pc:chgData name="Nourhene Hanana" userId="71b7a731-4b9b-4e32-a6ea-24668efb0939" providerId="ADAL" clId="{EBD5CB95-2096-4235-B72F-1D6C68A3B51E}" dt="2025-10-06T22:18:59.962" v="1618" actId="680"/>
        <pc:sldMkLst>
          <pc:docMk/>
          <pc:sldMk cId="3154570636" sldId="268"/>
        </pc:sldMkLst>
      </pc:sldChg>
      <pc:sldChg chg="addSp delSp modSp add mod">
        <pc:chgData name="Nourhene Hanana" userId="71b7a731-4b9b-4e32-a6ea-24668efb0939" providerId="ADAL" clId="{EBD5CB95-2096-4235-B72F-1D6C68A3B51E}" dt="2025-10-06T23:01:42.134" v="2765" actId="208"/>
        <pc:sldMkLst>
          <pc:docMk/>
          <pc:sldMk cId="3107284225" sldId="269"/>
        </pc:sldMkLst>
      </pc:sldChg>
      <pc:sldChg chg="addSp delSp modSp new mod">
        <pc:chgData name="Nourhene Hanana" userId="71b7a731-4b9b-4e32-a6ea-24668efb0939" providerId="ADAL" clId="{EBD5CB95-2096-4235-B72F-1D6C68A3B51E}" dt="2025-10-06T23:02:16.057" v="2775" actId="1076"/>
        <pc:sldMkLst>
          <pc:docMk/>
          <pc:sldMk cId="3655254142" sldId="270"/>
        </pc:sldMkLst>
      </pc:sldChg>
      <pc:sldChg chg="addSp delSp modSp add mod">
        <pc:chgData name="Nourhene Hanana" userId="71b7a731-4b9b-4e32-a6ea-24668efb0939" providerId="ADAL" clId="{EBD5CB95-2096-4235-B72F-1D6C68A3B51E}" dt="2025-10-06T23:16:17.345" v="3297" actId="1076"/>
        <pc:sldMkLst>
          <pc:docMk/>
          <pc:sldMk cId="731931688" sldId="271"/>
        </pc:sldMkLst>
      </pc:sldChg>
    </pc:docChg>
  </pc:docChgLst>
  <pc:docChgLst>
    <pc:chgData name="Nourhene Hanana" userId="71b7a731-4b9b-4e32-a6ea-24668efb0939" providerId="ADAL" clId="{A4E3ADBF-8901-41F0-BE30-1C32680F43A4}"/>
    <pc:docChg chg="undo custSel addSld modSld">
      <pc:chgData name="Nourhene Hanana" userId="71b7a731-4b9b-4e32-a6ea-24668efb0939" providerId="ADAL" clId="{A4E3ADBF-8901-41F0-BE30-1C32680F43A4}" dt="2025-11-16T14:33:03.559" v="3156" actId="20577"/>
      <pc:docMkLst>
        <pc:docMk/>
      </pc:docMkLst>
      <pc:sldChg chg="modSp mod">
        <pc:chgData name="Nourhene Hanana" userId="71b7a731-4b9b-4e32-a6ea-24668efb0939" providerId="ADAL" clId="{A4E3ADBF-8901-41F0-BE30-1C32680F43A4}" dt="2025-11-05T04:14:41.536" v="1" actId="20577"/>
        <pc:sldMkLst>
          <pc:docMk/>
          <pc:sldMk cId="1900663529" sldId="260"/>
        </pc:sldMkLst>
        <pc:spChg chg="mod">
          <ac:chgData name="Nourhene Hanana" userId="71b7a731-4b9b-4e32-a6ea-24668efb0939" providerId="ADAL" clId="{A4E3ADBF-8901-41F0-BE30-1C32680F43A4}" dt="2025-11-05T04:14:41.536" v="1" actId="20577"/>
          <ac:spMkLst>
            <pc:docMk/>
            <pc:sldMk cId="1900663529" sldId="260"/>
            <ac:spMk id="3" creationId="{75C2880F-ECFF-09EC-D565-A426B60B9271}"/>
          </ac:spMkLst>
        </pc:spChg>
      </pc:sldChg>
      <pc:sldChg chg="modSp mod">
        <pc:chgData name="Nourhene Hanana" userId="71b7a731-4b9b-4e32-a6ea-24668efb0939" providerId="ADAL" clId="{A4E3ADBF-8901-41F0-BE30-1C32680F43A4}" dt="2025-11-05T04:30:06.979" v="47" actId="20577"/>
        <pc:sldMkLst>
          <pc:docMk/>
          <pc:sldMk cId="479026251" sldId="262"/>
        </pc:sldMkLst>
        <pc:spChg chg="mod">
          <ac:chgData name="Nourhene Hanana" userId="71b7a731-4b9b-4e32-a6ea-24668efb0939" providerId="ADAL" clId="{A4E3ADBF-8901-41F0-BE30-1C32680F43A4}" dt="2025-11-05T04:30:06.979" v="47" actId="20577"/>
          <ac:spMkLst>
            <pc:docMk/>
            <pc:sldMk cId="479026251" sldId="262"/>
            <ac:spMk id="3" creationId="{751EDB54-AB8C-6960-2ADD-093C5A0FB41D}"/>
          </ac:spMkLst>
        </pc:spChg>
      </pc:sldChg>
      <pc:sldChg chg="modSp mod">
        <pc:chgData name="Nourhene Hanana" userId="71b7a731-4b9b-4e32-a6ea-24668efb0939" providerId="ADAL" clId="{A4E3ADBF-8901-41F0-BE30-1C32680F43A4}" dt="2025-11-05T04:33:20.120" v="56" actId="115"/>
        <pc:sldMkLst>
          <pc:docMk/>
          <pc:sldMk cId="2188043994" sldId="264"/>
        </pc:sldMkLst>
        <pc:spChg chg="mod">
          <ac:chgData name="Nourhene Hanana" userId="71b7a731-4b9b-4e32-a6ea-24668efb0939" providerId="ADAL" clId="{A4E3ADBF-8901-41F0-BE30-1C32680F43A4}" dt="2025-11-05T04:33:20.120" v="56" actId="115"/>
          <ac:spMkLst>
            <pc:docMk/>
            <pc:sldMk cId="2188043994" sldId="264"/>
            <ac:spMk id="3" creationId="{0AC6D54E-57FE-721B-9973-6C113CEC5DC8}"/>
          </ac:spMkLst>
        </pc:spChg>
      </pc:sldChg>
      <pc:sldChg chg="modSp mod">
        <pc:chgData name="Nourhene Hanana" userId="71b7a731-4b9b-4e32-a6ea-24668efb0939" providerId="ADAL" clId="{A4E3ADBF-8901-41F0-BE30-1C32680F43A4}" dt="2025-11-05T04:36:58.294" v="60" actId="20577"/>
        <pc:sldMkLst>
          <pc:docMk/>
          <pc:sldMk cId="126102663" sldId="267"/>
        </pc:sldMkLst>
        <pc:spChg chg="mod">
          <ac:chgData name="Nourhene Hanana" userId="71b7a731-4b9b-4e32-a6ea-24668efb0939" providerId="ADAL" clId="{A4E3ADBF-8901-41F0-BE30-1C32680F43A4}" dt="2025-11-05T04:36:58.294" v="60" actId="20577"/>
          <ac:spMkLst>
            <pc:docMk/>
            <pc:sldMk cId="126102663" sldId="267"/>
            <ac:spMk id="6" creationId="{90543BD6-046E-CE16-32DA-48C831FA6F41}"/>
          </ac:spMkLst>
        </pc:spChg>
      </pc:sldChg>
      <pc:sldChg chg="modSp mod">
        <pc:chgData name="Nourhene Hanana" userId="71b7a731-4b9b-4e32-a6ea-24668efb0939" providerId="ADAL" clId="{A4E3ADBF-8901-41F0-BE30-1C32680F43A4}" dt="2025-11-05T04:37:20.167" v="61" actId="20577"/>
        <pc:sldMkLst>
          <pc:docMk/>
          <pc:sldMk cId="935507254" sldId="268"/>
        </pc:sldMkLst>
        <pc:spChg chg="mod">
          <ac:chgData name="Nourhene Hanana" userId="71b7a731-4b9b-4e32-a6ea-24668efb0939" providerId="ADAL" clId="{A4E3ADBF-8901-41F0-BE30-1C32680F43A4}" dt="2025-11-05T04:37:20.167" v="61" actId="20577"/>
          <ac:spMkLst>
            <pc:docMk/>
            <pc:sldMk cId="935507254" sldId="268"/>
            <ac:spMk id="3" creationId="{DA2B7F30-5107-5575-F2C4-D6F547B604D8}"/>
          </ac:spMkLst>
        </pc:spChg>
      </pc:sldChg>
      <pc:sldChg chg="addSp delSp modSp add mod">
        <pc:chgData name="Nourhene Hanana" userId="71b7a731-4b9b-4e32-a6ea-24668efb0939" providerId="ADAL" clId="{A4E3ADBF-8901-41F0-BE30-1C32680F43A4}" dt="2025-11-09T19:57:39.044" v="763" actId="20577"/>
        <pc:sldMkLst>
          <pc:docMk/>
          <pc:sldMk cId="1444548933" sldId="272"/>
        </pc:sldMkLst>
        <pc:spChg chg="mod">
          <ac:chgData name="Nourhene Hanana" userId="71b7a731-4b9b-4e32-a6ea-24668efb0939" providerId="ADAL" clId="{A4E3ADBF-8901-41F0-BE30-1C32680F43A4}" dt="2025-11-09T19:34:48.466" v="277" actId="403"/>
          <ac:spMkLst>
            <pc:docMk/>
            <pc:sldMk cId="1444548933" sldId="272"/>
            <ac:spMk id="4" creationId="{B0298939-7BA7-EB4C-1991-EE5CE6C7E16A}"/>
          </ac:spMkLst>
        </pc:spChg>
        <pc:spChg chg="mod">
          <ac:chgData name="Nourhene Hanana" userId="71b7a731-4b9b-4e32-a6ea-24668efb0939" providerId="ADAL" clId="{A4E3ADBF-8901-41F0-BE30-1C32680F43A4}" dt="2025-11-09T19:56:28.372" v="753" actId="1076"/>
          <ac:spMkLst>
            <pc:docMk/>
            <pc:sldMk cId="1444548933" sldId="272"/>
            <ac:spMk id="6" creationId="{FA40D12D-5541-0F1E-E860-C7147D0498F4}"/>
          </ac:spMkLst>
        </pc:spChg>
        <pc:spChg chg="add mod">
          <ac:chgData name="Nourhene Hanana" userId="71b7a731-4b9b-4e32-a6ea-24668efb0939" providerId="ADAL" clId="{A4E3ADBF-8901-41F0-BE30-1C32680F43A4}" dt="2025-11-09T19:56:55.252" v="754" actId="113"/>
          <ac:spMkLst>
            <pc:docMk/>
            <pc:sldMk cId="1444548933" sldId="272"/>
            <ac:spMk id="7" creationId="{84625250-BA36-1928-9D68-08252FAB3284}"/>
          </ac:spMkLst>
        </pc:spChg>
        <pc:spChg chg="add mod">
          <ac:chgData name="Nourhene Hanana" userId="71b7a731-4b9b-4e32-a6ea-24668efb0939" providerId="ADAL" clId="{A4E3ADBF-8901-41F0-BE30-1C32680F43A4}" dt="2025-11-09T19:56:55.252" v="754" actId="113"/>
          <ac:spMkLst>
            <pc:docMk/>
            <pc:sldMk cId="1444548933" sldId="272"/>
            <ac:spMk id="9" creationId="{70E130DC-E79B-7B70-2688-DDD28C8AB94D}"/>
          </ac:spMkLst>
        </pc:spChg>
        <pc:spChg chg="add mod">
          <ac:chgData name="Nourhene Hanana" userId="71b7a731-4b9b-4e32-a6ea-24668efb0939" providerId="ADAL" clId="{A4E3ADBF-8901-41F0-BE30-1C32680F43A4}" dt="2025-11-09T19:56:55.252" v="754" actId="113"/>
          <ac:spMkLst>
            <pc:docMk/>
            <pc:sldMk cId="1444548933" sldId="272"/>
            <ac:spMk id="12" creationId="{BD07D735-FE38-91CD-26D4-0E41A0CED3F1}"/>
          </ac:spMkLst>
        </pc:spChg>
        <pc:spChg chg="add mod">
          <ac:chgData name="Nourhene Hanana" userId="71b7a731-4b9b-4e32-a6ea-24668efb0939" providerId="ADAL" clId="{A4E3ADBF-8901-41F0-BE30-1C32680F43A4}" dt="2025-11-09T19:46:14.402" v="437" actId="1036"/>
          <ac:spMkLst>
            <pc:docMk/>
            <pc:sldMk cId="1444548933" sldId="272"/>
            <ac:spMk id="18" creationId="{72AB0099-A5B5-439F-7714-CC671514F225}"/>
          </ac:spMkLst>
        </pc:spChg>
        <pc:spChg chg="add mod">
          <ac:chgData name="Nourhene Hanana" userId="71b7a731-4b9b-4e32-a6ea-24668efb0939" providerId="ADAL" clId="{A4E3ADBF-8901-41F0-BE30-1C32680F43A4}" dt="2025-11-09T19:56:55.252" v="754" actId="113"/>
          <ac:spMkLst>
            <pc:docMk/>
            <pc:sldMk cId="1444548933" sldId="272"/>
            <ac:spMk id="23" creationId="{6223DBB9-EF03-E9E1-AD01-B26CEC59CF3C}"/>
          </ac:spMkLst>
        </pc:spChg>
        <pc:spChg chg="add mod">
          <ac:chgData name="Nourhene Hanana" userId="71b7a731-4b9b-4e32-a6ea-24668efb0939" providerId="ADAL" clId="{A4E3ADBF-8901-41F0-BE30-1C32680F43A4}" dt="2025-11-09T19:56:55.252" v="754" actId="113"/>
          <ac:spMkLst>
            <pc:docMk/>
            <pc:sldMk cId="1444548933" sldId="272"/>
            <ac:spMk id="37" creationId="{A6ABC2B6-B77D-81DF-C03D-CDD244D871FC}"/>
          </ac:spMkLst>
        </pc:spChg>
        <pc:spChg chg="add mod">
          <ac:chgData name="Nourhene Hanana" userId="71b7a731-4b9b-4e32-a6ea-24668efb0939" providerId="ADAL" clId="{A4E3ADBF-8901-41F0-BE30-1C32680F43A4}" dt="2025-11-09T19:57:39.044" v="763" actId="20577"/>
          <ac:spMkLst>
            <pc:docMk/>
            <pc:sldMk cId="1444548933" sldId="272"/>
            <ac:spMk id="42" creationId="{2754DEE3-BED8-A3F6-DDF7-FB9D03964CC9}"/>
          </ac:spMkLst>
        </pc:spChg>
        <pc:spChg chg="add mod">
          <ac:chgData name="Nourhene Hanana" userId="71b7a731-4b9b-4e32-a6ea-24668efb0939" providerId="ADAL" clId="{A4E3ADBF-8901-41F0-BE30-1C32680F43A4}" dt="2025-11-09T19:57:26.722" v="761" actId="404"/>
          <ac:spMkLst>
            <pc:docMk/>
            <pc:sldMk cId="1444548933" sldId="272"/>
            <ac:spMk id="43" creationId="{E46212E1-A33C-5544-BF34-A56857F1A47B}"/>
          </ac:spMkLst>
        </pc:spChg>
        <pc:cxnChg chg="add mod">
          <ac:chgData name="Nourhene Hanana" userId="71b7a731-4b9b-4e32-a6ea-24668efb0939" providerId="ADAL" clId="{A4E3ADBF-8901-41F0-BE30-1C32680F43A4}" dt="2025-11-09T19:42:44.614" v="359" actId="1076"/>
          <ac:cxnSpMkLst>
            <pc:docMk/>
            <pc:sldMk cId="1444548933" sldId="272"/>
            <ac:cxnSpMk id="14" creationId="{8D3C8FCC-D5BD-BA35-2D5D-0378194F585E}"/>
          </ac:cxnSpMkLst>
        </pc:cxnChg>
        <pc:cxnChg chg="add mod">
          <ac:chgData name="Nourhene Hanana" userId="71b7a731-4b9b-4e32-a6ea-24668efb0939" providerId="ADAL" clId="{A4E3ADBF-8901-41F0-BE30-1C32680F43A4}" dt="2025-11-09T19:45:55.669" v="411" actId="1035"/>
          <ac:cxnSpMkLst>
            <pc:docMk/>
            <pc:sldMk cId="1444548933" sldId="272"/>
            <ac:cxnSpMk id="22" creationId="{752153E9-2B39-9D4A-45CB-B17D729A057C}"/>
          </ac:cxnSpMkLst>
        </pc:cxnChg>
        <pc:cxnChg chg="add mod">
          <ac:chgData name="Nourhene Hanana" userId="71b7a731-4b9b-4e32-a6ea-24668efb0939" providerId="ADAL" clId="{A4E3ADBF-8901-41F0-BE30-1C32680F43A4}" dt="2025-11-09T19:45:55.669" v="411" actId="1035"/>
          <ac:cxnSpMkLst>
            <pc:docMk/>
            <pc:sldMk cId="1444548933" sldId="272"/>
            <ac:cxnSpMk id="25" creationId="{83279E0E-6EF4-B276-91EB-E6876DEAB2E1}"/>
          </ac:cxnSpMkLst>
        </pc:cxnChg>
        <pc:cxnChg chg="add mod">
          <ac:chgData name="Nourhene Hanana" userId="71b7a731-4b9b-4e32-a6ea-24668efb0939" providerId="ADAL" clId="{A4E3ADBF-8901-41F0-BE30-1C32680F43A4}" dt="2025-11-09T19:57:14.800" v="759" actId="1038"/>
          <ac:cxnSpMkLst>
            <pc:docMk/>
            <pc:sldMk cId="1444548933" sldId="272"/>
            <ac:cxnSpMk id="27" creationId="{4FFAF65C-4F83-0D4A-2A03-D1C8342E5445}"/>
          </ac:cxnSpMkLst>
        </pc:cxnChg>
        <pc:cxnChg chg="add mod">
          <ac:chgData name="Nourhene Hanana" userId="71b7a731-4b9b-4e32-a6ea-24668efb0939" providerId="ADAL" clId="{A4E3ADBF-8901-41F0-BE30-1C32680F43A4}" dt="2025-11-09T19:57:14.800" v="759" actId="1038"/>
          <ac:cxnSpMkLst>
            <pc:docMk/>
            <pc:sldMk cId="1444548933" sldId="272"/>
            <ac:cxnSpMk id="38" creationId="{8424B4A5-422D-D0D2-B180-59F766C8822D}"/>
          </ac:cxnSpMkLst>
        </pc:cxnChg>
      </pc:sldChg>
      <pc:sldChg chg="addSp delSp modSp add mod">
        <pc:chgData name="Nourhene Hanana" userId="71b7a731-4b9b-4e32-a6ea-24668efb0939" providerId="ADAL" clId="{A4E3ADBF-8901-41F0-BE30-1C32680F43A4}" dt="2025-11-09T20:13:58.815" v="1462" actId="1076"/>
        <pc:sldMkLst>
          <pc:docMk/>
          <pc:sldMk cId="2803967693" sldId="273"/>
        </pc:sldMkLst>
        <pc:spChg chg="mod">
          <ac:chgData name="Nourhene Hanana" userId="71b7a731-4b9b-4e32-a6ea-24668efb0939" providerId="ADAL" clId="{A4E3ADBF-8901-41F0-BE30-1C32680F43A4}" dt="2025-11-09T19:58:14.319" v="794" actId="20577"/>
          <ac:spMkLst>
            <pc:docMk/>
            <pc:sldMk cId="2803967693" sldId="273"/>
            <ac:spMk id="2" creationId="{D8A0A756-BC49-B38B-F205-95A731C91D8A}"/>
          </ac:spMkLst>
        </pc:spChg>
        <pc:spChg chg="mod">
          <ac:chgData name="Nourhene Hanana" userId="71b7a731-4b9b-4e32-a6ea-24668efb0939" providerId="ADAL" clId="{A4E3ADBF-8901-41F0-BE30-1C32680F43A4}" dt="2025-11-09T20:13:58.815" v="1462" actId="1076"/>
          <ac:spMkLst>
            <pc:docMk/>
            <pc:sldMk cId="2803967693" sldId="273"/>
            <ac:spMk id="4" creationId="{09BBBEEC-2074-096B-E0FD-557E28BD0937}"/>
          </ac:spMkLst>
        </pc:spChg>
      </pc:sldChg>
      <pc:sldChg chg="addSp delSp modSp add mod">
        <pc:chgData name="Nourhene Hanana" userId="71b7a731-4b9b-4e32-a6ea-24668efb0939" providerId="ADAL" clId="{A4E3ADBF-8901-41F0-BE30-1C32680F43A4}" dt="2025-11-09T20:23:47.787" v="1563" actId="1036"/>
        <pc:sldMkLst>
          <pc:docMk/>
          <pc:sldMk cId="662805085" sldId="274"/>
        </pc:sldMkLst>
        <pc:spChg chg="add mod">
          <ac:chgData name="Nourhene Hanana" userId="71b7a731-4b9b-4e32-a6ea-24668efb0939" providerId="ADAL" clId="{A4E3ADBF-8901-41F0-BE30-1C32680F43A4}" dt="2025-11-09T20:23:47.787" v="1563" actId="1036"/>
          <ac:spMkLst>
            <pc:docMk/>
            <pc:sldMk cId="662805085" sldId="274"/>
            <ac:spMk id="9" creationId="{094C3DD2-D221-0771-EE28-A8815E56B194}"/>
          </ac:spMkLst>
        </pc:spChg>
        <pc:spChg chg="add mod">
          <ac:chgData name="Nourhene Hanana" userId="71b7a731-4b9b-4e32-a6ea-24668efb0939" providerId="ADAL" clId="{A4E3ADBF-8901-41F0-BE30-1C32680F43A4}" dt="2025-11-09T20:23:47.787" v="1563" actId="1036"/>
          <ac:spMkLst>
            <pc:docMk/>
            <pc:sldMk cId="662805085" sldId="274"/>
            <ac:spMk id="11" creationId="{CCA769AB-9E86-E2B2-929D-6CFC25DCF79C}"/>
          </ac:spMkLst>
        </pc:spChg>
        <pc:spChg chg="add mod">
          <ac:chgData name="Nourhene Hanana" userId="71b7a731-4b9b-4e32-a6ea-24668efb0939" providerId="ADAL" clId="{A4E3ADBF-8901-41F0-BE30-1C32680F43A4}" dt="2025-11-09T20:23:47.787" v="1563" actId="1036"/>
          <ac:spMkLst>
            <pc:docMk/>
            <pc:sldMk cId="662805085" sldId="274"/>
            <ac:spMk id="13" creationId="{62C14274-A2A3-1A02-9A09-CF3121E47566}"/>
          </ac:spMkLst>
        </pc:spChg>
        <pc:spChg chg="add mod">
          <ac:chgData name="Nourhene Hanana" userId="71b7a731-4b9b-4e32-a6ea-24668efb0939" providerId="ADAL" clId="{A4E3ADBF-8901-41F0-BE30-1C32680F43A4}" dt="2025-11-09T20:23:47.787" v="1563" actId="1036"/>
          <ac:spMkLst>
            <pc:docMk/>
            <pc:sldMk cId="662805085" sldId="274"/>
            <ac:spMk id="15" creationId="{947671E4-B730-B343-D66A-21AE9CE44596}"/>
          </ac:spMkLst>
        </pc:spChg>
        <pc:spChg chg="add mod">
          <ac:chgData name="Nourhene Hanana" userId="71b7a731-4b9b-4e32-a6ea-24668efb0939" providerId="ADAL" clId="{A4E3ADBF-8901-41F0-BE30-1C32680F43A4}" dt="2025-11-09T20:23:47.787" v="1563" actId="1036"/>
          <ac:spMkLst>
            <pc:docMk/>
            <pc:sldMk cId="662805085" sldId="274"/>
            <ac:spMk id="17" creationId="{AD77E9A5-21F5-CB74-E7FB-755823159D20}"/>
          </ac:spMkLst>
        </pc:spChg>
        <pc:spChg chg="add mod">
          <ac:chgData name="Nourhene Hanana" userId="71b7a731-4b9b-4e32-a6ea-24668efb0939" providerId="ADAL" clId="{A4E3ADBF-8901-41F0-BE30-1C32680F43A4}" dt="2025-11-09T20:23:23.358" v="1545" actId="14100"/>
          <ac:spMkLst>
            <pc:docMk/>
            <pc:sldMk cId="662805085" sldId="274"/>
            <ac:spMk id="24" creationId="{2478A903-260F-E1DF-8AF7-2A24C76A4FBD}"/>
          </ac:spMkLst>
        </pc:spChg>
        <pc:cxnChg chg="add mod">
          <ac:chgData name="Nourhene Hanana" userId="71b7a731-4b9b-4e32-a6ea-24668efb0939" providerId="ADAL" clId="{A4E3ADBF-8901-41F0-BE30-1C32680F43A4}" dt="2025-11-09T20:23:47.787" v="1563" actId="1036"/>
          <ac:cxnSpMkLst>
            <pc:docMk/>
            <pc:sldMk cId="662805085" sldId="274"/>
            <ac:cxnSpMk id="19" creationId="{8D3DFE3E-565F-F1E0-CECA-77F2EFAE7FEB}"/>
          </ac:cxnSpMkLst>
        </pc:cxnChg>
        <pc:cxnChg chg="add mod">
          <ac:chgData name="Nourhene Hanana" userId="71b7a731-4b9b-4e32-a6ea-24668efb0939" providerId="ADAL" clId="{A4E3ADBF-8901-41F0-BE30-1C32680F43A4}" dt="2025-11-09T20:23:47.787" v="1563" actId="1036"/>
          <ac:cxnSpMkLst>
            <pc:docMk/>
            <pc:sldMk cId="662805085" sldId="274"/>
            <ac:cxnSpMk id="21" creationId="{9A7E3A57-61C8-11D5-688E-6DDC2EEA8EBB}"/>
          </ac:cxnSpMkLst>
        </pc:cxnChg>
      </pc:sldChg>
      <pc:sldChg chg="addSp delSp modSp add mod">
        <pc:chgData name="Nourhene Hanana" userId="71b7a731-4b9b-4e32-a6ea-24668efb0939" providerId="ADAL" clId="{A4E3ADBF-8901-41F0-BE30-1C32680F43A4}" dt="2025-11-09T20:25:45.991" v="1576" actId="15"/>
        <pc:sldMkLst>
          <pc:docMk/>
          <pc:sldMk cId="4143953485" sldId="275"/>
        </pc:sldMkLst>
        <pc:spChg chg="add mod">
          <ac:chgData name="Nourhene Hanana" userId="71b7a731-4b9b-4e32-a6ea-24668efb0939" providerId="ADAL" clId="{A4E3ADBF-8901-41F0-BE30-1C32680F43A4}" dt="2025-11-09T20:25:45.991" v="1576" actId="15"/>
          <ac:spMkLst>
            <pc:docMk/>
            <pc:sldMk cId="4143953485" sldId="275"/>
            <ac:spMk id="4" creationId="{2559A0CB-7411-2865-6E4C-570B923DECA1}"/>
          </ac:spMkLst>
        </pc:spChg>
      </pc:sldChg>
      <pc:sldChg chg="modSp add mod">
        <pc:chgData name="Nourhene Hanana" userId="71b7a731-4b9b-4e32-a6ea-24668efb0939" providerId="ADAL" clId="{A4E3ADBF-8901-41F0-BE30-1C32680F43A4}" dt="2025-11-09T20:31:45.666" v="1620" actId="113"/>
        <pc:sldMkLst>
          <pc:docMk/>
          <pc:sldMk cId="1022780915" sldId="276"/>
        </pc:sldMkLst>
        <pc:spChg chg="mod">
          <ac:chgData name="Nourhene Hanana" userId="71b7a731-4b9b-4e32-a6ea-24668efb0939" providerId="ADAL" clId="{A4E3ADBF-8901-41F0-BE30-1C32680F43A4}" dt="2025-11-09T20:31:45.666" v="1620" actId="113"/>
          <ac:spMkLst>
            <pc:docMk/>
            <pc:sldMk cId="1022780915" sldId="276"/>
            <ac:spMk id="4" creationId="{577AB9A5-899C-6D83-0C69-5745F0B540BB}"/>
          </ac:spMkLst>
        </pc:spChg>
      </pc:sldChg>
      <pc:sldChg chg="addSp modSp add mod">
        <pc:chgData name="Nourhene Hanana" userId="71b7a731-4b9b-4e32-a6ea-24668efb0939" providerId="ADAL" clId="{A4E3ADBF-8901-41F0-BE30-1C32680F43A4}" dt="2025-11-09T20:35:17.830" v="1630" actId="1076"/>
        <pc:sldMkLst>
          <pc:docMk/>
          <pc:sldMk cId="804144986" sldId="277"/>
        </pc:sldMkLst>
        <pc:spChg chg="mod">
          <ac:chgData name="Nourhene Hanana" userId="71b7a731-4b9b-4e32-a6ea-24668efb0939" providerId="ADAL" clId="{A4E3ADBF-8901-41F0-BE30-1C32680F43A4}" dt="2025-11-09T20:34:11.234" v="1624" actId="115"/>
          <ac:spMkLst>
            <pc:docMk/>
            <pc:sldMk cId="804144986" sldId="277"/>
            <ac:spMk id="4" creationId="{A985C02A-8A48-C2FD-9E5B-6A3C28110946}"/>
          </ac:spMkLst>
        </pc:spChg>
        <pc:picChg chg="add mod">
          <ac:chgData name="Nourhene Hanana" userId="71b7a731-4b9b-4e32-a6ea-24668efb0939" providerId="ADAL" clId="{A4E3ADBF-8901-41F0-BE30-1C32680F43A4}" dt="2025-11-09T20:35:17.830" v="1630" actId="1076"/>
          <ac:picMkLst>
            <pc:docMk/>
            <pc:sldMk cId="804144986" sldId="277"/>
            <ac:picMk id="5" creationId="{0FDBB3F9-1EE2-82E5-B385-1E7EABFF1720}"/>
          </ac:picMkLst>
        </pc:picChg>
      </pc:sldChg>
      <pc:sldChg chg="addSp delSp modSp add mod">
        <pc:chgData name="Nourhene Hanana" userId="71b7a731-4b9b-4e32-a6ea-24668efb0939" providerId="ADAL" clId="{A4E3ADBF-8901-41F0-BE30-1C32680F43A4}" dt="2025-11-09T21:06:05.416" v="1960" actId="14100"/>
        <pc:sldMkLst>
          <pc:docMk/>
          <pc:sldMk cId="4023604923" sldId="278"/>
        </pc:sldMkLst>
        <pc:spChg chg="add mod">
          <ac:chgData name="Nourhene Hanana" userId="71b7a731-4b9b-4e32-a6ea-24668efb0939" providerId="ADAL" clId="{A4E3ADBF-8901-41F0-BE30-1C32680F43A4}" dt="2025-11-09T20:59:20.924" v="1803" actId="207"/>
          <ac:spMkLst>
            <pc:docMk/>
            <pc:sldMk cId="4023604923" sldId="278"/>
            <ac:spMk id="3" creationId="{72F19C1A-2362-E677-78DA-1E2A867CE80A}"/>
          </ac:spMkLst>
        </pc:spChg>
        <pc:spChg chg="mod">
          <ac:chgData name="Nourhene Hanana" userId="71b7a731-4b9b-4e32-a6ea-24668efb0939" providerId="ADAL" clId="{A4E3ADBF-8901-41F0-BE30-1C32680F43A4}" dt="2025-11-09T20:37:23.075" v="1643" actId="20577"/>
          <ac:spMkLst>
            <pc:docMk/>
            <pc:sldMk cId="4023604923" sldId="278"/>
            <ac:spMk id="4" creationId="{C6247F44-59C3-7477-13BF-13B0B29ACA74}"/>
          </ac:spMkLst>
        </pc:spChg>
        <pc:spChg chg="add mod">
          <ac:chgData name="Nourhene Hanana" userId="71b7a731-4b9b-4e32-a6ea-24668efb0939" providerId="ADAL" clId="{A4E3ADBF-8901-41F0-BE30-1C32680F43A4}" dt="2025-11-09T20:59:20.924" v="1803" actId="207"/>
          <ac:spMkLst>
            <pc:docMk/>
            <pc:sldMk cId="4023604923" sldId="278"/>
            <ac:spMk id="6" creationId="{F29D7637-820A-D711-3D55-2C6FF20696B3}"/>
          </ac:spMkLst>
        </pc:spChg>
        <pc:spChg chg="add mod">
          <ac:chgData name="Nourhene Hanana" userId="71b7a731-4b9b-4e32-a6ea-24668efb0939" providerId="ADAL" clId="{A4E3ADBF-8901-41F0-BE30-1C32680F43A4}" dt="2025-11-09T20:59:20.924" v="1803" actId="207"/>
          <ac:spMkLst>
            <pc:docMk/>
            <pc:sldMk cId="4023604923" sldId="278"/>
            <ac:spMk id="8" creationId="{1979B791-CFA6-EEBA-5AE1-E49FC9B2BA5E}"/>
          </ac:spMkLst>
        </pc:spChg>
        <pc:spChg chg="add mod">
          <ac:chgData name="Nourhene Hanana" userId="71b7a731-4b9b-4e32-a6ea-24668efb0939" providerId="ADAL" clId="{A4E3ADBF-8901-41F0-BE30-1C32680F43A4}" dt="2025-11-09T21:00:28.987" v="1814" actId="207"/>
          <ac:spMkLst>
            <pc:docMk/>
            <pc:sldMk cId="4023604923" sldId="278"/>
            <ac:spMk id="12" creationId="{6B74E3BA-B38F-D7F7-E160-A71787D92A1E}"/>
          </ac:spMkLst>
        </pc:spChg>
        <pc:spChg chg="add mod">
          <ac:chgData name="Nourhene Hanana" userId="71b7a731-4b9b-4e32-a6ea-24668efb0939" providerId="ADAL" clId="{A4E3ADBF-8901-41F0-BE30-1C32680F43A4}" dt="2025-11-09T21:00:28.987" v="1814" actId="207"/>
          <ac:spMkLst>
            <pc:docMk/>
            <pc:sldMk cId="4023604923" sldId="278"/>
            <ac:spMk id="13" creationId="{32BA4C0C-1B41-2888-FD54-4074C838416F}"/>
          </ac:spMkLst>
        </pc:spChg>
        <pc:spChg chg="add mod">
          <ac:chgData name="Nourhene Hanana" userId="71b7a731-4b9b-4e32-a6ea-24668efb0939" providerId="ADAL" clId="{A4E3ADBF-8901-41F0-BE30-1C32680F43A4}" dt="2025-11-09T20:59:20.924" v="1803" actId="207"/>
          <ac:spMkLst>
            <pc:docMk/>
            <pc:sldMk cId="4023604923" sldId="278"/>
            <ac:spMk id="15" creationId="{FA1FDD66-0B34-6E23-F011-512E810D2B88}"/>
          </ac:spMkLst>
        </pc:spChg>
        <pc:spChg chg="add mod">
          <ac:chgData name="Nourhene Hanana" userId="71b7a731-4b9b-4e32-a6ea-24668efb0939" providerId="ADAL" clId="{A4E3ADBF-8901-41F0-BE30-1C32680F43A4}" dt="2025-11-09T20:51:54.708" v="1753" actId="1076"/>
          <ac:spMkLst>
            <pc:docMk/>
            <pc:sldMk cId="4023604923" sldId="278"/>
            <ac:spMk id="16" creationId="{0491F7C6-C2E9-629B-D056-7331DC520D76}"/>
          </ac:spMkLst>
        </pc:spChg>
        <pc:spChg chg="add mod">
          <ac:chgData name="Nourhene Hanana" userId="71b7a731-4b9b-4e32-a6ea-24668efb0939" providerId="ADAL" clId="{A4E3ADBF-8901-41F0-BE30-1C32680F43A4}" dt="2025-11-09T20:55:17.279" v="1786" actId="14100"/>
          <ac:spMkLst>
            <pc:docMk/>
            <pc:sldMk cId="4023604923" sldId="278"/>
            <ac:spMk id="17" creationId="{4639ACF6-97C1-CB30-2C39-A12978CFE2BF}"/>
          </ac:spMkLst>
        </pc:spChg>
        <pc:spChg chg="add mod">
          <ac:chgData name="Nourhene Hanana" userId="71b7a731-4b9b-4e32-a6ea-24668efb0939" providerId="ADAL" clId="{A4E3ADBF-8901-41F0-BE30-1C32680F43A4}" dt="2025-11-09T20:59:20.924" v="1803" actId="207"/>
          <ac:spMkLst>
            <pc:docMk/>
            <pc:sldMk cId="4023604923" sldId="278"/>
            <ac:spMk id="18" creationId="{898D9D30-70D8-8D1F-7CAF-89CA6A37A689}"/>
          </ac:spMkLst>
        </pc:spChg>
        <pc:spChg chg="add mod">
          <ac:chgData name="Nourhene Hanana" userId="71b7a731-4b9b-4e32-a6ea-24668efb0939" providerId="ADAL" clId="{A4E3ADBF-8901-41F0-BE30-1C32680F43A4}" dt="2025-11-09T20:59:20.924" v="1803" actId="207"/>
          <ac:spMkLst>
            <pc:docMk/>
            <pc:sldMk cId="4023604923" sldId="278"/>
            <ac:spMk id="19" creationId="{B69B541E-ED32-A61C-BD85-3CA3D0EF5261}"/>
          </ac:spMkLst>
        </pc:spChg>
        <pc:spChg chg="add mod">
          <ac:chgData name="Nourhene Hanana" userId="71b7a731-4b9b-4e32-a6ea-24668efb0939" providerId="ADAL" clId="{A4E3ADBF-8901-41F0-BE30-1C32680F43A4}" dt="2025-11-09T20:59:20.924" v="1803" actId="207"/>
          <ac:spMkLst>
            <pc:docMk/>
            <pc:sldMk cId="4023604923" sldId="278"/>
            <ac:spMk id="20" creationId="{6C399DFE-49F1-B0B4-CE3D-4E2324C4942E}"/>
          </ac:spMkLst>
        </pc:spChg>
        <pc:spChg chg="add mod">
          <ac:chgData name="Nourhene Hanana" userId="71b7a731-4b9b-4e32-a6ea-24668efb0939" providerId="ADAL" clId="{A4E3ADBF-8901-41F0-BE30-1C32680F43A4}" dt="2025-11-09T20:59:20.924" v="1803" actId="207"/>
          <ac:spMkLst>
            <pc:docMk/>
            <pc:sldMk cId="4023604923" sldId="278"/>
            <ac:spMk id="21" creationId="{9293858F-4E2C-12D3-B70F-512005D69946}"/>
          </ac:spMkLst>
        </pc:spChg>
        <pc:spChg chg="add mod">
          <ac:chgData name="Nourhene Hanana" userId="71b7a731-4b9b-4e32-a6ea-24668efb0939" providerId="ADAL" clId="{A4E3ADBF-8901-41F0-BE30-1C32680F43A4}" dt="2025-11-09T20:59:20.924" v="1803" actId="207"/>
          <ac:spMkLst>
            <pc:docMk/>
            <pc:sldMk cId="4023604923" sldId="278"/>
            <ac:spMk id="23" creationId="{DFA86813-C83B-D734-4C69-D0A1093FCAF5}"/>
          </ac:spMkLst>
        </pc:spChg>
        <pc:spChg chg="add mod ord">
          <ac:chgData name="Nourhene Hanana" userId="71b7a731-4b9b-4e32-a6ea-24668efb0939" providerId="ADAL" clId="{A4E3ADBF-8901-41F0-BE30-1C32680F43A4}" dt="2025-11-09T21:00:18.766" v="1813" actId="167"/>
          <ac:spMkLst>
            <pc:docMk/>
            <pc:sldMk cId="4023604923" sldId="278"/>
            <ac:spMk id="44" creationId="{8C7EB7CF-0B3F-7F2F-83F6-6289B5E3C92E}"/>
          </ac:spMkLst>
        </pc:spChg>
        <pc:spChg chg="add mod">
          <ac:chgData name="Nourhene Hanana" userId="71b7a731-4b9b-4e32-a6ea-24668efb0939" providerId="ADAL" clId="{A4E3ADBF-8901-41F0-BE30-1C32680F43A4}" dt="2025-11-09T21:06:05.416" v="1960" actId="14100"/>
          <ac:spMkLst>
            <pc:docMk/>
            <pc:sldMk cId="4023604923" sldId="278"/>
            <ac:spMk id="45" creationId="{86C9791B-B6AE-9409-87FE-2F24325DB4F8}"/>
          </ac:spMkLst>
        </pc:spChg>
        <pc:cxnChg chg="add mod">
          <ac:chgData name="Nourhene Hanana" userId="71b7a731-4b9b-4e32-a6ea-24668efb0939" providerId="ADAL" clId="{A4E3ADBF-8901-41F0-BE30-1C32680F43A4}" dt="2025-11-09T20:58:34.101" v="1802" actId="13822"/>
          <ac:cxnSpMkLst>
            <pc:docMk/>
            <pc:sldMk cId="4023604923" sldId="278"/>
            <ac:cxnSpMk id="25" creationId="{7330CD25-5859-81D2-32A5-D21F605EB044}"/>
          </ac:cxnSpMkLst>
        </pc:cxnChg>
        <pc:cxnChg chg="add mod">
          <ac:chgData name="Nourhene Hanana" userId="71b7a731-4b9b-4e32-a6ea-24668efb0939" providerId="ADAL" clId="{A4E3ADBF-8901-41F0-BE30-1C32680F43A4}" dt="2025-11-09T20:58:34.101" v="1802" actId="13822"/>
          <ac:cxnSpMkLst>
            <pc:docMk/>
            <pc:sldMk cId="4023604923" sldId="278"/>
            <ac:cxnSpMk id="28" creationId="{4C5905EB-93F5-6982-D12E-12821659C6E5}"/>
          </ac:cxnSpMkLst>
        </pc:cxnChg>
        <pc:cxnChg chg="add mod">
          <ac:chgData name="Nourhene Hanana" userId="71b7a731-4b9b-4e32-a6ea-24668efb0939" providerId="ADAL" clId="{A4E3ADBF-8901-41F0-BE30-1C32680F43A4}" dt="2025-11-09T20:58:34.101" v="1802" actId="13822"/>
          <ac:cxnSpMkLst>
            <pc:docMk/>
            <pc:sldMk cId="4023604923" sldId="278"/>
            <ac:cxnSpMk id="30" creationId="{374B5EE8-3823-7EE3-E262-623E1B970CD3}"/>
          </ac:cxnSpMkLst>
        </pc:cxnChg>
        <pc:cxnChg chg="add mod">
          <ac:chgData name="Nourhene Hanana" userId="71b7a731-4b9b-4e32-a6ea-24668efb0939" providerId="ADAL" clId="{A4E3ADBF-8901-41F0-BE30-1C32680F43A4}" dt="2025-11-09T20:58:34.101" v="1802" actId="13822"/>
          <ac:cxnSpMkLst>
            <pc:docMk/>
            <pc:sldMk cId="4023604923" sldId="278"/>
            <ac:cxnSpMk id="33" creationId="{2C740E3D-BE7D-F8AB-0124-7B173375960E}"/>
          </ac:cxnSpMkLst>
        </pc:cxnChg>
        <pc:cxnChg chg="add mod">
          <ac:chgData name="Nourhene Hanana" userId="71b7a731-4b9b-4e32-a6ea-24668efb0939" providerId="ADAL" clId="{A4E3ADBF-8901-41F0-BE30-1C32680F43A4}" dt="2025-11-09T20:58:34.101" v="1802" actId="13822"/>
          <ac:cxnSpMkLst>
            <pc:docMk/>
            <pc:sldMk cId="4023604923" sldId="278"/>
            <ac:cxnSpMk id="36" creationId="{2B0ABB10-C523-106E-F034-D9482AD6B4BD}"/>
          </ac:cxnSpMkLst>
        </pc:cxnChg>
        <pc:cxnChg chg="add mod">
          <ac:chgData name="Nourhene Hanana" userId="71b7a731-4b9b-4e32-a6ea-24668efb0939" providerId="ADAL" clId="{A4E3ADBF-8901-41F0-BE30-1C32680F43A4}" dt="2025-11-09T20:58:34.101" v="1802" actId="13822"/>
          <ac:cxnSpMkLst>
            <pc:docMk/>
            <pc:sldMk cId="4023604923" sldId="278"/>
            <ac:cxnSpMk id="38" creationId="{D537B9A1-977A-4371-004F-A267CB9B35A0}"/>
          </ac:cxnSpMkLst>
        </pc:cxnChg>
        <pc:cxnChg chg="add mod">
          <ac:chgData name="Nourhene Hanana" userId="71b7a731-4b9b-4e32-a6ea-24668efb0939" providerId="ADAL" clId="{A4E3ADBF-8901-41F0-BE30-1C32680F43A4}" dt="2025-11-09T20:58:34.101" v="1802" actId="13822"/>
          <ac:cxnSpMkLst>
            <pc:docMk/>
            <pc:sldMk cId="4023604923" sldId="278"/>
            <ac:cxnSpMk id="40" creationId="{9CB0F5CE-7B38-C038-A9BE-3CEE396D59D4}"/>
          </ac:cxnSpMkLst>
        </pc:cxnChg>
        <pc:cxnChg chg="add mod">
          <ac:chgData name="Nourhene Hanana" userId="71b7a731-4b9b-4e32-a6ea-24668efb0939" providerId="ADAL" clId="{A4E3ADBF-8901-41F0-BE30-1C32680F43A4}" dt="2025-11-09T20:58:15.017" v="1801" actId="1076"/>
          <ac:cxnSpMkLst>
            <pc:docMk/>
            <pc:sldMk cId="4023604923" sldId="278"/>
            <ac:cxnSpMk id="42" creationId="{CBD346AD-4EC0-A6DD-AB86-BC36FEFF3856}"/>
          </ac:cxnSpMkLst>
        </pc:cxnChg>
      </pc:sldChg>
      <pc:sldChg chg="delSp modSp add mod">
        <pc:chgData name="Nourhene Hanana" userId="71b7a731-4b9b-4e32-a6ea-24668efb0939" providerId="ADAL" clId="{A4E3ADBF-8901-41F0-BE30-1C32680F43A4}" dt="2025-11-09T21:19:44.538" v="2357" actId="113"/>
        <pc:sldMkLst>
          <pc:docMk/>
          <pc:sldMk cId="1261288689" sldId="279"/>
        </pc:sldMkLst>
        <pc:spChg chg="mod">
          <ac:chgData name="Nourhene Hanana" userId="71b7a731-4b9b-4e32-a6ea-24668efb0939" providerId="ADAL" clId="{A4E3ADBF-8901-41F0-BE30-1C32680F43A4}" dt="2025-11-09T21:07:45.231" v="1993" actId="20577"/>
          <ac:spMkLst>
            <pc:docMk/>
            <pc:sldMk cId="1261288689" sldId="279"/>
            <ac:spMk id="2" creationId="{80A65FE0-7334-0FF7-86CE-887B0E7468F3}"/>
          </ac:spMkLst>
        </pc:spChg>
        <pc:spChg chg="mod">
          <ac:chgData name="Nourhene Hanana" userId="71b7a731-4b9b-4e32-a6ea-24668efb0939" providerId="ADAL" clId="{A4E3ADBF-8901-41F0-BE30-1C32680F43A4}" dt="2025-11-09T21:14:04.730" v="2175" actId="14100"/>
          <ac:spMkLst>
            <pc:docMk/>
            <pc:sldMk cId="1261288689" sldId="279"/>
            <ac:spMk id="3" creationId="{45D60139-6C57-EBD1-4145-4FE744AFEB00}"/>
          </ac:spMkLst>
        </pc:spChg>
        <pc:spChg chg="mod">
          <ac:chgData name="Nourhene Hanana" userId="71b7a731-4b9b-4e32-a6ea-24668efb0939" providerId="ADAL" clId="{A4E3ADBF-8901-41F0-BE30-1C32680F43A4}" dt="2025-11-09T21:19:44.538" v="2357" actId="113"/>
          <ac:spMkLst>
            <pc:docMk/>
            <pc:sldMk cId="1261288689" sldId="279"/>
            <ac:spMk id="4" creationId="{679771BF-7D8A-4836-89CB-3F797375D252}"/>
          </ac:spMkLst>
        </pc:spChg>
        <pc:spChg chg="mod">
          <ac:chgData name="Nourhene Hanana" userId="71b7a731-4b9b-4e32-a6ea-24668efb0939" providerId="ADAL" clId="{A4E3ADBF-8901-41F0-BE30-1C32680F43A4}" dt="2025-11-09T21:18:34.976" v="2226" actId="14100"/>
          <ac:spMkLst>
            <pc:docMk/>
            <pc:sldMk cId="1261288689" sldId="279"/>
            <ac:spMk id="6" creationId="{16182BAE-6AEF-91C0-47E5-FAA3FDFBF110}"/>
          </ac:spMkLst>
        </pc:spChg>
        <pc:spChg chg="mod">
          <ac:chgData name="Nourhene Hanana" userId="71b7a731-4b9b-4e32-a6ea-24668efb0939" providerId="ADAL" clId="{A4E3ADBF-8901-41F0-BE30-1C32680F43A4}" dt="2025-11-09T21:17:53.657" v="2210" actId="1076"/>
          <ac:spMkLst>
            <pc:docMk/>
            <pc:sldMk cId="1261288689" sldId="279"/>
            <ac:spMk id="8" creationId="{73F67A95-A0D6-F44B-DE99-C0C51881E122}"/>
          </ac:spMkLst>
        </pc:spChg>
        <pc:spChg chg="mod">
          <ac:chgData name="Nourhene Hanana" userId="71b7a731-4b9b-4e32-a6ea-24668efb0939" providerId="ADAL" clId="{A4E3ADBF-8901-41F0-BE30-1C32680F43A4}" dt="2025-11-09T21:15:10.220" v="2178" actId="20577"/>
          <ac:spMkLst>
            <pc:docMk/>
            <pc:sldMk cId="1261288689" sldId="279"/>
            <ac:spMk id="12" creationId="{83ECE564-174B-8F1F-D15E-A2419A666CA4}"/>
          </ac:spMkLst>
        </pc:spChg>
        <pc:spChg chg="mod">
          <ac:chgData name="Nourhene Hanana" userId="71b7a731-4b9b-4e32-a6ea-24668efb0939" providerId="ADAL" clId="{A4E3ADBF-8901-41F0-BE30-1C32680F43A4}" dt="2025-11-09T21:18:07.456" v="2216" actId="20577"/>
          <ac:spMkLst>
            <pc:docMk/>
            <pc:sldMk cId="1261288689" sldId="279"/>
            <ac:spMk id="13" creationId="{49C37302-9329-DA44-4654-8058137EA7EC}"/>
          </ac:spMkLst>
        </pc:spChg>
        <pc:spChg chg="mod">
          <ac:chgData name="Nourhene Hanana" userId="71b7a731-4b9b-4e32-a6ea-24668efb0939" providerId="ADAL" clId="{A4E3ADBF-8901-41F0-BE30-1C32680F43A4}" dt="2025-11-09T21:16:44.209" v="2194" actId="20577"/>
          <ac:spMkLst>
            <pc:docMk/>
            <pc:sldMk cId="1261288689" sldId="279"/>
            <ac:spMk id="16" creationId="{068063E0-99B8-5E64-E6F4-84A37F20D27F}"/>
          </ac:spMkLst>
        </pc:spChg>
        <pc:spChg chg="mod">
          <ac:chgData name="Nourhene Hanana" userId="71b7a731-4b9b-4e32-a6ea-24668efb0939" providerId="ADAL" clId="{A4E3ADBF-8901-41F0-BE30-1C32680F43A4}" dt="2025-11-09T21:16:52.983" v="2195" actId="1076"/>
          <ac:spMkLst>
            <pc:docMk/>
            <pc:sldMk cId="1261288689" sldId="279"/>
            <ac:spMk id="17" creationId="{54DB1F54-C03C-9D9F-3564-C89D61B8F405}"/>
          </ac:spMkLst>
        </pc:spChg>
        <pc:spChg chg="mod">
          <ac:chgData name="Nourhene Hanana" userId="71b7a731-4b9b-4e32-a6ea-24668efb0939" providerId="ADAL" clId="{A4E3ADBF-8901-41F0-BE30-1C32680F43A4}" dt="2025-11-09T21:17:56.887" v="2211" actId="1076"/>
          <ac:spMkLst>
            <pc:docMk/>
            <pc:sldMk cId="1261288689" sldId="279"/>
            <ac:spMk id="18" creationId="{1ACEE7E7-4062-07E6-8AFD-A2D4BFED9047}"/>
          </ac:spMkLst>
        </pc:spChg>
        <pc:spChg chg="mod">
          <ac:chgData name="Nourhene Hanana" userId="71b7a731-4b9b-4e32-a6ea-24668efb0939" providerId="ADAL" clId="{A4E3ADBF-8901-41F0-BE30-1C32680F43A4}" dt="2025-11-09T21:17:14.966" v="2200" actId="1076"/>
          <ac:spMkLst>
            <pc:docMk/>
            <pc:sldMk cId="1261288689" sldId="279"/>
            <ac:spMk id="21" creationId="{1C3F2030-B047-F9BF-331F-A1746589CA0E}"/>
          </ac:spMkLst>
        </pc:spChg>
        <pc:spChg chg="mod">
          <ac:chgData name="Nourhene Hanana" userId="71b7a731-4b9b-4e32-a6ea-24668efb0939" providerId="ADAL" clId="{A4E3ADBF-8901-41F0-BE30-1C32680F43A4}" dt="2025-11-09T21:19:29.719" v="2355" actId="20577"/>
          <ac:spMkLst>
            <pc:docMk/>
            <pc:sldMk cId="1261288689" sldId="279"/>
            <ac:spMk id="45" creationId="{1B800CE8-DBC4-4916-A925-D52738C10646}"/>
          </ac:spMkLst>
        </pc:spChg>
        <pc:cxnChg chg="mod">
          <ac:chgData name="Nourhene Hanana" userId="71b7a731-4b9b-4e32-a6ea-24668efb0939" providerId="ADAL" clId="{A4E3ADBF-8901-41F0-BE30-1C32680F43A4}" dt="2025-11-09T21:17:53.657" v="2210" actId="1076"/>
          <ac:cxnSpMkLst>
            <pc:docMk/>
            <pc:sldMk cId="1261288689" sldId="279"/>
            <ac:cxnSpMk id="25" creationId="{3EAA5595-D770-45D1-872B-B5EC82A0B4D9}"/>
          </ac:cxnSpMkLst>
        </pc:cxnChg>
        <pc:cxnChg chg="mod">
          <ac:chgData name="Nourhene Hanana" userId="71b7a731-4b9b-4e32-a6ea-24668efb0939" providerId="ADAL" clId="{A4E3ADBF-8901-41F0-BE30-1C32680F43A4}" dt="2025-11-09T21:17:53.657" v="2210" actId="1076"/>
          <ac:cxnSpMkLst>
            <pc:docMk/>
            <pc:sldMk cId="1261288689" sldId="279"/>
            <ac:cxnSpMk id="28" creationId="{80F91656-F84B-C901-F2D9-21B13676AD8C}"/>
          </ac:cxnSpMkLst>
        </pc:cxnChg>
        <pc:cxnChg chg="mod">
          <ac:chgData name="Nourhene Hanana" userId="71b7a731-4b9b-4e32-a6ea-24668efb0939" providerId="ADAL" clId="{A4E3ADBF-8901-41F0-BE30-1C32680F43A4}" dt="2025-11-09T21:17:56.887" v="2211" actId="1076"/>
          <ac:cxnSpMkLst>
            <pc:docMk/>
            <pc:sldMk cId="1261288689" sldId="279"/>
            <ac:cxnSpMk id="38" creationId="{2650F922-525D-826A-94C0-F5C440E87A70}"/>
          </ac:cxnSpMkLst>
        </pc:cxnChg>
        <pc:cxnChg chg="mod">
          <ac:chgData name="Nourhene Hanana" userId="71b7a731-4b9b-4e32-a6ea-24668efb0939" providerId="ADAL" clId="{A4E3ADBF-8901-41F0-BE30-1C32680F43A4}" dt="2025-11-09T21:18:34.976" v="2226" actId="14100"/>
          <ac:cxnSpMkLst>
            <pc:docMk/>
            <pc:sldMk cId="1261288689" sldId="279"/>
            <ac:cxnSpMk id="40" creationId="{EE41C2FE-5793-2EF3-888C-59A19C62DDC0}"/>
          </ac:cxnSpMkLst>
        </pc:cxnChg>
      </pc:sldChg>
      <pc:sldChg chg="addSp delSp modSp add mod">
        <pc:chgData name="Nourhene Hanana" userId="71b7a731-4b9b-4e32-a6ea-24668efb0939" providerId="ADAL" clId="{A4E3ADBF-8901-41F0-BE30-1C32680F43A4}" dt="2025-11-09T21:29:25.424" v="3050" actId="20577"/>
        <pc:sldMkLst>
          <pc:docMk/>
          <pc:sldMk cId="975773904" sldId="280"/>
        </pc:sldMkLst>
        <pc:spChg chg="mod">
          <ac:chgData name="Nourhene Hanana" userId="71b7a731-4b9b-4e32-a6ea-24668efb0939" providerId="ADAL" clId="{A4E3ADBF-8901-41F0-BE30-1C32680F43A4}" dt="2025-11-09T21:29:25.424" v="3050" actId="20577"/>
          <ac:spMkLst>
            <pc:docMk/>
            <pc:sldMk cId="975773904" sldId="280"/>
            <ac:spMk id="4" creationId="{0299643D-B6D3-A85F-CFCA-D3E5C91805B5}"/>
          </ac:spMkLst>
        </pc:spChg>
      </pc:sldChg>
      <pc:sldChg chg="modSp add mod">
        <pc:chgData name="Nourhene Hanana" userId="71b7a731-4b9b-4e32-a6ea-24668efb0939" providerId="ADAL" clId="{A4E3ADBF-8901-41F0-BE30-1C32680F43A4}" dt="2025-11-09T21:31:22.079" v="3062" actId="15"/>
        <pc:sldMkLst>
          <pc:docMk/>
          <pc:sldMk cId="2864161446" sldId="281"/>
        </pc:sldMkLst>
        <pc:spChg chg="mod">
          <ac:chgData name="Nourhene Hanana" userId="71b7a731-4b9b-4e32-a6ea-24668efb0939" providerId="ADAL" clId="{A4E3ADBF-8901-41F0-BE30-1C32680F43A4}" dt="2025-11-09T21:31:22.079" v="3062" actId="15"/>
          <ac:spMkLst>
            <pc:docMk/>
            <pc:sldMk cId="2864161446" sldId="281"/>
            <ac:spMk id="4" creationId="{188A5D08-8CDE-1421-A8D9-B46A941EEBAE}"/>
          </ac:spMkLst>
        </pc:spChg>
      </pc:sldChg>
      <pc:sldChg chg="addSp modSp add mod">
        <pc:chgData name="Nourhene Hanana" userId="71b7a731-4b9b-4e32-a6ea-24668efb0939" providerId="ADAL" clId="{A4E3ADBF-8901-41F0-BE30-1C32680F43A4}" dt="2025-11-16T14:33:03.559" v="3156" actId="20577"/>
        <pc:sldMkLst>
          <pc:docMk/>
          <pc:sldMk cId="1052412939" sldId="282"/>
        </pc:sldMkLst>
        <pc:spChg chg="mod">
          <ac:chgData name="Nourhene Hanana" userId="71b7a731-4b9b-4e32-a6ea-24668efb0939" providerId="ADAL" clId="{A4E3ADBF-8901-41F0-BE30-1C32680F43A4}" dt="2025-11-16T14:33:03.559" v="3156" actId="20577"/>
          <ac:spMkLst>
            <pc:docMk/>
            <pc:sldMk cId="1052412939" sldId="282"/>
            <ac:spMk id="4" creationId="{96FE9844-065E-7C90-CFB9-1E0C078AEAF6}"/>
          </ac:spMkLst>
        </pc:spChg>
        <pc:spChg chg="add mod">
          <ac:chgData name="Nourhene Hanana" userId="71b7a731-4b9b-4e32-a6ea-24668efb0939" providerId="ADAL" clId="{A4E3ADBF-8901-41F0-BE30-1C32680F43A4}" dt="2025-11-09T21:37:17.999" v="3121" actId="20577"/>
          <ac:spMkLst>
            <pc:docMk/>
            <pc:sldMk cId="1052412939" sldId="282"/>
            <ac:spMk id="6" creationId="{462F13D8-00FF-3F3D-6B22-09A925763C7B}"/>
          </ac:spMkLst>
        </pc:spChg>
        <pc:graphicFrameChg chg="add mod modGraphic">
          <ac:chgData name="Nourhene Hanana" userId="71b7a731-4b9b-4e32-a6ea-24668efb0939" providerId="ADAL" clId="{A4E3ADBF-8901-41F0-BE30-1C32680F43A4}" dt="2025-11-09T21:38:47.138" v="3153" actId="20577"/>
          <ac:graphicFrameMkLst>
            <pc:docMk/>
            <pc:sldMk cId="1052412939" sldId="282"/>
            <ac:graphicFrameMk id="7" creationId="{090A4D87-1A88-4005-EC99-8E178168614C}"/>
          </ac:graphicFrameMkLst>
        </pc:graphicFrameChg>
        <pc:picChg chg="add mod">
          <ac:chgData name="Nourhene Hanana" userId="71b7a731-4b9b-4e32-a6ea-24668efb0939" providerId="ADAL" clId="{A4E3ADBF-8901-41F0-BE30-1C32680F43A4}" dt="2025-11-09T21:36:46.929" v="3071" actId="1076"/>
          <ac:picMkLst>
            <pc:docMk/>
            <pc:sldMk cId="1052412939" sldId="282"/>
            <ac:picMk id="5" creationId="{4F240378-7423-319E-10F7-F73E581EBB78}"/>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EDB5D69-4063-473E-A4EE-51BFC04098F7}" type="datetimeFigureOut">
              <a:rPr lang="en-US" smtClean="0"/>
              <a:t>11/16/2025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525EBB-F6DB-41D6-B0E1-425FC388A69D}" type="slidenum">
              <a:rPr lang="en-US" smtClean="0"/>
              <a:t>‹#›</a:t>
            </a:fld>
            <a:endParaRPr lang="en-US"/>
          </a:p>
        </p:txBody>
      </p:sp>
    </p:spTree>
    <p:extLst>
      <p:ext uri="{BB962C8B-B14F-4D97-AF65-F5344CB8AC3E}">
        <p14:creationId xmlns:p14="http://schemas.microsoft.com/office/powerpoint/2010/main" val="1200430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DB5D69-4063-473E-A4EE-51BFC04098F7}" type="datetimeFigureOut">
              <a:rPr lang="en-US" smtClean="0"/>
              <a:t>11/16/2025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525EBB-F6DB-41D6-B0E1-425FC388A69D}" type="slidenum">
              <a:rPr lang="en-US" smtClean="0"/>
              <a:t>‹#›</a:t>
            </a:fld>
            <a:endParaRPr lang="en-US"/>
          </a:p>
        </p:txBody>
      </p:sp>
    </p:spTree>
    <p:extLst>
      <p:ext uri="{BB962C8B-B14F-4D97-AF65-F5344CB8AC3E}">
        <p14:creationId xmlns:p14="http://schemas.microsoft.com/office/powerpoint/2010/main" val="3085623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DB5D69-4063-473E-A4EE-51BFC04098F7}" type="datetimeFigureOut">
              <a:rPr lang="en-US" smtClean="0"/>
              <a:t>11/16/2025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525EBB-F6DB-41D6-B0E1-425FC388A69D}" type="slidenum">
              <a:rPr lang="en-US" smtClean="0"/>
              <a:t>‹#›</a:t>
            </a:fld>
            <a:endParaRPr lang="en-US"/>
          </a:p>
        </p:txBody>
      </p:sp>
    </p:spTree>
    <p:extLst>
      <p:ext uri="{BB962C8B-B14F-4D97-AF65-F5344CB8AC3E}">
        <p14:creationId xmlns:p14="http://schemas.microsoft.com/office/powerpoint/2010/main" val="12812018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EDB5D69-4063-473E-A4EE-51BFC04098F7}" type="datetimeFigureOut">
              <a:rPr lang="en-US" smtClean="0"/>
              <a:t>11/16/2025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525EBB-F6DB-41D6-B0E1-425FC388A69D}" type="slidenum">
              <a:rPr lang="en-US" smtClean="0"/>
              <a:t>‹#›</a:t>
            </a:fld>
            <a:endParaRPr lang="en-US"/>
          </a:p>
        </p:txBody>
      </p:sp>
    </p:spTree>
    <p:extLst>
      <p:ext uri="{BB962C8B-B14F-4D97-AF65-F5344CB8AC3E}">
        <p14:creationId xmlns:p14="http://schemas.microsoft.com/office/powerpoint/2010/main" val="557525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EDB5D69-4063-473E-A4EE-51BFC04098F7}" type="datetimeFigureOut">
              <a:rPr lang="en-US" smtClean="0"/>
              <a:t>11/16/2025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525EBB-F6DB-41D6-B0E1-425FC388A69D}" type="slidenum">
              <a:rPr lang="en-US" smtClean="0"/>
              <a:t>‹#›</a:t>
            </a:fld>
            <a:endParaRPr lang="en-US"/>
          </a:p>
        </p:txBody>
      </p:sp>
    </p:spTree>
    <p:extLst>
      <p:ext uri="{BB962C8B-B14F-4D97-AF65-F5344CB8AC3E}">
        <p14:creationId xmlns:p14="http://schemas.microsoft.com/office/powerpoint/2010/main" val="2233689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EDB5D69-4063-473E-A4EE-51BFC04098F7}" type="datetimeFigureOut">
              <a:rPr lang="en-US" smtClean="0"/>
              <a:t>11/16/2025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525EBB-F6DB-41D6-B0E1-425FC388A69D}" type="slidenum">
              <a:rPr lang="en-US" smtClean="0"/>
              <a:t>‹#›</a:t>
            </a:fld>
            <a:endParaRPr lang="en-US"/>
          </a:p>
        </p:txBody>
      </p:sp>
    </p:spTree>
    <p:extLst>
      <p:ext uri="{BB962C8B-B14F-4D97-AF65-F5344CB8AC3E}">
        <p14:creationId xmlns:p14="http://schemas.microsoft.com/office/powerpoint/2010/main" val="30893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DB5D69-4063-473E-A4EE-51BFC04098F7}" type="datetimeFigureOut">
              <a:rPr lang="en-US" smtClean="0"/>
              <a:t>11/16/2025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A525EBB-F6DB-41D6-B0E1-425FC388A69D}" type="slidenum">
              <a:rPr lang="en-US" smtClean="0"/>
              <a:t>‹#›</a:t>
            </a:fld>
            <a:endParaRPr lang="en-US"/>
          </a:p>
        </p:txBody>
      </p:sp>
    </p:spTree>
    <p:extLst>
      <p:ext uri="{BB962C8B-B14F-4D97-AF65-F5344CB8AC3E}">
        <p14:creationId xmlns:p14="http://schemas.microsoft.com/office/powerpoint/2010/main" val="4231247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EDB5D69-4063-473E-A4EE-51BFC04098F7}" type="datetimeFigureOut">
              <a:rPr lang="en-US" smtClean="0"/>
              <a:t>11/16/2025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525EBB-F6DB-41D6-B0E1-425FC388A69D}" type="slidenum">
              <a:rPr lang="en-US" smtClean="0"/>
              <a:t>‹#›</a:t>
            </a:fld>
            <a:endParaRPr lang="en-US"/>
          </a:p>
        </p:txBody>
      </p:sp>
    </p:spTree>
    <p:extLst>
      <p:ext uri="{BB962C8B-B14F-4D97-AF65-F5344CB8AC3E}">
        <p14:creationId xmlns:p14="http://schemas.microsoft.com/office/powerpoint/2010/main" val="2568312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EDB5D69-4063-473E-A4EE-51BFC04098F7}" type="datetimeFigureOut">
              <a:rPr lang="en-US" smtClean="0"/>
              <a:t>11/16/2025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525EBB-F6DB-41D6-B0E1-425FC388A69D}" type="slidenum">
              <a:rPr lang="en-US" smtClean="0"/>
              <a:t>‹#›</a:t>
            </a:fld>
            <a:endParaRPr lang="en-US"/>
          </a:p>
        </p:txBody>
      </p:sp>
    </p:spTree>
    <p:extLst>
      <p:ext uri="{BB962C8B-B14F-4D97-AF65-F5344CB8AC3E}">
        <p14:creationId xmlns:p14="http://schemas.microsoft.com/office/powerpoint/2010/main" val="212162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DB5D69-4063-473E-A4EE-51BFC04098F7}" type="datetimeFigureOut">
              <a:rPr lang="en-US" smtClean="0"/>
              <a:t>11/16/2025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525EBB-F6DB-41D6-B0E1-425FC388A69D}" type="slidenum">
              <a:rPr lang="en-US" smtClean="0"/>
              <a:t>‹#›</a:t>
            </a:fld>
            <a:endParaRPr lang="en-US"/>
          </a:p>
        </p:txBody>
      </p:sp>
    </p:spTree>
    <p:extLst>
      <p:ext uri="{BB962C8B-B14F-4D97-AF65-F5344CB8AC3E}">
        <p14:creationId xmlns:p14="http://schemas.microsoft.com/office/powerpoint/2010/main" val="2884854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DB5D69-4063-473E-A4EE-51BFC04098F7}" type="datetimeFigureOut">
              <a:rPr lang="en-US" smtClean="0"/>
              <a:t>11/16/2025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525EBB-F6DB-41D6-B0E1-425FC388A69D}"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8812345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DB5D69-4063-473E-A4EE-51BFC04098F7}" type="datetimeFigureOut">
              <a:rPr lang="en-US" smtClean="0"/>
              <a:t>11/16/2025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525EBB-F6DB-41D6-B0E1-425FC388A69D}" type="slidenum">
              <a:rPr lang="en-US" smtClean="0"/>
              <a:t>‹#›</a:t>
            </a:fld>
            <a:endParaRPr lang="en-US"/>
          </a:p>
        </p:txBody>
      </p:sp>
    </p:spTree>
    <p:extLst>
      <p:ext uri="{BB962C8B-B14F-4D97-AF65-F5344CB8AC3E}">
        <p14:creationId xmlns:p14="http://schemas.microsoft.com/office/powerpoint/2010/main" val="9888481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DB5D69-4063-473E-A4EE-51BFC04098F7}" type="datetimeFigureOut">
              <a:rPr lang="en-US" smtClean="0"/>
              <a:t>11/16/2025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525EBB-F6DB-41D6-B0E1-425FC388A69D}"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7355130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DB5D69-4063-473E-A4EE-51BFC04098F7}" type="datetimeFigureOut">
              <a:rPr lang="en-US" smtClean="0"/>
              <a:t>11/16/2025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525EBB-F6DB-41D6-B0E1-425FC388A69D}" type="slidenum">
              <a:rPr lang="en-US" smtClean="0"/>
              <a:t>‹#›</a:t>
            </a:fld>
            <a:endParaRPr lang="en-US"/>
          </a:p>
        </p:txBody>
      </p:sp>
    </p:spTree>
    <p:extLst>
      <p:ext uri="{BB962C8B-B14F-4D97-AF65-F5344CB8AC3E}">
        <p14:creationId xmlns:p14="http://schemas.microsoft.com/office/powerpoint/2010/main" val="23396204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DB5D69-4063-473E-A4EE-51BFC04098F7}" type="datetimeFigureOut">
              <a:rPr lang="en-US" smtClean="0"/>
              <a:t>11/16/2025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525EBB-F6DB-41D6-B0E1-425FC388A69D}" type="slidenum">
              <a:rPr lang="en-US" smtClean="0"/>
              <a:t>‹#›</a:t>
            </a:fld>
            <a:endParaRPr lang="en-US"/>
          </a:p>
        </p:txBody>
      </p:sp>
    </p:spTree>
    <p:extLst>
      <p:ext uri="{BB962C8B-B14F-4D97-AF65-F5344CB8AC3E}">
        <p14:creationId xmlns:p14="http://schemas.microsoft.com/office/powerpoint/2010/main" val="37976410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DB5D69-4063-473E-A4EE-51BFC04098F7}" type="datetimeFigureOut">
              <a:rPr lang="en-US" smtClean="0"/>
              <a:t>11/16/2025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525EBB-F6DB-41D6-B0E1-425FC388A69D}" type="slidenum">
              <a:rPr lang="en-US" smtClean="0"/>
              <a:t>‹#›</a:t>
            </a:fld>
            <a:endParaRPr lang="en-US"/>
          </a:p>
        </p:txBody>
      </p:sp>
    </p:spTree>
    <p:extLst>
      <p:ext uri="{BB962C8B-B14F-4D97-AF65-F5344CB8AC3E}">
        <p14:creationId xmlns:p14="http://schemas.microsoft.com/office/powerpoint/2010/main" val="1844035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EDB5D69-4063-473E-A4EE-51BFC04098F7}" type="datetimeFigureOut">
              <a:rPr lang="en-US" smtClean="0"/>
              <a:t>11/16/2025</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A525EBB-F6DB-41D6-B0E1-425FC388A69D}" type="slidenum">
              <a:rPr lang="en-US" smtClean="0"/>
              <a:t>‹#›</a:t>
            </a:fld>
            <a:endParaRPr lang="en-US"/>
          </a:p>
        </p:txBody>
      </p:sp>
    </p:spTree>
    <p:extLst>
      <p:ext uri="{BB962C8B-B14F-4D97-AF65-F5344CB8AC3E}">
        <p14:creationId xmlns:p14="http://schemas.microsoft.com/office/powerpoint/2010/main" val="32618400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A5D84B-7925-0F92-516E-7A0CD40ECD51}"/>
              </a:ext>
            </a:extLst>
          </p:cNvPr>
          <p:cNvSpPr>
            <a:spLocks noGrp="1"/>
          </p:cNvSpPr>
          <p:nvPr>
            <p:ph type="ctrTitle"/>
          </p:nvPr>
        </p:nvSpPr>
        <p:spPr>
          <a:xfrm>
            <a:off x="1160127" y="2500752"/>
            <a:ext cx="8804183" cy="1297115"/>
          </a:xfrm>
        </p:spPr>
        <p:txBody>
          <a:bodyPr anchor="t">
            <a:normAutofit fontScale="90000"/>
          </a:bodyPr>
          <a:lstStyle/>
          <a:p>
            <a:pPr algn="l"/>
            <a:r>
              <a:rPr lang="fr-FR" sz="4400" b="1" dirty="0">
                <a:solidFill>
                  <a:schemeClr val="tx2"/>
                </a:solidFill>
              </a:rPr>
              <a:t>Cours Logique Formelle</a:t>
            </a:r>
            <a:br>
              <a:rPr lang="fr-FR" sz="4400" b="1" dirty="0">
                <a:solidFill>
                  <a:schemeClr val="tx2"/>
                </a:solidFill>
              </a:rPr>
            </a:br>
            <a:r>
              <a:rPr lang="fr-FR" sz="3600" b="1" dirty="0">
                <a:solidFill>
                  <a:schemeClr val="tx2"/>
                </a:solidFill>
              </a:rPr>
              <a:t>chapitre 3: Raisonnement sur CP0</a:t>
            </a:r>
            <a:endParaRPr lang="en-US" sz="4400" b="1" dirty="0">
              <a:solidFill>
                <a:schemeClr val="tx2"/>
              </a:solidFill>
            </a:endParaRPr>
          </a:p>
        </p:txBody>
      </p:sp>
      <p:sp>
        <p:nvSpPr>
          <p:cNvPr id="3" name="Sous-titre 2">
            <a:extLst>
              <a:ext uri="{FF2B5EF4-FFF2-40B4-BE49-F238E27FC236}">
                <a16:creationId xmlns:a16="http://schemas.microsoft.com/office/drawing/2014/main" id="{CFEB69C1-711D-5AED-E92D-0F890BA1F452}"/>
              </a:ext>
            </a:extLst>
          </p:cNvPr>
          <p:cNvSpPr>
            <a:spLocks noGrp="1"/>
          </p:cNvSpPr>
          <p:nvPr>
            <p:ph type="subTitle" idx="1"/>
          </p:nvPr>
        </p:nvSpPr>
        <p:spPr>
          <a:xfrm>
            <a:off x="1290309" y="3966569"/>
            <a:ext cx="4805691" cy="838831"/>
          </a:xfrm>
        </p:spPr>
        <p:txBody>
          <a:bodyPr anchor="b">
            <a:normAutofit/>
          </a:bodyPr>
          <a:lstStyle/>
          <a:p>
            <a:pPr algn="l"/>
            <a:r>
              <a:rPr lang="fr-FR" sz="2000" dirty="0">
                <a:solidFill>
                  <a:schemeClr val="tx2"/>
                </a:solidFill>
              </a:rPr>
              <a:t>Nourhene Hanana</a:t>
            </a:r>
            <a:endParaRPr lang="en-US" sz="2000" dirty="0">
              <a:solidFill>
                <a:schemeClr val="tx2"/>
              </a:solidFill>
            </a:endParaRPr>
          </a:p>
        </p:txBody>
      </p:sp>
      <p:pic>
        <p:nvPicPr>
          <p:cNvPr id="5" name="Image 4">
            <a:extLst>
              <a:ext uri="{FF2B5EF4-FFF2-40B4-BE49-F238E27FC236}">
                <a16:creationId xmlns:a16="http://schemas.microsoft.com/office/drawing/2014/main" id="{5995DA4A-FC98-ED3C-2AD1-84ED31D98E53}"/>
              </a:ext>
            </a:extLst>
          </p:cNvPr>
          <p:cNvPicPr>
            <a:picLocks noChangeAspect="1"/>
          </p:cNvPicPr>
          <p:nvPr/>
        </p:nvPicPr>
        <p:blipFill>
          <a:blip r:embed="rId2"/>
          <a:stretch>
            <a:fillRect/>
          </a:stretch>
        </p:blipFill>
        <p:spPr>
          <a:xfrm>
            <a:off x="9964310" y="312518"/>
            <a:ext cx="1993230" cy="1159823"/>
          </a:xfrm>
          <a:custGeom>
            <a:avLst/>
            <a:gdLst/>
            <a:ahLst/>
            <a:cxnLst/>
            <a:rect l="l" t="t" r="r" b="b"/>
            <a:pathLst>
              <a:path w="4141760" h="4377846">
                <a:moveTo>
                  <a:pt x="0" y="0"/>
                </a:moveTo>
                <a:lnTo>
                  <a:pt x="4141760" y="0"/>
                </a:lnTo>
                <a:lnTo>
                  <a:pt x="4141760" y="4377846"/>
                </a:lnTo>
                <a:lnTo>
                  <a:pt x="0" y="4377846"/>
                </a:lnTo>
                <a:close/>
              </a:path>
            </a:pathLst>
          </a:custGeom>
        </p:spPr>
      </p:pic>
    </p:spTree>
    <p:extLst>
      <p:ext uri="{BB962C8B-B14F-4D97-AF65-F5344CB8AC3E}">
        <p14:creationId xmlns:p14="http://schemas.microsoft.com/office/powerpoint/2010/main" val="1759135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A119E-BA16-8F4C-FF93-D5F7CC76FBC7}"/>
              </a:ext>
            </a:extLst>
          </p:cNvPr>
          <p:cNvSpPr>
            <a:spLocks noGrp="1"/>
          </p:cNvSpPr>
          <p:nvPr>
            <p:ph type="title"/>
          </p:nvPr>
        </p:nvSpPr>
        <p:spPr>
          <a:xfrm>
            <a:off x="677334" y="609600"/>
            <a:ext cx="8596668" cy="694267"/>
          </a:xfrm>
        </p:spPr>
        <p:txBody>
          <a:bodyPr/>
          <a:lstStyle/>
          <a:p>
            <a:r>
              <a:rPr lang="fr-FR" dirty="0"/>
              <a:t>Objectif</a:t>
            </a:r>
            <a:endParaRPr lang="en-US" dirty="0"/>
          </a:p>
        </p:txBody>
      </p:sp>
      <p:sp>
        <p:nvSpPr>
          <p:cNvPr id="3" name="Content Placeholder 2">
            <a:extLst>
              <a:ext uri="{FF2B5EF4-FFF2-40B4-BE49-F238E27FC236}">
                <a16:creationId xmlns:a16="http://schemas.microsoft.com/office/drawing/2014/main" id="{1F4BD8FE-8DC8-6DE4-A46B-A7E342847BD7}"/>
              </a:ext>
            </a:extLst>
          </p:cNvPr>
          <p:cNvSpPr>
            <a:spLocks noGrp="1"/>
          </p:cNvSpPr>
          <p:nvPr>
            <p:ph idx="1"/>
          </p:nvPr>
        </p:nvSpPr>
        <p:spPr>
          <a:xfrm>
            <a:off x="677334" y="1498601"/>
            <a:ext cx="8596668" cy="965199"/>
          </a:xfrm>
        </p:spPr>
        <p:txBody>
          <a:bodyPr/>
          <a:lstStyle/>
          <a:p>
            <a:r>
              <a:rPr lang="fr-FR" dirty="0"/>
              <a:t>Dans le 1</a:t>
            </a:r>
            <a:r>
              <a:rPr lang="fr-FR" baseline="30000" dirty="0"/>
              <a:t>er</a:t>
            </a:r>
            <a:r>
              <a:rPr lang="fr-FR" dirty="0"/>
              <a:t> et 2</a:t>
            </a:r>
            <a:r>
              <a:rPr lang="fr-FR" baseline="30000" dirty="0"/>
              <a:t>nd</a:t>
            </a:r>
            <a:r>
              <a:rPr lang="fr-FR" dirty="0"/>
              <a:t> chapitres nous avons gagné compétence dans la représentation des connaissances en syntaxe de logique formel, maintenant pour arriver à une conclusion on doit raisonner sur les </a:t>
            </a:r>
            <a:r>
              <a:rPr lang="fr-FR" dirty="0" err="1"/>
              <a:t>connainssances</a:t>
            </a:r>
            <a:r>
              <a:rPr lang="fr-FR" dirty="0"/>
              <a:t>.</a:t>
            </a:r>
            <a:endParaRPr lang="en-US" dirty="0"/>
          </a:p>
        </p:txBody>
      </p:sp>
      <p:sp>
        <p:nvSpPr>
          <p:cNvPr id="4" name="Title 1">
            <a:extLst>
              <a:ext uri="{FF2B5EF4-FFF2-40B4-BE49-F238E27FC236}">
                <a16:creationId xmlns:a16="http://schemas.microsoft.com/office/drawing/2014/main" id="{B791F091-0CA6-495B-AFD8-E21E75F57876}"/>
              </a:ext>
            </a:extLst>
          </p:cNvPr>
          <p:cNvSpPr txBox="1">
            <a:spLocks/>
          </p:cNvSpPr>
          <p:nvPr/>
        </p:nvSpPr>
        <p:spPr>
          <a:xfrm>
            <a:off x="677334" y="2772833"/>
            <a:ext cx="8596668" cy="69426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dirty="0"/>
              <a:t>Plan</a:t>
            </a:r>
            <a:endParaRPr lang="en-US" dirty="0"/>
          </a:p>
        </p:txBody>
      </p:sp>
      <p:sp>
        <p:nvSpPr>
          <p:cNvPr id="5" name="Content Placeholder 2">
            <a:extLst>
              <a:ext uri="{FF2B5EF4-FFF2-40B4-BE49-F238E27FC236}">
                <a16:creationId xmlns:a16="http://schemas.microsoft.com/office/drawing/2014/main" id="{0F6208F2-CBB8-22B5-FA23-BC3D2B8EEB8E}"/>
              </a:ext>
            </a:extLst>
          </p:cNvPr>
          <p:cNvSpPr txBox="1">
            <a:spLocks/>
          </p:cNvSpPr>
          <p:nvPr/>
        </p:nvSpPr>
        <p:spPr>
          <a:xfrm>
            <a:off x="279400" y="3335866"/>
            <a:ext cx="8596668" cy="3047999"/>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3143250" lvl="6" indent="-400050" algn="just">
              <a:buFont typeface="+mj-lt"/>
              <a:buAutoNum type="romanUcPeriod"/>
            </a:pPr>
            <a:r>
              <a:rPr lang="fr-FR" sz="1400" dirty="0"/>
              <a:t>Type des raisonnements</a:t>
            </a:r>
          </a:p>
          <a:p>
            <a:pPr lvl="7" algn="just"/>
            <a:r>
              <a:rPr lang="fr-FR" sz="1400" dirty="0"/>
              <a:t>Raisonnement Déductif</a:t>
            </a:r>
          </a:p>
          <a:p>
            <a:pPr lvl="7" algn="just"/>
            <a:r>
              <a:rPr lang="fr-FR" sz="1400" dirty="0"/>
              <a:t>Raisonnement par Abduction</a:t>
            </a:r>
          </a:p>
          <a:p>
            <a:pPr lvl="7" algn="just"/>
            <a:r>
              <a:rPr lang="fr-FR" sz="1400" dirty="0"/>
              <a:t>Raisonnement Inductif		</a:t>
            </a:r>
          </a:p>
          <a:p>
            <a:pPr marL="3143250" lvl="6" indent="-400050" algn="just">
              <a:buFont typeface="+mj-lt"/>
              <a:buAutoNum type="romanUcPeriod"/>
            </a:pPr>
            <a:r>
              <a:rPr lang="fr-FR" sz="1400" dirty="0"/>
              <a:t>Problèmes de </a:t>
            </a:r>
            <a:r>
              <a:rPr lang="fr-FR" sz="1400" dirty="0" err="1"/>
              <a:t>satisfaisabilité</a:t>
            </a:r>
            <a:r>
              <a:rPr lang="fr-FR" sz="1400" dirty="0"/>
              <a:t> </a:t>
            </a:r>
          </a:p>
          <a:p>
            <a:pPr marL="3143250" lvl="6" indent="-400050" algn="just">
              <a:buFont typeface="+mj-lt"/>
              <a:buAutoNum type="romanUcPeriod"/>
            </a:pPr>
            <a:r>
              <a:rPr lang="fr-FR" sz="1400" dirty="0"/>
              <a:t>Méthodes de résolution</a:t>
            </a:r>
          </a:p>
          <a:p>
            <a:pPr lvl="7" algn="just"/>
            <a:r>
              <a:rPr lang="fr-FR" sz="1400" dirty="0"/>
              <a:t>Méthodes de Table de </a:t>
            </a:r>
            <a:r>
              <a:rPr lang="fr-FR" sz="1400" dirty="0" err="1"/>
              <a:t>vérite</a:t>
            </a:r>
            <a:endParaRPr lang="fr-FR" sz="1400" dirty="0"/>
          </a:p>
          <a:p>
            <a:pPr lvl="7" algn="just"/>
            <a:r>
              <a:rPr lang="fr-FR" sz="1400" dirty="0"/>
              <a:t>Méthodes de tables </a:t>
            </a:r>
            <a:r>
              <a:rPr lang="fr-FR" sz="1400" dirty="0" err="1"/>
              <a:t>Semantiques</a:t>
            </a:r>
            <a:endParaRPr lang="fr-FR" sz="1400" dirty="0"/>
          </a:p>
          <a:p>
            <a:pPr lvl="7" algn="just"/>
            <a:r>
              <a:rPr lang="fr-FR" sz="1400" dirty="0"/>
              <a:t>Méthode de Quine</a:t>
            </a:r>
          </a:p>
          <a:p>
            <a:pPr lvl="7" algn="just"/>
            <a:r>
              <a:rPr lang="fr-FR" sz="1400" dirty="0"/>
              <a:t>Méthode de Davis et Putnam</a:t>
            </a:r>
            <a:endParaRPr lang="en-US" sz="1400" dirty="0"/>
          </a:p>
        </p:txBody>
      </p:sp>
    </p:spTree>
    <p:extLst>
      <p:ext uri="{BB962C8B-B14F-4D97-AF65-F5344CB8AC3E}">
        <p14:creationId xmlns:p14="http://schemas.microsoft.com/office/powerpoint/2010/main" val="1634999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AD526-A843-1C33-5460-9B2C8B026D32}"/>
              </a:ext>
            </a:extLst>
          </p:cNvPr>
          <p:cNvSpPr>
            <a:spLocks noGrp="1"/>
          </p:cNvSpPr>
          <p:nvPr>
            <p:ph type="title"/>
          </p:nvPr>
        </p:nvSpPr>
        <p:spPr>
          <a:xfrm>
            <a:off x="677334" y="296333"/>
            <a:ext cx="8596668" cy="778933"/>
          </a:xfrm>
        </p:spPr>
        <p:txBody>
          <a:bodyPr/>
          <a:lstStyle/>
          <a:p>
            <a:r>
              <a:rPr lang="fr-FR" dirty="0"/>
              <a:t>Type de Raisonnements</a:t>
            </a:r>
            <a:endParaRPr lang="en-US" dirty="0"/>
          </a:p>
        </p:txBody>
      </p:sp>
      <p:sp>
        <p:nvSpPr>
          <p:cNvPr id="3" name="Content Placeholder 2">
            <a:extLst>
              <a:ext uri="{FF2B5EF4-FFF2-40B4-BE49-F238E27FC236}">
                <a16:creationId xmlns:a16="http://schemas.microsoft.com/office/drawing/2014/main" id="{7038481A-5D1B-EFDD-3E94-00CBB33A4B8E}"/>
              </a:ext>
            </a:extLst>
          </p:cNvPr>
          <p:cNvSpPr>
            <a:spLocks noGrp="1"/>
          </p:cNvSpPr>
          <p:nvPr>
            <p:ph idx="1"/>
          </p:nvPr>
        </p:nvSpPr>
        <p:spPr>
          <a:xfrm>
            <a:off x="677334" y="1227667"/>
            <a:ext cx="8596668" cy="4813695"/>
          </a:xfrm>
        </p:spPr>
        <p:txBody>
          <a:bodyPr/>
          <a:lstStyle/>
          <a:p>
            <a:pPr>
              <a:buAutoNum type="arabicPeriod"/>
            </a:pPr>
            <a:r>
              <a:rPr lang="fr-FR" b="1" dirty="0">
                <a:solidFill>
                  <a:srgbClr val="0070C0"/>
                </a:solidFill>
              </a:rPr>
              <a:t>Raisonnement Déductif</a:t>
            </a:r>
          </a:p>
          <a:p>
            <a:pPr marL="0" indent="0">
              <a:buNone/>
            </a:pPr>
            <a:r>
              <a:rPr lang="fr-FR" dirty="0"/>
              <a:t>Soient P et Q deux formules: </a:t>
            </a:r>
          </a:p>
          <a:p>
            <a:pPr marL="0" indent="0">
              <a:buNone/>
            </a:pPr>
            <a:r>
              <a:rPr lang="fr-FR" dirty="0"/>
              <a:t>Si P est vraie et P </a:t>
            </a:r>
            <a:r>
              <a:rPr lang="en-US" dirty="0"/>
              <a:t>⟹ Q </a:t>
            </a:r>
            <a:r>
              <a:rPr lang="en-US" dirty="0" err="1"/>
              <a:t>est</a:t>
            </a:r>
            <a:r>
              <a:rPr lang="en-US" dirty="0"/>
              <a:t> </a:t>
            </a:r>
            <a:r>
              <a:rPr lang="en-US" dirty="0" err="1"/>
              <a:t>vraie</a:t>
            </a:r>
            <a:r>
              <a:rPr lang="en-US" dirty="0"/>
              <a:t> </a:t>
            </a:r>
            <a:r>
              <a:rPr lang="en-US" dirty="0" err="1"/>
              <a:t>alors</a:t>
            </a:r>
            <a:r>
              <a:rPr lang="en-US" dirty="0"/>
              <a:t> on </a:t>
            </a:r>
            <a:r>
              <a:rPr lang="en-US" dirty="0" err="1"/>
              <a:t>peut</a:t>
            </a:r>
            <a:r>
              <a:rPr lang="en-US" dirty="0"/>
              <a:t> affirmer que Q </a:t>
            </a:r>
            <a:r>
              <a:rPr lang="en-US" dirty="0" err="1"/>
              <a:t>est</a:t>
            </a:r>
            <a:r>
              <a:rPr lang="en-US" dirty="0"/>
              <a:t> </a:t>
            </a:r>
            <a:r>
              <a:rPr lang="en-US" dirty="0" err="1"/>
              <a:t>une</a:t>
            </a:r>
            <a:r>
              <a:rPr lang="en-US" dirty="0"/>
              <a:t> proposition </a:t>
            </a:r>
            <a:r>
              <a:rPr lang="en-US" dirty="0" err="1"/>
              <a:t>vraie</a:t>
            </a:r>
            <a:r>
              <a:rPr lang="en-US" dirty="0"/>
              <a:t>. Cette </a:t>
            </a:r>
            <a:r>
              <a:rPr lang="en-US" dirty="0" err="1"/>
              <a:t>règle</a:t>
            </a:r>
            <a:r>
              <a:rPr lang="en-US" dirty="0"/>
              <a:t> </a:t>
            </a:r>
            <a:r>
              <a:rPr lang="en-US" dirty="0" err="1"/>
              <a:t>est</a:t>
            </a:r>
            <a:r>
              <a:rPr lang="en-US" dirty="0"/>
              <a:t> </a:t>
            </a:r>
            <a:r>
              <a:rPr lang="en-US" dirty="0" err="1"/>
              <a:t>connue</a:t>
            </a:r>
            <a:r>
              <a:rPr lang="en-US" dirty="0"/>
              <a:t> sous le nom de Modus Ponens </a:t>
            </a:r>
          </a:p>
          <a:p>
            <a:pPr marL="0" indent="0">
              <a:buNone/>
            </a:pPr>
            <a:endParaRPr lang="en-US" dirty="0"/>
          </a:p>
          <a:p>
            <a:pPr marL="0" indent="0">
              <a:buNone/>
            </a:pPr>
            <a:r>
              <a:rPr lang="en-US" b="1" u="sng" dirty="0" err="1"/>
              <a:t>Exemple</a:t>
            </a:r>
            <a:r>
              <a:rPr lang="en-US" b="1" u="sng" dirty="0"/>
              <a:t>: </a:t>
            </a:r>
          </a:p>
          <a:p>
            <a:pPr marL="0" indent="0">
              <a:buNone/>
            </a:pPr>
            <a:r>
              <a:rPr lang="en-US" dirty="0"/>
              <a:t>Si </a:t>
            </a:r>
            <a:r>
              <a:rPr lang="en-US" dirty="0" err="1"/>
              <a:t>aujourd’hui</a:t>
            </a:r>
            <a:r>
              <a:rPr lang="en-US" dirty="0"/>
              <a:t> </a:t>
            </a:r>
            <a:r>
              <a:rPr lang="en-US" dirty="0" err="1"/>
              <a:t>est</a:t>
            </a:r>
            <a:r>
              <a:rPr lang="en-US" dirty="0"/>
              <a:t> Mercredi, </a:t>
            </a:r>
            <a:r>
              <a:rPr lang="en-US" dirty="0" err="1"/>
              <a:t>alors</a:t>
            </a:r>
            <a:r>
              <a:rPr lang="en-US" dirty="0"/>
              <a:t> nous </a:t>
            </a:r>
            <a:r>
              <a:rPr lang="en-US" dirty="0" err="1"/>
              <a:t>aurons</a:t>
            </a:r>
            <a:r>
              <a:rPr lang="en-US" dirty="0"/>
              <a:t> </a:t>
            </a:r>
            <a:r>
              <a:rPr lang="en-US" dirty="0" err="1"/>
              <a:t>cours</a:t>
            </a:r>
            <a:r>
              <a:rPr lang="en-US" dirty="0"/>
              <a:t> de </a:t>
            </a:r>
            <a:r>
              <a:rPr lang="en-US" dirty="0" err="1"/>
              <a:t>Logique</a:t>
            </a:r>
            <a:r>
              <a:rPr lang="en-US" dirty="0"/>
              <a:t>. </a:t>
            </a:r>
            <a:r>
              <a:rPr lang="en-US" dirty="0" err="1"/>
              <a:t>Aujourd’hui</a:t>
            </a:r>
            <a:r>
              <a:rPr lang="en-US" dirty="0"/>
              <a:t> </a:t>
            </a:r>
            <a:r>
              <a:rPr lang="en-US" dirty="0" err="1"/>
              <a:t>est</a:t>
            </a:r>
            <a:r>
              <a:rPr lang="en-US" dirty="0"/>
              <a:t> Mercredi. Alors, nous </a:t>
            </a:r>
            <a:r>
              <a:rPr lang="en-US" dirty="0" err="1"/>
              <a:t>aurons</a:t>
            </a:r>
            <a:r>
              <a:rPr lang="en-US" dirty="0"/>
              <a:t> </a:t>
            </a:r>
            <a:r>
              <a:rPr lang="en-US" dirty="0" err="1"/>
              <a:t>cours</a:t>
            </a:r>
            <a:r>
              <a:rPr lang="en-US" dirty="0"/>
              <a:t> de </a:t>
            </a:r>
            <a:r>
              <a:rPr lang="en-US" dirty="0" err="1"/>
              <a:t>Logique</a:t>
            </a:r>
            <a:endParaRPr lang="en-US" dirty="0"/>
          </a:p>
          <a:p>
            <a:pPr marL="0" indent="0">
              <a:buNone/>
            </a:pPr>
            <a:r>
              <a:rPr lang="en-US" sz="1800" dirty="0">
                <a:solidFill>
                  <a:prstClr val="black">
                    <a:lumMod val="75000"/>
                    <a:lumOff val="25000"/>
                  </a:prstClr>
                </a:solidFill>
              </a:rPr>
              <a:t>				</a:t>
            </a:r>
          </a:p>
          <a:p>
            <a:pPr marL="0" indent="0">
              <a:buNone/>
            </a:pPr>
            <a:r>
              <a:rPr lang="en-US" dirty="0">
                <a:solidFill>
                  <a:prstClr val="black">
                    <a:lumMod val="75000"/>
                    <a:lumOff val="25000"/>
                  </a:prstClr>
                </a:solidFill>
              </a:rPr>
              <a:t>				</a:t>
            </a:r>
            <a:r>
              <a:rPr lang="en-US" sz="1800" dirty="0">
                <a:solidFill>
                  <a:prstClr val="black">
                    <a:lumMod val="75000"/>
                    <a:lumOff val="25000"/>
                  </a:prstClr>
                </a:solidFill>
              </a:rPr>
              <a:t>	</a:t>
            </a:r>
            <a:r>
              <a:rPr lang="fr-FR" sz="1800" dirty="0">
                <a:solidFill>
                  <a:prstClr val="black">
                    <a:lumMod val="75000"/>
                    <a:lumOff val="25000"/>
                  </a:prstClr>
                </a:solidFill>
              </a:rPr>
              <a:t>╞ </a:t>
            </a:r>
            <a:r>
              <a:rPr lang="fr-FR" sz="1800" dirty="0"/>
              <a:t>P 			</a:t>
            </a:r>
            <a:r>
              <a:rPr lang="fr-FR" sz="1800" dirty="0">
                <a:solidFill>
                  <a:prstClr val="black">
                    <a:lumMod val="75000"/>
                    <a:lumOff val="25000"/>
                  </a:prstClr>
                </a:solidFill>
              </a:rPr>
              <a:t> ╞</a:t>
            </a:r>
            <a:r>
              <a:rPr lang="fr-FR" sz="1800" dirty="0"/>
              <a:t> P </a:t>
            </a:r>
            <a:r>
              <a:rPr lang="en-US" sz="1800" dirty="0"/>
              <a:t>⟹ Q</a:t>
            </a:r>
            <a:endParaRPr lang="en-US" dirty="0"/>
          </a:p>
          <a:p>
            <a:pPr marL="0" indent="0">
              <a:buNone/>
            </a:pPr>
            <a:r>
              <a:rPr lang="en-US" sz="1800" dirty="0"/>
              <a:t>						</a:t>
            </a:r>
            <a:r>
              <a:rPr lang="fr-FR" dirty="0">
                <a:solidFill>
                  <a:prstClr val="black">
                    <a:lumMod val="75000"/>
                    <a:lumOff val="25000"/>
                  </a:prstClr>
                </a:solidFill>
              </a:rPr>
              <a:t> 	╞</a:t>
            </a:r>
            <a:r>
              <a:rPr lang="en-US" dirty="0"/>
              <a:t> Q</a:t>
            </a:r>
            <a:r>
              <a:rPr lang="en-US" sz="1800" dirty="0"/>
              <a:t> </a:t>
            </a:r>
          </a:p>
        </p:txBody>
      </p:sp>
      <p:cxnSp>
        <p:nvCxnSpPr>
          <p:cNvPr id="5" name="Straight Connector 4">
            <a:extLst>
              <a:ext uri="{FF2B5EF4-FFF2-40B4-BE49-F238E27FC236}">
                <a16:creationId xmlns:a16="http://schemas.microsoft.com/office/drawing/2014/main" id="{C71FDEAE-5DB3-2DF9-3505-AA6D3718A5FB}"/>
              </a:ext>
            </a:extLst>
          </p:cNvPr>
          <p:cNvCxnSpPr/>
          <p:nvPr/>
        </p:nvCxnSpPr>
        <p:spPr>
          <a:xfrm>
            <a:off x="2944368" y="4983480"/>
            <a:ext cx="2624328" cy="0"/>
          </a:xfrm>
          <a:prstGeom prst="line">
            <a:avLst/>
          </a:prstGeom>
          <a:ln w="1905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699718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F01BA-405B-3010-274F-253B1262F4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2D4B57-C17B-42AF-34AD-5E53056DC049}"/>
              </a:ext>
            </a:extLst>
          </p:cNvPr>
          <p:cNvSpPr>
            <a:spLocks noGrp="1"/>
          </p:cNvSpPr>
          <p:nvPr>
            <p:ph type="title"/>
          </p:nvPr>
        </p:nvSpPr>
        <p:spPr>
          <a:xfrm>
            <a:off x="677334" y="296333"/>
            <a:ext cx="8596668" cy="778933"/>
          </a:xfrm>
        </p:spPr>
        <p:txBody>
          <a:bodyPr/>
          <a:lstStyle/>
          <a:p>
            <a:r>
              <a:rPr lang="fr-FR" dirty="0"/>
              <a:t>Type de Raisonnements</a:t>
            </a:r>
            <a:endParaRPr lang="en-US" dirty="0"/>
          </a:p>
        </p:txBody>
      </p:sp>
      <p:sp>
        <p:nvSpPr>
          <p:cNvPr id="3" name="Content Placeholder 2">
            <a:extLst>
              <a:ext uri="{FF2B5EF4-FFF2-40B4-BE49-F238E27FC236}">
                <a16:creationId xmlns:a16="http://schemas.microsoft.com/office/drawing/2014/main" id="{75C2880F-ECFF-09EC-D565-A426B60B9271}"/>
              </a:ext>
            </a:extLst>
          </p:cNvPr>
          <p:cNvSpPr>
            <a:spLocks noGrp="1"/>
          </p:cNvSpPr>
          <p:nvPr>
            <p:ph idx="1"/>
          </p:nvPr>
        </p:nvSpPr>
        <p:spPr>
          <a:xfrm>
            <a:off x="677334" y="1227667"/>
            <a:ext cx="9289626" cy="5334000"/>
          </a:xfrm>
        </p:spPr>
        <p:txBody>
          <a:bodyPr>
            <a:normAutofit fontScale="92500" lnSpcReduction="20000"/>
          </a:bodyPr>
          <a:lstStyle/>
          <a:p>
            <a:pPr marL="0" indent="0">
              <a:lnSpc>
                <a:spcPct val="110000"/>
              </a:lnSpc>
              <a:buNone/>
            </a:pPr>
            <a:r>
              <a:rPr lang="fr-FR" b="1" dirty="0">
                <a:solidFill>
                  <a:srgbClr val="0070C0"/>
                </a:solidFill>
              </a:rPr>
              <a:t>2. Raisonnement par Abduction</a:t>
            </a:r>
          </a:p>
          <a:p>
            <a:pPr marL="0" indent="0">
              <a:lnSpc>
                <a:spcPct val="110000"/>
              </a:lnSpc>
              <a:buNone/>
            </a:pPr>
            <a:r>
              <a:rPr lang="en-US" dirty="0">
                <a:solidFill>
                  <a:schemeClr val="bg2">
                    <a:lumMod val="25000"/>
                  </a:schemeClr>
                </a:solidFill>
              </a:rPr>
              <a:t>En observant un </a:t>
            </a:r>
            <a:r>
              <a:rPr lang="en-US" dirty="0" err="1">
                <a:solidFill>
                  <a:schemeClr val="bg2">
                    <a:lumMod val="25000"/>
                  </a:schemeClr>
                </a:solidFill>
              </a:rPr>
              <a:t>ou</a:t>
            </a:r>
            <a:r>
              <a:rPr lang="en-US" dirty="0">
                <a:solidFill>
                  <a:schemeClr val="bg2">
                    <a:lumMod val="25000"/>
                  </a:schemeClr>
                </a:solidFill>
              </a:rPr>
              <a:t> </a:t>
            </a:r>
            <a:r>
              <a:rPr lang="en-US" dirty="0" err="1">
                <a:solidFill>
                  <a:schemeClr val="bg2">
                    <a:lumMod val="25000"/>
                  </a:schemeClr>
                </a:solidFill>
              </a:rPr>
              <a:t>plusieurs</a:t>
            </a:r>
            <a:r>
              <a:rPr lang="en-US" dirty="0">
                <a:solidFill>
                  <a:schemeClr val="bg2">
                    <a:lumMod val="25000"/>
                  </a:schemeClr>
                </a:solidFill>
              </a:rPr>
              <a:t> faits A1, A2, A3 et </a:t>
            </a:r>
            <a:r>
              <a:rPr lang="en-US" dirty="0" err="1">
                <a:solidFill>
                  <a:schemeClr val="bg2">
                    <a:lumMod val="25000"/>
                  </a:schemeClr>
                </a:solidFill>
              </a:rPr>
              <a:t>en</a:t>
            </a:r>
            <a:r>
              <a:rPr lang="en-US" dirty="0">
                <a:solidFill>
                  <a:schemeClr val="bg2">
                    <a:lumMod val="25000"/>
                  </a:schemeClr>
                </a:solidFill>
              </a:rPr>
              <a:t> </a:t>
            </a:r>
            <a:r>
              <a:rPr lang="en-US" dirty="0" err="1">
                <a:solidFill>
                  <a:schemeClr val="bg2">
                    <a:lumMod val="25000"/>
                  </a:schemeClr>
                </a:solidFill>
              </a:rPr>
              <a:t>prenant</a:t>
            </a:r>
            <a:r>
              <a:rPr lang="en-US" dirty="0">
                <a:solidFill>
                  <a:schemeClr val="bg2">
                    <a:lumMod val="25000"/>
                  </a:schemeClr>
                </a:solidFill>
              </a:rPr>
              <a:t> B </a:t>
            </a:r>
            <a:r>
              <a:rPr lang="en-US" dirty="0" err="1">
                <a:solidFill>
                  <a:schemeClr val="bg2">
                    <a:lumMod val="25000"/>
                  </a:schemeClr>
                </a:solidFill>
              </a:rPr>
              <a:t>comme</a:t>
            </a:r>
            <a:r>
              <a:rPr lang="en-US" dirty="0">
                <a:solidFill>
                  <a:schemeClr val="bg2">
                    <a:lumMod val="25000"/>
                  </a:schemeClr>
                </a:solidFill>
              </a:rPr>
              <a:t> </a:t>
            </a:r>
            <a:r>
              <a:rPr lang="en-US" dirty="0" err="1">
                <a:solidFill>
                  <a:schemeClr val="bg2">
                    <a:lumMod val="25000"/>
                  </a:schemeClr>
                </a:solidFill>
              </a:rPr>
              <a:t>hypothèse</a:t>
            </a:r>
            <a:r>
              <a:rPr lang="en-US" dirty="0">
                <a:solidFill>
                  <a:schemeClr val="bg2">
                    <a:lumMod val="25000"/>
                  </a:schemeClr>
                </a:solidFill>
              </a:rPr>
              <a:t> pour affirmer </a:t>
            </a:r>
            <a:r>
              <a:rPr lang="en-US" dirty="0" err="1">
                <a:solidFill>
                  <a:schemeClr val="bg2">
                    <a:lumMod val="25000"/>
                  </a:schemeClr>
                </a:solidFill>
              </a:rPr>
              <a:t>qu’elle</a:t>
            </a:r>
            <a:r>
              <a:rPr lang="en-US" dirty="0">
                <a:solidFill>
                  <a:schemeClr val="bg2">
                    <a:lumMod val="25000"/>
                  </a:schemeClr>
                </a:solidFill>
              </a:rPr>
              <a:t> </a:t>
            </a:r>
            <a:r>
              <a:rPr lang="en-US" dirty="0" err="1">
                <a:solidFill>
                  <a:schemeClr val="bg2">
                    <a:lumMod val="25000"/>
                  </a:schemeClr>
                </a:solidFill>
              </a:rPr>
              <a:t>est</a:t>
            </a:r>
            <a:r>
              <a:rPr lang="en-US" dirty="0">
                <a:solidFill>
                  <a:schemeClr val="bg2">
                    <a:lumMod val="25000"/>
                  </a:schemeClr>
                </a:solidFill>
              </a:rPr>
              <a:t> </a:t>
            </a:r>
            <a:r>
              <a:rPr lang="en-US" dirty="0" err="1">
                <a:solidFill>
                  <a:schemeClr val="bg2">
                    <a:lumMod val="25000"/>
                  </a:schemeClr>
                </a:solidFill>
              </a:rPr>
              <a:t>probablement</a:t>
            </a:r>
            <a:r>
              <a:rPr lang="en-US" dirty="0">
                <a:solidFill>
                  <a:schemeClr val="bg2">
                    <a:lumMod val="25000"/>
                  </a:schemeClr>
                </a:solidFill>
              </a:rPr>
              <a:t> la cause de A1, A2 et A3. </a:t>
            </a:r>
          </a:p>
          <a:p>
            <a:pPr marL="0" indent="0">
              <a:lnSpc>
                <a:spcPct val="110000"/>
              </a:lnSpc>
              <a:buNone/>
            </a:pPr>
            <a:r>
              <a:rPr lang="en-US" dirty="0">
                <a:solidFill>
                  <a:schemeClr val="bg2">
                    <a:lumMod val="25000"/>
                  </a:schemeClr>
                </a:solidFill>
              </a:rPr>
              <a:t>Alors </a:t>
            </a:r>
            <a:r>
              <a:rPr lang="en-US" dirty="0" err="1">
                <a:solidFill>
                  <a:schemeClr val="bg2">
                    <a:lumMod val="25000"/>
                  </a:schemeClr>
                </a:solidFill>
              </a:rPr>
              <a:t>en</a:t>
            </a:r>
            <a:r>
              <a:rPr lang="en-US" dirty="0">
                <a:solidFill>
                  <a:schemeClr val="bg2">
                    <a:lumMod val="25000"/>
                  </a:schemeClr>
                </a:solidFill>
              </a:rPr>
              <a:t> </a:t>
            </a:r>
            <a:r>
              <a:rPr lang="en-US" dirty="0" err="1">
                <a:solidFill>
                  <a:schemeClr val="bg2">
                    <a:lumMod val="25000"/>
                  </a:schemeClr>
                </a:solidFill>
              </a:rPr>
              <a:t>logique</a:t>
            </a:r>
            <a:r>
              <a:rPr lang="en-US" dirty="0">
                <a:solidFill>
                  <a:schemeClr val="bg2">
                    <a:lumMod val="25000"/>
                  </a:schemeClr>
                </a:solidFill>
              </a:rPr>
              <a:t> </a:t>
            </a:r>
            <a:r>
              <a:rPr lang="en-US" dirty="0" err="1">
                <a:solidFill>
                  <a:schemeClr val="bg2">
                    <a:lumMod val="25000"/>
                  </a:schemeClr>
                </a:solidFill>
              </a:rPr>
              <a:t>cela</a:t>
            </a:r>
            <a:r>
              <a:rPr lang="en-US" dirty="0">
                <a:solidFill>
                  <a:schemeClr val="bg2">
                    <a:lumMod val="25000"/>
                  </a:schemeClr>
                </a:solidFill>
              </a:rPr>
              <a:t> se </a:t>
            </a:r>
            <a:r>
              <a:rPr lang="en-US" dirty="0" err="1">
                <a:solidFill>
                  <a:schemeClr val="bg2">
                    <a:lumMod val="25000"/>
                  </a:schemeClr>
                </a:solidFill>
              </a:rPr>
              <a:t>traduit</a:t>
            </a:r>
            <a:r>
              <a:rPr lang="en-US" dirty="0">
                <a:solidFill>
                  <a:schemeClr val="bg2">
                    <a:lumMod val="25000"/>
                  </a:schemeClr>
                </a:solidFill>
              </a:rPr>
              <a:t> par : </a:t>
            </a:r>
          </a:p>
          <a:p>
            <a:pPr>
              <a:lnSpc>
                <a:spcPct val="110000"/>
              </a:lnSpc>
              <a:buFont typeface="Arial" panose="020B0604020202020204" pitchFamily="34" charset="0"/>
              <a:buChar char="•"/>
            </a:pPr>
            <a:r>
              <a:rPr lang="en-US" dirty="0">
                <a:solidFill>
                  <a:schemeClr val="bg2">
                    <a:lumMod val="25000"/>
                  </a:schemeClr>
                </a:solidFill>
              </a:rPr>
              <a:t>Si A1, A2 et A3 </a:t>
            </a:r>
            <a:r>
              <a:rPr lang="en-US" dirty="0" err="1">
                <a:solidFill>
                  <a:schemeClr val="bg2">
                    <a:lumMod val="25000"/>
                  </a:schemeClr>
                </a:solidFill>
              </a:rPr>
              <a:t>sont</a:t>
            </a:r>
            <a:r>
              <a:rPr lang="en-US" dirty="0">
                <a:solidFill>
                  <a:schemeClr val="bg2">
                    <a:lumMod val="25000"/>
                  </a:schemeClr>
                </a:solidFill>
              </a:rPr>
              <a:t> </a:t>
            </a:r>
            <a:r>
              <a:rPr lang="en-US" dirty="0" err="1">
                <a:solidFill>
                  <a:schemeClr val="bg2">
                    <a:lumMod val="25000"/>
                  </a:schemeClr>
                </a:solidFill>
              </a:rPr>
              <a:t>vrais</a:t>
            </a:r>
            <a:r>
              <a:rPr lang="en-US" dirty="0">
                <a:solidFill>
                  <a:schemeClr val="bg2">
                    <a:lumMod val="25000"/>
                  </a:schemeClr>
                </a:solidFill>
              </a:rPr>
              <a:t> </a:t>
            </a:r>
          </a:p>
          <a:p>
            <a:pPr>
              <a:lnSpc>
                <a:spcPct val="110000"/>
              </a:lnSpc>
              <a:buFont typeface="Arial" panose="020B0604020202020204" pitchFamily="34" charset="0"/>
              <a:buChar char="•"/>
            </a:pPr>
            <a:r>
              <a:rPr lang="en-US" dirty="0">
                <a:solidFill>
                  <a:schemeClr val="bg2">
                    <a:lumMod val="25000"/>
                  </a:schemeClr>
                </a:solidFill>
              </a:rPr>
              <a:t>Si B </a:t>
            </a:r>
            <a:r>
              <a:rPr lang="en-US" dirty="0" err="1">
                <a:solidFill>
                  <a:schemeClr val="bg2">
                    <a:lumMod val="25000"/>
                  </a:schemeClr>
                </a:solidFill>
              </a:rPr>
              <a:t>entrainant</a:t>
            </a:r>
            <a:r>
              <a:rPr lang="en-US" dirty="0">
                <a:solidFill>
                  <a:schemeClr val="bg2">
                    <a:lumMod val="25000"/>
                  </a:schemeClr>
                </a:solidFill>
              </a:rPr>
              <a:t> A1 </a:t>
            </a:r>
            <a:r>
              <a:rPr lang="en-US" dirty="0" err="1">
                <a:solidFill>
                  <a:schemeClr val="bg2">
                    <a:lumMod val="25000"/>
                  </a:schemeClr>
                </a:solidFill>
              </a:rPr>
              <a:t>est</a:t>
            </a:r>
            <a:r>
              <a:rPr lang="en-US" dirty="0">
                <a:solidFill>
                  <a:schemeClr val="bg2">
                    <a:lumMod val="25000"/>
                  </a:schemeClr>
                </a:solidFill>
              </a:rPr>
              <a:t> </a:t>
            </a:r>
            <a:r>
              <a:rPr lang="en-US" dirty="0" err="1">
                <a:solidFill>
                  <a:schemeClr val="bg2">
                    <a:lumMod val="25000"/>
                  </a:schemeClr>
                </a:solidFill>
              </a:rPr>
              <a:t>vrai</a:t>
            </a:r>
            <a:r>
              <a:rPr lang="en-US" dirty="0">
                <a:solidFill>
                  <a:schemeClr val="bg2">
                    <a:lumMod val="25000"/>
                  </a:schemeClr>
                </a:solidFill>
              </a:rPr>
              <a:t>, A2 </a:t>
            </a:r>
            <a:r>
              <a:rPr lang="en-US" dirty="0" err="1">
                <a:solidFill>
                  <a:schemeClr val="bg2">
                    <a:lumMod val="25000"/>
                  </a:schemeClr>
                </a:solidFill>
              </a:rPr>
              <a:t>est</a:t>
            </a:r>
            <a:r>
              <a:rPr lang="en-US" dirty="0">
                <a:solidFill>
                  <a:schemeClr val="bg2">
                    <a:lumMod val="25000"/>
                  </a:schemeClr>
                </a:solidFill>
              </a:rPr>
              <a:t> </a:t>
            </a:r>
            <a:r>
              <a:rPr lang="en-US" dirty="0" err="1">
                <a:solidFill>
                  <a:schemeClr val="bg2">
                    <a:lumMod val="25000"/>
                  </a:schemeClr>
                </a:solidFill>
              </a:rPr>
              <a:t>vrai</a:t>
            </a:r>
            <a:r>
              <a:rPr lang="en-US" dirty="0">
                <a:solidFill>
                  <a:schemeClr val="bg2">
                    <a:lumMod val="25000"/>
                  </a:schemeClr>
                </a:solidFill>
              </a:rPr>
              <a:t> .. </a:t>
            </a:r>
          </a:p>
          <a:p>
            <a:pPr marL="0" indent="0">
              <a:lnSpc>
                <a:spcPct val="110000"/>
              </a:lnSpc>
              <a:buNone/>
            </a:pPr>
            <a:r>
              <a:rPr lang="en-US" dirty="0">
                <a:solidFill>
                  <a:schemeClr val="bg2">
                    <a:lumMod val="25000"/>
                  </a:schemeClr>
                </a:solidFill>
                <a:sym typeface="Wingdings" panose="05000000000000000000" pitchFamily="2" charset="2"/>
              </a:rPr>
              <a:t> Alors B </a:t>
            </a:r>
            <a:r>
              <a:rPr lang="en-US" dirty="0" err="1">
                <a:solidFill>
                  <a:schemeClr val="bg2">
                    <a:lumMod val="25000"/>
                  </a:schemeClr>
                </a:solidFill>
                <a:sym typeface="Wingdings" panose="05000000000000000000" pitchFamily="2" charset="2"/>
              </a:rPr>
              <a:t>est</a:t>
            </a:r>
            <a:r>
              <a:rPr lang="en-US" dirty="0">
                <a:solidFill>
                  <a:schemeClr val="bg2">
                    <a:lumMod val="25000"/>
                  </a:schemeClr>
                </a:solidFill>
                <a:sym typeface="Wingdings" panose="05000000000000000000" pitchFamily="2" charset="2"/>
              </a:rPr>
              <a:t> </a:t>
            </a:r>
            <a:r>
              <a:rPr lang="en-US" dirty="0" err="1">
                <a:solidFill>
                  <a:schemeClr val="bg2">
                    <a:lumMod val="25000"/>
                  </a:schemeClr>
                </a:solidFill>
                <a:sym typeface="Wingdings" panose="05000000000000000000" pitchFamily="2" charset="2"/>
              </a:rPr>
              <a:t>vraie</a:t>
            </a:r>
            <a:endParaRPr lang="en-US" dirty="0">
              <a:solidFill>
                <a:schemeClr val="bg2">
                  <a:lumMod val="25000"/>
                </a:schemeClr>
              </a:solidFill>
            </a:endParaRPr>
          </a:p>
          <a:p>
            <a:pPr marL="0" indent="0">
              <a:lnSpc>
                <a:spcPct val="110000"/>
              </a:lnSpc>
              <a:buNone/>
            </a:pPr>
            <a:endParaRPr lang="en-US" b="1" u="sng" dirty="0">
              <a:solidFill>
                <a:srgbClr val="0070C0"/>
              </a:solidFill>
            </a:endParaRPr>
          </a:p>
          <a:p>
            <a:pPr marL="0" indent="0" algn="ctr">
              <a:lnSpc>
                <a:spcPct val="110000"/>
              </a:lnSpc>
              <a:buNone/>
            </a:pPr>
            <a:r>
              <a:rPr lang="en-US" b="1" dirty="0" err="1">
                <a:solidFill>
                  <a:srgbClr val="0070C0"/>
                </a:solidFill>
              </a:rPr>
              <a:t>Sachant</a:t>
            </a:r>
            <a:r>
              <a:rPr lang="en-US" b="1" dirty="0">
                <a:solidFill>
                  <a:srgbClr val="0070C0"/>
                </a:solidFill>
              </a:rPr>
              <a:t> que </a:t>
            </a:r>
            <a:r>
              <a:rPr lang="fr-FR" sz="1800" b="1" dirty="0">
                <a:solidFill>
                  <a:srgbClr val="0070C0"/>
                </a:solidFill>
              </a:rPr>
              <a:t> ╞ P </a:t>
            </a:r>
            <a:r>
              <a:rPr lang="en-US" sz="1800" b="1" dirty="0">
                <a:solidFill>
                  <a:srgbClr val="0070C0"/>
                </a:solidFill>
              </a:rPr>
              <a:t>⟹ Q et </a:t>
            </a:r>
            <a:r>
              <a:rPr lang="fr-FR" b="1" dirty="0">
                <a:solidFill>
                  <a:srgbClr val="0070C0"/>
                </a:solidFill>
              </a:rPr>
              <a:t>╞</a:t>
            </a:r>
            <a:r>
              <a:rPr lang="en-US" b="1" dirty="0">
                <a:solidFill>
                  <a:srgbClr val="0070C0"/>
                </a:solidFill>
              </a:rPr>
              <a:t> Q  </a:t>
            </a:r>
            <a:r>
              <a:rPr lang="en-US" b="1" dirty="0" err="1">
                <a:solidFill>
                  <a:srgbClr val="0070C0"/>
                </a:solidFill>
              </a:rPr>
              <a:t>alors</a:t>
            </a:r>
            <a:r>
              <a:rPr lang="en-US" b="1" dirty="0">
                <a:solidFill>
                  <a:srgbClr val="0070C0"/>
                </a:solidFill>
              </a:rPr>
              <a:t> on </a:t>
            </a:r>
            <a:r>
              <a:rPr lang="en-US" b="1" dirty="0" err="1">
                <a:solidFill>
                  <a:srgbClr val="0070C0"/>
                </a:solidFill>
              </a:rPr>
              <a:t>peut</a:t>
            </a:r>
            <a:r>
              <a:rPr lang="en-US" b="1" dirty="0">
                <a:solidFill>
                  <a:srgbClr val="0070C0"/>
                </a:solidFill>
              </a:rPr>
              <a:t> </a:t>
            </a:r>
            <a:r>
              <a:rPr lang="en-US" b="1" dirty="0" err="1">
                <a:solidFill>
                  <a:srgbClr val="0070C0"/>
                </a:solidFill>
              </a:rPr>
              <a:t>inférer</a:t>
            </a:r>
            <a:r>
              <a:rPr lang="en-US" b="1" dirty="0">
                <a:solidFill>
                  <a:srgbClr val="0070C0"/>
                </a:solidFill>
              </a:rPr>
              <a:t> </a:t>
            </a:r>
            <a:r>
              <a:rPr lang="fr-FR" b="1" dirty="0">
                <a:solidFill>
                  <a:srgbClr val="0070C0"/>
                </a:solidFill>
              </a:rPr>
              <a:t>╞ P</a:t>
            </a:r>
          </a:p>
          <a:p>
            <a:pPr marL="0" indent="0">
              <a:lnSpc>
                <a:spcPct val="110000"/>
              </a:lnSpc>
              <a:buNone/>
            </a:pPr>
            <a:r>
              <a:rPr lang="fr-FR" b="1" dirty="0">
                <a:solidFill>
                  <a:schemeClr val="bg2">
                    <a:lumMod val="25000"/>
                  </a:schemeClr>
                </a:solidFill>
              </a:rPr>
              <a:t>Exemple: </a:t>
            </a:r>
          </a:p>
          <a:p>
            <a:pPr marL="0" indent="0">
              <a:lnSpc>
                <a:spcPct val="110000"/>
              </a:lnSpc>
              <a:buNone/>
            </a:pPr>
            <a:r>
              <a:rPr lang="fr-FR" dirty="0">
                <a:solidFill>
                  <a:schemeClr val="bg2">
                    <a:lumMod val="25000"/>
                  </a:schemeClr>
                </a:solidFill>
              </a:rPr>
              <a:t>Face à une série de symptômes (A1, A2, A3) le médecin peut diagnostiquer une maladie B dont il est reconnu qu’elle peut provoquer chacun de ces symptômes. </a:t>
            </a:r>
          </a:p>
          <a:p>
            <a:pPr>
              <a:lnSpc>
                <a:spcPct val="110000"/>
              </a:lnSpc>
              <a:buFont typeface="Arial" panose="020B0604020202020204" pitchFamily="34" charset="0"/>
              <a:buChar char="•"/>
            </a:pPr>
            <a:r>
              <a:rPr lang="fr-FR" dirty="0">
                <a:solidFill>
                  <a:schemeClr val="bg2">
                    <a:lumMod val="25000"/>
                  </a:schemeClr>
                </a:solidFill>
              </a:rPr>
              <a:t>Maladie B provoque les symptômes A1, A2 et A3 ╞ B </a:t>
            </a:r>
            <a:r>
              <a:rPr lang="en-US" dirty="0">
                <a:solidFill>
                  <a:schemeClr val="bg2">
                    <a:lumMod val="25000"/>
                  </a:schemeClr>
                </a:solidFill>
              </a:rPr>
              <a:t>⟹ (A1 ⋀ A2 ⋀ A3) </a:t>
            </a:r>
          </a:p>
          <a:p>
            <a:pPr>
              <a:lnSpc>
                <a:spcPct val="110000"/>
              </a:lnSpc>
              <a:buFont typeface="Arial" panose="020B0604020202020204" pitchFamily="34" charset="0"/>
              <a:buChar char="•"/>
            </a:pPr>
            <a:r>
              <a:rPr lang="en-US" dirty="0">
                <a:solidFill>
                  <a:schemeClr val="bg2">
                    <a:lumMod val="25000"/>
                  </a:schemeClr>
                </a:solidFill>
              </a:rPr>
              <a:t>Le </a:t>
            </a:r>
            <a:r>
              <a:rPr lang="en-US" dirty="0" err="1">
                <a:solidFill>
                  <a:schemeClr val="bg2">
                    <a:lumMod val="25000"/>
                  </a:schemeClr>
                </a:solidFill>
              </a:rPr>
              <a:t>médecin</a:t>
            </a:r>
            <a:r>
              <a:rPr lang="en-US" dirty="0">
                <a:solidFill>
                  <a:schemeClr val="bg2">
                    <a:lumMod val="25000"/>
                  </a:schemeClr>
                </a:solidFill>
              </a:rPr>
              <a:t> observe les </a:t>
            </a:r>
            <a:r>
              <a:rPr lang="en-US" dirty="0" err="1">
                <a:solidFill>
                  <a:schemeClr val="bg2">
                    <a:lumMod val="25000"/>
                  </a:schemeClr>
                </a:solidFill>
              </a:rPr>
              <a:t>symptômes</a:t>
            </a:r>
            <a:r>
              <a:rPr lang="en-US" dirty="0">
                <a:solidFill>
                  <a:schemeClr val="bg2">
                    <a:lumMod val="25000"/>
                  </a:schemeClr>
                </a:solidFill>
              </a:rPr>
              <a:t> </a:t>
            </a:r>
            <a:r>
              <a:rPr lang="fr-FR" dirty="0">
                <a:solidFill>
                  <a:schemeClr val="bg2">
                    <a:lumMod val="25000"/>
                  </a:schemeClr>
                </a:solidFill>
              </a:rPr>
              <a:t>A1, A2 et A3 ╞</a:t>
            </a:r>
            <a:r>
              <a:rPr lang="en-US" dirty="0">
                <a:solidFill>
                  <a:schemeClr val="bg2">
                    <a:lumMod val="25000"/>
                  </a:schemeClr>
                </a:solidFill>
              </a:rPr>
              <a:t> (A1 ⋀ A2 ⋀ A3) </a:t>
            </a:r>
          </a:p>
          <a:p>
            <a:pPr>
              <a:lnSpc>
                <a:spcPct val="110000"/>
              </a:lnSpc>
              <a:buFont typeface="Arial" panose="020B0604020202020204" pitchFamily="34" charset="0"/>
              <a:buChar char="•"/>
            </a:pPr>
            <a:r>
              <a:rPr lang="en-US" dirty="0">
                <a:solidFill>
                  <a:schemeClr val="bg2">
                    <a:lumMod val="25000"/>
                  </a:schemeClr>
                </a:solidFill>
              </a:rPr>
              <a:t>Par abduction le </a:t>
            </a:r>
            <a:r>
              <a:rPr lang="en-US" dirty="0" err="1">
                <a:solidFill>
                  <a:schemeClr val="bg2">
                    <a:lumMod val="25000"/>
                  </a:schemeClr>
                </a:solidFill>
              </a:rPr>
              <a:t>médecin</a:t>
            </a:r>
            <a:r>
              <a:rPr lang="en-US" dirty="0">
                <a:solidFill>
                  <a:schemeClr val="bg2">
                    <a:lumMod val="25000"/>
                  </a:schemeClr>
                </a:solidFill>
              </a:rPr>
              <a:t> </a:t>
            </a:r>
            <a:r>
              <a:rPr lang="en-US" dirty="0" err="1">
                <a:solidFill>
                  <a:schemeClr val="bg2">
                    <a:lumMod val="25000"/>
                  </a:schemeClr>
                </a:solidFill>
              </a:rPr>
              <a:t>diagnostique</a:t>
            </a:r>
            <a:r>
              <a:rPr lang="en-US" dirty="0">
                <a:solidFill>
                  <a:schemeClr val="bg2">
                    <a:lumMod val="25000"/>
                  </a:schemeClr>
                </a:solidFill>
              </a:rPr>
              <a:t> la </a:t>
            </a:r>
            <a:r>
              <a:rPr lang="en-US" dirty="0" err="1">
                <a:solidFill>
                  <a:schemeClr val="bg2">
                    <a:lumMod val="25000"/>
                  </a:schemeClr>
                </a:solidFill>
              </a:rPr>
              <a:t>maladie</a:t>
            </a:r>
            <a:r>
              <a:rPr lang="en-US" dirty="0">
                <a:solidFill>
                  <a:schemeClr val="bg2">
                    <a:lumMod val="25000"/>
                  </a:schemeClr>
                </a:solidFill>
              </a:rPr>
              <a:t> B</a:t>
            </a:r>
            <a:endParaRPr lang="fr-FR" dirty="0">
              <a:solidFill>
                <a:schemeClr val="bg2">
                  <a:lumMod val="25000"/>
                </a:schemeClr>
              </a:solidFill>
            </a:endParaRPr>
          </a:p>
        </p:txBody>
      </p:sp>
    </p:spTree>
    <p:extLst>
      <p:ext uri="{BB962C8B-B14F-4D97-AF65-F5344CB8AC3E}">
        <p14:creationId xmlns:p14="http://schemas.microsoft.com/office/powerpoint/2010/main" val="19006635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74E88-CCDA-4DED-AABE-9B1A794797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78628A-63C8-F3F1-7D25-3D54CB3E6E18}"/>
              </a:ext>
            </a:extLst>
          </p:cNvPr>
          <p:cNvSpPr>
            <a:spLocks noGrp="1"/>
          </p:cNvSpPr>
          <p:nvPr>
            <p:ph type="title"/>
          </p:nvPr>
        </p:nvSpPr>
        <p:spPr>
          <a:xfrm>
            <a:off x="677334" y="296333"/>
            <a:ext cx="8596668" cy="778933"/>
          </a:xfrm>
        </p:spPr>
        <p:txBody>
          <a:bodyPr/>
          <a:lstStyle/>
          <a:p>
            <a:r>
              <a:rPr lang="fr-FR" dirty="0"/>
              <a:t>Type de Raisonnements</a:t>
            </a:r>
            <a:endParaRPr lang="en-US" dirty="0"/>
          </a:p>
        </p:txBody>
      </p:sp>
      <p:sp>
        <p:nvSpPr>
          <p:cNvPr id="3" name="Content Placeholder 2">
            <a:extLst>
              <a:ext uri="{FF2B5EF4-FFF2-40B4-BE49-F238E27FC236}">
                <a16:creationId xmlns:a16="http://schemas.microsoft.com/office/drawing/2014/main" id="{5B5C0323-E395-7386-C24B-240C3BCCB509}"/>
              </a:ext>
            </a:extLst>
          </p:cNvPr>
          <p:cNvSpPr>
            <a:spLocks noGrp="1"/>
          </p:cNvSpPr>
          <p:nvPr>
            <p:ph idx="1"/>
          </p:nvPr>
        </p:nvSpPr>
        <p:spPr>
          <a:xfrm>
            <a:off x="677334" y="1245955"/>
            <a:ext cx="9289626" cy="2292773"/>
          </a:xfrm>
        </p:spPr>
        <p:txBody>
          <a:bodyPr>
            <a:normAutofit/>
          </a:bodyPr>
          <a:lstStyle/>
          <a:p>
            <a:pPr marL="0" indent="0">
              <a:lnSpc>
                <a:spcPct val="110000"/>
              </a:lnSpc>
              <a:buNone/>
            </a:pPr>
            <a:r>
              <a:rPr lang="fr-FR" b="1" dirty="0">
                <a:solidFill>
                  <a:srgbClr val="FF0000"/>
                </a:solidFill>
              </a:rPr>
              <a:t>2. Raisonnement par Abduction (Limite)</a:t>
            </a:r>
          </a:p>
          <a:p>
            <a:pPr marL="0" indent="0">
              <a:lnSpc>
                <a:spcPct val="110000"/>
              </a:lnSpc>
              <a:buNone/>
            </a:pPr>
            <a:r>
              <a:rPr lang="fr-FR" dirty="0">
                <a:solidFill>
                  <a:schemeClr val="bg2">
                    <a:lumMod val="25000"/>
                  </a:schemeClr>
                </a:solidFill>
              </a:rPr>
              <a:t>Le raisonnement par abduction n’aboutit pas à une vérité mais apporte une hypothèse probable qu’il y a lieu d’exprimer. </a:t>
            </a:r>
          </a:p>
          <a:p>
            <a:pPr marL="0" indent="0">
              <a:lnSpc>
                <a:spcPct val="110000"/>
              </a:lnSpc>
              <a:buNone/>
            </a:pPr>
            <a:r>
              <a:rPr lang="fr-FR" dirty="0">
                <a:solidFill>
                  <a:schemeClr val="bg2">
                    <a:lumMod val="25000"/>
                  </a:schemeClr>
                </a:solidFill>
              </a:rPr>
              <a:t>Pour l’exemple </a:t>
            </a:r>
            <a:r>
              <a:rPr lang="fr-FR" dirty="0" err="1">
                <a:solidFill>
                  <a:schemeClr val="bg2">
                    <a:lumMod val="25000"/>
                  </a:schemeClr>
                </a:solidFill>
              </a:rPr>
              <a:t>précedent</a:t>
            </a:r>
            <a:r>
              <a:rPr lang="fr-FR" dirty="0">
                <a:solidFill>
                  <a:schemeClr val="bg2">
                    <a:lumMod val="25000"/>
                  </a:schemeClr>
                </a:solidFill>
              </a:rPr>
              <a:t>, les symptômes A1, A2 et A3 peuvent être l’origine d’une autre maladie parce que la maladie B n’était qu’une hypothèse.</a:t>
            </a:r>
            <a:endParaRPr lang="en-US" dirty="0">
              <a:solidFill>
                <a:srgbClr val="0070C0"/>
              </a:solidFill>
            </a:endParaRPr>
          </a:p>
        </p:txBody>
      </p:sp>
    </p:spTree>
    <p:extLst>
      <p:ext uri="{BB962C8B-B14F-4D97-AF65-F5344CB8AC3E}">
        <p14:creationId xmlns:p14="http://schemas.microsoft.com/office/powerpoint/2010/main" val="19228316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324CCF-7717-7B99-AB9D-A580C6800D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9757CB-E78B-5861-1445-DE1CB53658E3}"/>
              </a:ext>
            </a:extLst>
          </p:cNvPr>
          <p:cNvSpPr>
            <a:spLocks noGrp="1"/>
          </p:cNvSpPr>
          <p:nvPr>
            <p:ph type="title"/>
          </p:nvPr>
        </p:nvSpPr>
        <p:spPr>
          <a:xfrm>
            <a:off x="677334" y="296333"/>
            <a:ext cx="8596668" cy="778933"/>
          </a:xfrm>
        </p:spPr>
        <p:txBody>
          <a:bodyPr/>
          <a:lstStyle/>
          <a:p>
            <a:r>
              <a:rPr lang="fr-FR" dirty="0"/>
              <a:t>Type de Raisonnements</a:t>
            </a:r>
            <a:endParaRPr lang="en-US" dirty="0"/>
          </a:p>
        </p:txBody>
      </p:sp>
      <p:sp>
        <p:nvSpPr>
          <p:cNvPr id="3" name="Content Placeholder 2">
            <a:extLst>
              <a:ext uri="{FF2B5EF4-FFF2-40B4-BE49-F238E27FC236}">
                <a16:creationId xmlns:a16="http://schemas.microsoft.com/office/drawing/2014/main" id="{751EDB54-AB8C-6960-2ADD-093C5A0FB41D}"/>
              </a:ext>
            </a:extLst>
          </p:cNvPr>
          <p:cNvSpPr>
            <a:spLocks noGrp="1"/>
          </p:cNvSpPr>
          <p:nvPr>
            <p:ph idx="1"/>
          </p:nvPr>
        </p:nvSpPr>
        <p:spPr>
          <a:xfrm>
            <a:off x="677334" y="1227667"/>
            <a:ext cx="9289626" cy="5334000"/>
          </a:xfrm>
        </p:spPr>
        <p:txBody>
          <a:bodyPr>
            <a:normAutofit/>
          </a:bodyPr>
          <a:lstStyle/>
          <a:p>
            <a:pPr marL="0" indent="0">
              <a:buNone/>
            </a:pPr>
            <a:r>
              <a:rPr lang="fr-FR" b="1" dirty="0">
                <a:solidFill>
                  <a:srgbClr val="0070C0"/>
                </a:solidFill>
              </a:rPr>
              <a:t>2. Raisonnement Inductif</a:t>
            </a:r>
          </a:p>
          <a:p>
            <a:pPr marL="0" indent="0">
              <a:buNone/>
            </a:pPr>
            <a:r>
              <a:rPr lang="fr-FR" dirty="0">
                <a:solidFill>
                  <a:schemeClr val="bg2">
                    <a:lumMod val="25000"/>
                  </a:schemeClr>
                </a:solidFill>
              </a:rPr>
              <a:t>Ce raisonnement consiste à considérer plusieurs expériences individuelles afin d’en extraire un principe plus général. </a:t>
            </a:r>
            <a:endParaRPr lang="en-US" dirty="0">
              <a:solidFill>
                <a:schemeClr val="bg2">
                  <a:lumMod val="25000"/>
                </a:schemeClr>
              </a:solidFill>
            </a:endParaRPr>
          </a:p>
          <a:p>
            <a:pPr marL="0" indent="0" algn="ctr">
              <a:buNone/>
            </a:pPr>
            <a:r>
              <a:rPr lang="en-US" dirty="0" err="1">
                <a:solidFill>
                  <a:srgbClr val="0070C0"/>
                </a:solidFill>
              </a:rPr>
              <a:t>Sachant</a:t>
            </a:r>
            <a:r>
              <a:rPr lang="en-US" dirty="0">
                <a:solidFill>
                  <a:srgbClr val="0070C0"/>
                </a:solidFill>
              </a:rPr>
              <a:t> que </a:t>
            </a:r>
            <a:r>
              <a:rPr lang="fr-FR" sz="1800" dirty="0">
                <a:solidFill>
                  <a:srgbClr val="0070C0"/>
                </a:solidFill>
              </a:rPr>
              <a:t> ╞ P </a:t>
            </a:r>
            <a:r>
              <a:rPr lang="en-US" sz="1800" dirty="0">
                <a:solidFill>
                  <a:srgbClr val="0070C0"/>
                </a:solidFill>
              </a:rPr>
              <a:t>et </a:t>
            </a:r>
            <a:r>
              <a:rPr lang="fr-FR" dirty="0">
                <a:solidFill>
                  <a:srgbClr val="0070C0"/>
                </a:solidFill>
              </a:rPr>
              <a:t>╞</a:t>
            </a:r>
            <a:r>
              <a:rPr lang="en-US" dirty="0">
                <a:solidFill>
                  <a:srgbClr val="0070C0"/>
                </a:solidFill>
              </a:rPr>
              <a:t> Q  </a:t>
            </a:r>
            <a:r>
              <a:rPr lang="en-US" dirty="0" err="1">
                <a:solidFill>
                  <a:srgbClr val="0070C0"/>
                </a:solidFill>
              </a:rPr>
              <a:t>alors</a:t>
            </a:r>
            <a:r>
              <a:rPr lang="en-US" dirty="0">
                <a:solidFill>
                  <a:srgbClr val="0070C0"/>
                </a:solidFill>
              </a:rPr>
              <a:t> </a:t>
            </a:r>
            <a:r>
              <a:rPr lang="fr-FR" dirty="0">
                <a:solidFill>
                  <a:srgbClr val="0070C0"/>
                </a:solidFill>
              </a:rPr>
              <a:t>on peut inférer╞ P </a:t>
            </a:r>
            <a:r>
              <a:rPr lang="en-US" dirty="0">
                <a:solidFill>
                  <a:srgbClr val="0070C0"/>
                </a:solidFill>
              </a:rPr>
              <a:t>⟹ Q </a:t>
            </a:r>
          </a:p>
          <a:p>
            <a:pPr marL="0" indent="0">
              <a:buNone/>
            </a:pPr>
            <a:endParaRPr lang="fr-FR" dirty="0">
              <a:solidFill>
                <a:srgbClr val="0070C0"/>
              </a:solidFill>
            </a:endParaRPr>
          </a:p>
          <a:p>
            <a:pPr marL="0" indent="0">
              <a:buNone/>
            </a:pPr>
            <a:r>
              <a:rPr lang="fr-FR" b="1" dirty="0">
                <a:solidFill>
                  <a:srgbClr val="FF0000"/>
                </a:solidFill>
              </a:rPr>
              <a:t>Raisonnement Inductif</a:t>
            </a:r>
            <a:r>
              <a:rPr lang="en-US" b="1" dirty="0">
                <a:solidFill>
                  <a:srgbClr val="FF0000"/>
                </a:solidFill>
              </a:rPr>
              <a:t> </a:t>
            </a:r>
            <a:r>
              <a:rPr lang="en-US" b="1" dirty="0" err="1">
                <a:solidFill>
                  <a:srgbClr val="FF0000"/>
                </a:solidFill>
              </a:rPr>
              <a:t>Limite</a:t>
            </a:r>
            <a:r>
              <a:rPr lang="en-US" b="1" dirty="0">
                <a:solidFill>
                  <a:srgbClr val="FF0000"/>
                </a:solidFill>
              </a:rPr>
              <a:t>: </a:t>
            </a:r>
            <a:r>
              <a:rPr lang="fr-FR" dirty="0">
                <a:solidFill>
                  <a:schemeClr val="bg2">
                    <a:lumMod val="25000"/>
                  </a:schemeClr>
                </a:solidFill>
              </a:rPr>
              <a:t>Un raisonnement inductif concluant un résultat vrai n’est qu’une probabilité dont le degré de vérité varie en fonction de nombre de prémisses considérés. </a:t>
            </a:r>
          </a:p>
          <a:p>
            <a:pPr marL="0" indent="0">
              <a:buNone/>
            </a:pPr>
            <a:r>
              <a:rPr lang="fr-FR" dirty="0">
                <a:solidFill>
                  <a:schemeClr val="bg2">
                    <a:lumMod val="25000"/>
                  </a:schemeClr>
                </a:solidFill>
              </a:rPr>
              <a:t>Exemple: The </a:t>
            </a:r>
            <a:r>
              <a:rPr lang="fr-FR" dirty="0" err="1">
                <a:solidFill>
                  <a:schemeClr val="bg2">
                    <a:lumMod val="25000"/>
                  </a:schemeClr>
                </a:solidFill>
              </a:rPr>
              <a:t>Conjuring</a:t>
            </a:r>
            <a:r>
              <a:rPr lang="fr-FR" dirty="0">
                <a:solidFill>
                  <a:schemeClr val="bg2">
                    <a:lumMod val="25000"/>
                  </a:schemeClr>
                </a:solidFill>
              </a:rPr>
              <a:t> est un film d’horreur réalisé par le directeur James Wan | Annabelle est un film d’horreur réalisé par le directeur James Wan | </a:t>
            </a:r>
            <a:r>
              <a:rPr lang="fr-FR" dirty="0" err="1">
                <a:solidFill>
                  <a:schemeClr val="bg2">
                    <a:lumMod val="25000"/>
                  </a:schemeClr>
                </a:solidFill>
              </a:rPr>
              <a:t>Saw</a:t>
            </a:r>
            <a:r>
              <a:rPr lang="fr-FR" dirty="0">
                <a:solidFill>
                  <a:schemeClr val="bg2">
                    <a:lumMod val="25000"/>
                  </a:schemeClr>
                </a:solidFill>
              </a:rPr>
              <a:t> est un film d’horreur réalisé par le directeur James Wan  </a:t>
            </a:r>
            <a:r>
              <a:rPr lang="fr-FR" dirty="0">
                <a:solidFill>
                  <a:schemeClr val="bg2">
                    <a:lumMod val="25000"/>
                  </a:schemeClr>
                </a:solidFill>
                <a:sym typeface="Wingdings" panose="05000000000000000000" pitchFamily="2" charset="2"/>
              </a:rPr>
              <a:t> Tous les films d’horreurs ont été réalisé  par James Wan ( Ce raisonnement inductif est valable mais sa conclusion est fausse (Film </a:t>
            </a:r>
            <a:r>
              <a:rPr lang="fr-FR" dirty="0" err="1">
                <a:solidFill>
                  <a:schemeClr val="bg2">
                    <a:lumMod val="25000"/>
                  </a:schemeClr>
                </a:solidFill>
                <a:sym typeface="Wingdings" panose="05000000000000000000" pitchFamily="2" charset="2"/>
              </a:rPr>
              <a:t>Scream</a:t>
            </a:r>
            <a:r>
              <a:rPr lang="fr-FR" dirty="0">
                <a:solidFill>
                  <a:schemeClr val="bg2">
                    <a:lumMod val="25000"/>
                  </a:schemeClr>
                </a:solidFill>
                <a:sym typeface="Wingdings" panose="05000000000000000000" pitchFamily="2" charset="2"/>
              </a:rPr>
              <a:t> par </a:t>
            </a:r>
            <a:r>
              <a:rPr lang="fr-FR" dirty="0" err="1">
                <a:solidFill>
                  <a:schemeClr val="bg2">
                    <a:lumMod val="25000"/>
                  </a:schemeClr>
                </a:solidFill>
                <a:sym typeface="Wingdings" panose="05000000000000000000" pitchFamily="2" charset="2"/>
              </a:rPr>
              <a:t>Wes</a:t>
            </a:r>
            <a:r>
              <a:rPr lang="fr-FR" dirty="0">
                <a:solidFill>
                  <a:schemeClr val="bg2">
                    <a:lumMod val="25000"/>
                  </a:schemeClr>
                </a:solidFill>
                <a:sym typeface="Wingdings" panose="05000000000000000000" pitchFamily="2" charset="2"/>
              </a:rPr>
              <a:t> </a:t>
            </a:r>
            <a:r>
              <a:rPr lang="fr-FR" dirty="0" err="1">
                <a:solidFill>
                  <a:schemeClr val="bg2">
                    <a:lumMod val="25000"/>
                  </a:schemeClr>
                </a:solidFill>
                <a:sym typeface="Wingdings" panose="05000000000000000000" pitchFamily="2" charset="2"/>
              </a:rPr>
              <a:t>Craven</a:t>
            </a:r>
            <a:r>
              <a:rPr lang="fr-FR" dirty="0">
                <a:solidFill>
                  <a:schemeClr val="bg2">
                    <a:lumMod val="25000"/>
                  </a:schemeClr>
                </a:solidFill>
                <a:sym typeface="Wingdings" panose="05000000000000000000" pitchFamily="2" charset="2"/>
              </a:rPr>
              <a:t>)</a:t>
            </a:r>
            <a:endParaRPr lang="en-US" dirty="0">
              <a:solidFill>
                <a:srgbClr val="FF0000"/>
              </a:solidFill>
            </a:endParaRPr>
          </a:p>
        </p:txBody>
      </p:sp>
    </p:spTree>
    <p:extLst>
      <p:ext uri="{BB962C8B-B14F-4D97-AF65-F5344CB8AC3E}">
        <p14:creationId xmlns:p14="http://schemas.microsoft.com/office/powerpoint/2010/main" val="4790262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6CC36-89B9-D20F-1DF7-5083945113E0}"/>
              </a:ext>
            </a:extLst>
          </p:cNvPr>
          <p:cNvSpPr>
            <a:spLocks noGrp="1"/>
          </p:cNvSpPr>
          <p:nvPr>
            <p:ph type="title"/>
          </p:nvPr>
        </p:nvSpPr>
        <p:spPr>
          <a:xfrm>
            <a:off x="677334" y="609600"/>
            <a:ext cx="8596668" cy="588264"/>
          </a:xfrm>
        </p:spPr>
        <p:txBody>
          <a:bodyPr>
            <a:normAutofit fontScale="90000"/>
          </a:bodyPr>
          <a:lstStyle/>
          <a:p>
            <a:r>
              <a:rPr lang="fr-FR" dirty="0"/>
              <a:t>Problème de </a:t>
            </a:r>
            <a:r>
              <a:rPr lang="fr-FR" dirty="0" err="1"/>
              <a:t>Satisfaisabilité</a:t>
            </a:r>
            <a:endParaRPr lang="en-US" dirty="0"/>
          </a:p>
        </p:txBody>
      </p:sp>
      <p:sp>
        <p:nvSpPr>
          <p:cNvPr id="3" name="Content Placeholder 2">
            <a:extLst>
              <a:ext uri="{FF2B5EF4-FFF2-40B4-BE49-F238E27FC236}">
                <a16:creationId xmlns:a16="http://schemas.microsoft.com/office/drawing/2014/main" id="{0727597D-5506-FE25-0301-F1575BA0A434}"/>
              </a:ext>
            </a:extLst>
          </p:cNvPr>
          <p:cNvSpPr>
            <a:spLocks noGrp="1"/>
          </p:cNvSpPr>
          <p:nvPr>
            <p:ph idx="1"/>
          </p:nvPr>
        </p:nvSpPr>
        <p:spPr>
          <a:xfrm>
            <a:off x="592668" y="3835400"/>
            <a:ext cx="8596668" cy="2815562"/>
          </a:xfrm>
        </p:spPr>
        <p:txBody>
          <a:bodyPr>
            <a:normAutofit/>
          </a:bodyPr>
          <a:lstStyle/>
          <a:p>
            <a:r>
              <a:rPr lang="fr-FR" b="1" dirty="0"/>
              <a:t>Exemple de formule FNC :</a:t>
            </a:r>
          </a:p>
          <a:p>
            <a:pPr marL="3543300" lvl="8" indent="0">
              <a:buNone/>
            </a:pPr>
            <a:r>
              <a:rPr lang="fr-FR" sz="1700" dirty="0"/>
              <a:t>(p ∨ ¬q ∨ r) ∧ (¬p ∨ q) ∧ ( r ) </a:t>
            </a:r>
          </a:p>
          <a:p>
            <a:pPr marL="0" indent="0">
              <a:buNone/>
            </a:pPr>
            <a:r>
              <a:rPr lang="fr-FR" b="1" dirty="0"/>
              <a:t>Détail :</a:t>
            </a:r>
          </a:p>
          <a:p>
            <a:pPr>
              <a:buFont typeface="Wingdings" panose="05000000000000000000" pitchFamily="2" charset="2"/>
              <a:buChar char="q"/>
            </a:pPr>
            <a:r>
              <a:rPr lang="fr-FR" dirty="0"/>
              <a:t>C’est une conjonction (symbole ∧) de plusieurs parenthèses (clauses).</a:t>
            </a:r>
          </a:p>
          <a:p>
            <a:pPr>
              <a:buFont typeface="Wingdings" panose="05000000000000000000" pitchFamily="2" charset="2"/>
              <a:buChar char="q"/>
            </a:pPr>
            <a:r>
              <a:rPr lang="fr-FR" dirty="0"/>
              <a:t>Chaque parenthèse est une disjonction (symbole ∨) de littéraux.</a:t>
            </a:r>
          </a:p>
          <a:p>
            <a:pPr>
              <a:buFont typeface="Wingdings" panose="05000000000000000000" pitchFamily="2" charset="2"/>
              <a:buChar char="q"/>
            </a:pPr>
            <a:r>
              <a:rPr lang="fr-FR" dirty="0"/>
              <a:t>Les littéraux sont : p, q, r, ¬p, ¬q, r.</a:t>
            </a:r>
          </a:p>
          <a:p>
            <a:pPr>
              <a:buFont typeface="Wingdings" panose="05000000000000000000" pitchFamily="2" charset="2"/>
              <a:buChar char="q"/>
            </a:pPr>
            <a:r>
              <a:rPr lang="fr-FR" dirty="0"/>
              <a:t>L’ensemble de clause C est: {p ∨ ¬q ∨ r, ¬p ∨ q, r }</a:t>
            </a:r>
          </a:p>
        </p:txBody>
      </p:sp>
      <p:sp>
        <p:nvSpPr>
          <p:cNvPr id="5" name="TextBox 4">
            <a:extLst>
              <a:ext uri="{FF2B5EF4-FFF2-40B4-BE49-F238E27FC236}">
                <a16:creationId xmlns:a16="http://schemas.microsoft.com/office/drawing/2014/main" id="{4D1B73AF-CCC0-A373-1DD9-1FD630E50210}"/>
              </a:ext>
            </a:extLst>
          </p:cNvPr>
          <p:cNvSpPr txBox="1"/>
          <p:nvPr/>
        </p:nvSpPr>
        <p:spPr>
          <a:xfrm>
            <a:off x="677334" y="1384131"/>
            <a:ext cx="8839199" cy="2118978"/>
          </a:xfrm>
          <a:prstGeom prst="rect">
            <a:avLst/>
          </a:prstGeom>
          <a:solidFill>
            <a:schemeClr val="tx2">
              <a:lumMod val="10000"/>
              <a:lumOff val="90000"/>
            </a:schemeClr>
          </a:solidFill>
          <a:ln>
            <a:solidFill>
              <a:schemeClr val="accent1"/>
            </a:solidFill>
          </a:ln>
        </p:spPr>
        <p:txBody>
          <a:bodyPr wrap="square">
            <a:spAutoFit/>
          </a:bodyPr>
          <a:lstStyle/>
          <a:p>
            <a:pPr>
              <a:lnSpc>
                <a:spcPct val="150000"/>
              </a:lnSpc>
            </a:pPr>
            <a:r>
              <a:rPr lang="fr-FR" dirty="0"/>
              <a:t>Le problème de </a:t>
            </a:r>
            <a:r>
              <a:rPr lang="fr-FR" dirty="0" err="1"/>
              <a:t>Satisfaisabilité</a:t>
            </a:r>
            <a:r>
              <a:rPr lang="fr-FR" dirty="0"/>
              <a:t> d’une formule consiste à vérifier si une formule propositionnelle écrite sous forme </a:t>
            </a:r>
            <a:r>
              <a:rPr lang="fr-FR" dirty="0" err="1"/>
              <a:t>clausale</a:t>
            </a:r>
            <a:r>
              <a:rPr lang="fr-FR" dirty="0"/>
              <a:t> est SAT ou pas. </a:t>
            </a:r>
          </a:p>
          <a:p>
            <a:pPr marL="285750" indent="-285750">
              <a:lnSpc>
                <a:spcPct val="150000"/>
              </a:lnSpc>
              <a:buFont typeface="Arial" panose="020B0604020202020204" pitchFamily="34" charset="0"/>
              <a:buChar char="•"/>
            </a:pPr>
            <a:r>
              <a:rPr lang="fr-FR" dirty="0"/>
              <a:t>Une </a:t>
            </a:r>
            <a:r>
              <a:rPr lang="fr-FR" b="1" dirty="0"/>
              <a:t>formule FNC</a:t>
            </a:r>
            <a:r>
              <a:rPr lang="fr-FR" dirty="0"/>
              <a:t> (forme normale conjonctive) est une formule de logique propositionnelle exprimée comme une </a:t>
            </a:r>
            <a:r>
              <a:rPr lang="fr-FR" b="1" dirty="0"/>
              <a:t>conjonction de clauses</a:t>
            </a:r>
            <a:r>
              <a:rPr lang="fr-FR" dirty="0"/>
              <a:t>, où chaque clause est une </a:t>
            </a:r>
            <a:r>
              <a:rPr lang="fr-FR" b="1" dirty="0"/>
              <a:t>disjonction de littéraux</a:t>
            </a:r>
            <a:r>
              <a:rPr lang="fr-FR" dirty="0"/>
              <a:t> (un littéral étant une variable ou sa négation).</a:t>
            </a:r>
          </a:p>
        </p:txBody>
      </p:sp>
    </p:spTree>
    <p:extLst>
      <p:ext uri="{BB962C8B-B14F-4D97-AF65-F5344CB8AC3E}">
        <p14:creationId xmlns:p14="http://schemas.microsoft.com/office/powerpoint/2010/main" val="22493738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682853-7C46-3990-31E7-C27C60CBB3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4AB16E-04F8-B9A9-C742-C2AC8E4BFB97}"/>
              </a:ext>
            </a:extLst>
          </p:cNvPr>
          <p:cNvSpPr>
            <a:spLocks noGrp="1"/>
          </p:cNvSpPr>
          <p:nvPr>
            <p:ph type="title"/>
          </p:nvPr>
        </p:nvSpPr>
        <p:spPr>
          <a:xfrm>
            <a:off x="492278" y="315468"/>
            <a:ext cx="8596668" cy="588264"/>
          </a:xfrm>
        </p:spPr>
        <p:txBody>
          <a:bodyPr>
            <a:normAutofit fontScale="90000"/>
          </a:bodyPr>
          <a:lstStyle/>
          <a:p>
            <a:r>
              <a:rPr lang="fr-FR" dirty="0"/>
              <a:t>Problème de </a:t>
            </a:r>
            <a:r>
              <a:rPr lang="fr-FR" dirty="0" err="1"/>
              <a:t>Satisfaisabilité</a:t>
            </a:r>
            <a:endParaRPr lang="en-US" dirty="0"/>
          </a:p>
        </p:txBody>
      </p:sp>
      <p:sp>
        <p:nvSpPr>
          <p:cNvPr id="3" name="Content Placeholder 2">
            <a:extLst>
              <a:ext uri="{FF2B5EF4-FFF2-40B4-BE49-F238E27FC236}">
                <a16:creationId xmlns:a16="http://schemas.microsoft.com/office/drawing/2014/main" id="{0AC6D54E-57FE-721B-9973-6C113CEC5DC8}"/>
              </a:ext>
            </a:extLst>
          </p:cNvPr>
          <p:cNvSpPr>
            <a:spLocks noGrp="1"/>
          </p:cNvSpPr>
          <p:nvPr>
            <p:ph idx="1"/>
          </p:nvPr>
        </p:nvSpPr>
        <p:spPr>
          <a:xfrm>
            <a:off x="492278" y="1282701"/>
            <a:ext cx="8596668" cy="4965699"/>
          </a:xfrm>
        </p:spPr>
        <p:txBody>
          <a:bodyPr>
            <a:normAutofit fontScale="85000" lnSpcReduction="10000"/>
          </a:bodyPr>
          <a:lstStyle/>
          <a:p>
            <a:pPr>
              <a:lnSpc>
                <a:spcPct val="150000"/>
              </a:lnSpc>
            </a:pPr>
            <a:r>
              <a:rPr lang="fr-FR" dirty="0"/>
              <a:t>Les règles de simplification pour calculer les modèles sont: </a:t>
            </a:r>
          </a:p>
          <a:p>
            <a:pPr>
              <a:lnSpc>
                <a:spcPct val="150000"/>
              </a:lnSpc>
              <a:buAutoNum type="arabicPeriod"/>
            </a:pPr>
            <a:r>
              <a:rPr lang="fr-FR" b="1" u="sng" dirty="0"/>
              <a:t>Tiers exclu: </a:t>
            </a:r>
            <a:r>
              <a:rPr lang="fr-FR" dirty="0"/>
              <a:t>les clauses comportant deux littéraux opposés donne une clause valide. Exemple: (p ⌵ q ⌵ ¬r ⌵ ¬q) peut être supprimé</a:t>
            </a:r>
          </a:p>
          <a:p>
            <a:pPr>
              <a:lnSpc>
                <a:spcPct val="150000"/>
              </a:lnSpc>
              <a:buAutoNum type="arabicPeriod"/>
            </a:pPr>
            <a:r>
              <a:rPr lang="fr-FR" b="1" u="sng" dirty="0"/>
              <a:t>Fusion (factorisation): </a:t>
            </a:r>
            <a:r>
              <a:rPr lang="fr-FR" dirty="0"/>
              <a:t>Les répétitions d’un littéral au sein d’une même clause peuvent être supprimés. Exemple: ¬p ⌵ q ⌵ ¬r ⌵ ¬p équivaut à ¬p ⌵ q ⌵ ¬r</a:t>
            </a:r>
          </a:p>
          <a:p>
            <a:pPr>
              <a:lnSpc>
                <a:spcPct val="150000"/>
              </a:lnSpc>
              <a:buAutoNum type="arabicPeriod"/>
            </a:pPr>
            <a:r>
              <a:rPr lang="fr-FR" b="1" u="sng" dirty="0"/>
              <a:t>Subsomption: </a:t>
            </a:r>
            <a:r>
              <a:rPr lang="fr-FR" dirty="0"/>
              <a:t>Si </a:t>
            </a:r>
            <a:r>
              <a:rPr lang="fr-FR" b="1" dirty="0"/>
              <a:t>une clause</a:t>
            </a:r>
            <a:r>
              <a:rPr lang="fr-FR" dirty="0"/>
              <a:t> Ci​ est </a:t>
            </a:r>
            <a:r>
              <a:rPr lang="fr-FR" b="1" dirty="0"/>
              <a:t>incluse</a:t>
            </a:r>
            <a:r>
              <a:rPr lang="fr-FR" dirty="0"/>
              <a:t> dans une autre clause </a:t>
            </a:r>
            <a:r>
              <a:rPr lang="fr-FR" dirty="0" err="1"/>
              <a:t>Cj</a:t>
            </a:r>
            <a:r>
              <a:rPr lang="fr-FR" dirty="0"/>
              <a:t>, cela signifie que </a:t>
            </a:r>
            <a:r>
              <a:rPr lang="fr-FR" b="1" dirty="0"/>
              <a:t>tous les littéraux de Ci </a:t>
            </a:r>
            <a:r>
              <a:rPr lang="fr-FR" dirty="0"/>
              <a:t>sont aussi présents dans </a:t>
            </a:r>
            <a:r>
              <a:rPr lang="fr-FR" dirty="0" err="1"/>
              <a:t>Cj</a:t>
            </a:r>
            <a:r>
              <a:rPr lang="fr-FR" dirty="0"/>
              <a:t>.</a:t>
            </a:r>
            <a:br>
              <a:rPr lang="fr-FR" dirty="0"/>
            </a:br>
            <a:r>
              <a:rPr lang="fr-FR" dirty="0"/>
              <a:t>On dit alors que </a:t>
            </a:r>
            <a:r>
              <a:rPr lang="fr-FR" b="1" dirty="0"/>
              <a:t>Ci​ "subsume" </a:t>
            </a:r>
            <a:r>
              <a:rPr lang="fr-FR" b="1" dirty="0" err="1"/>
              <a:t>Cj</a:t>
            </a:r>
            <a:r>
              <a:rPr lang="fr-FR" b="1" dirty="0"/>
              <a:t>​</a:t>
            </a:r>
            <a:r>
              <a:rPr lang="fr-FR" dirty="0"/>
              <a:t>. Dans ce cas, </a:t>
            </a:r>
            <a:r>
              <a:rPr lang="fr-FR" b="1" dirty="0"/>
              <a:t>on peut supprimer la clause </a:t>
            </a:r>
            <a:r>
              <a:rPr lang="fr-FR" b="1" dirty="0" err="1"/>
              <a:t>Cj</a:t>
            </a:r>
            <a:r>
              <a:rPr lang="fr-FR" b="1" dirty="0"/>
              <a:t>​</a:t>
            </a:r>
            <a:r>
              <a:rPr lang="fr-FR" dirty="0"/>
              <a:t> sans changer le sens logique de la formule, car Ci​ est plus "forte" ou plus "générale".</a:t>
            </a:r>
          </a:p>
          <a:p>
            <a:pPr marL="0" indent="0">
              <a:lnSpc>
                <a:spcPct val="150000"/>
              </a:lnSpc>
              <a:buNone/>
            </a:pPr>
            <a:r>
              <a:rPr lang="fr-FR" sz="1900" dirty="0"/>
              <a:t>      </a:t>
            </a:r>
            <a:r>
              <a:rPr lang="en-US" sz="1900" dirty="0" err="1"/>
              <a:t>Exemple</a:t>
            </a:r>
            <a:r>
              <a:rPr lang="en-US" sz="1900" dirty="0"/>
              <a:t>: </a:t>
            </a:r>
            <a:r>
              <a:rPr lang="en-US" sz="1900" dirty="0" err="1"/>
              <a:t>Soit</a:t>
            </a:r>
            <a:r>
              <a:rPr lang="en-US" sz="1900" dirty="0"/>
              <a:t> la clause Ci= p ∨ q ∨ r et la clause </a:t>
            </a:r>
            <a:r>
              <a:rPr lang="en-US" sz="1900" dirty="0" err="1"/>
              <a:t>Cj</a:t>
            </a:r>
            <a:r>
              <a:rPr lang="en-US" sz="1900" dirty="0"/>
              <a:t>= p ∨ ¬s ∨ t ∨ q ∨ r </a:t>
            </a:r>
          </a:p>
          <a:p>
            <a:pPr marL="0" indent="0">
              <a:lnSpc>
                <a:spcPct val="150000"/>
              </a:lnSpc>
              <a:buNone/>
            </a:pPr>
            <a:r>
              <a:rPr lang="en-US" sz="1900" dirty="0"/>
              <a:t>      Tous les </a:t>
            </a:r>
            <a:r>
              <a:rPr lang="en-US" sz="1900" dirty="0" err="1"/>
              <a:t>littéraux</a:t>
            </a:r>
            <a:r>
              <a:rPr lang="en-US" sz="1900" dirty="0"/>
              <a:t> de Ci​ </a:t>
            </a:r>
            <a:r>
              <a:rPr lang="en-US" sz="1900" dirty="0" err="1"/>
              <a:t>sont</a:t>
            </a:r>
            <a:r>
              <a:rPr lang="en-US" sz="1900" dirty="0"/>
              <a:t> dans </a:t>
            </a:r>
            <a:r>
              <a:rPr lang="en-US" sz="1900" dirty="0" err="1"/>
              <a:t>Cj</a:t>
            </a:r>
            <a:r>
              <a:rPr lang="en-US" sz="1900" dirty="0"/>
              <a:t>​, </a:t>
            </a:r>
            <a:r>
              <a:rPr lang="en-US" sz="1900" dirty="0" err="1"/>
              <a:t>donc</a:t>
            </a:r>
            <a:r>
              <a:rPr lang="en-US" sz="1900" dirty="0"/>
              <a:t> Ci​ </a:t>
            </a:r>
            <a:r>
              <a:rPr lang="en-US" sz="1900" dirty="0" err="1"/>
              <a:t>est</a:t>
            </a:r>
            <a:r>
              <a:rPr lang="en-US" sz="1900" dirty="0"/>
              <a:t> </a:t>
            </a:r>
            <a:r>
              <a:rPr lang="en-US" sz="1900" b="1" dirty="0" err="1"/>
              <a:t>inclus</a:t>
            </a:r>
            <a:r>
              <a:rPr lang="en-US" sz="1900" dirty="0"/>
              <a:t> dans </a:t>
            </a:r>
            <a:r>
              <a:rPr lang="en-US" sz="1900" dirty="0" err="1"/>
              <a:t>Cj</a:t>
            </a:r>
            <a:r>
              <a:rPr lang="en-US" sz="1900" dirty="0"/>
              <a:t>​. </a:t>
            </a:r>
          </a:p>
          <a:p>
            <a:pPr marL="0" indent="0">
              <a:lnSpc>
                <a:spcPct val="150000"/>
              </a:lnSpc>
              <a:buNone/>
            </a:pPr>
            <a:r>
              <a:rPr lang="en-US" sz="1900" dirty="0"/>
              <a:t>      </a:t>
            </a:r>
            <a:r>
              <a:rPr lang="en-US" sz="1900" dirty="0" err="1"/>
              <a:t>Donc</a:t>
            </a:r>
            <a:r>
              <a:rPr lang="en-US" sz="1900" dirty="0"/>
              <a:t>, on </a:t>
            </a:r>
            <a:r>
              <a:rPr lang="en-US" sz="1900" dirty="0" err="1"/>
              <a:t>peut</a:t>
            </a:r>
            <a:r>
              <a:rPr lang="en-US" sz="1900" dirty="0"/>
              <a:t> </a:t>
            </a:r>
            <a:r>
              <a:rPr lang="en-US" sz="1900" b="1" dirty="0" err="1"/>
              <a:t>supprimer</a:t>
            </a:r>
            <a:r>
              <a:rPr lang="en-US" sz="1900" b="1" dirty="0"/>
              <a:t> </a:t>
            </a:r>
            <a:r>
              <a:rPr lang="en-US" sz="1900" b="1" dirty="0" err="1"/>
              <a:t>Cj</a:t>
            </a:r>
            <a:r>
              <a:rPr lang="en-US" sz="1900" b="1" dirty="0"/>
              <a:t>​</a:t>
            </a:r>
            <a:r>
              <a:rPr lang="en-US" sz="1900" dirty="0"/>
              <a:t> sans rien </a:t>
            </a:r>
            <a:r>
              <a:rPr lang="en-US" sz="1900" dirty="0" err="1"/>
              <a:t>perdre</a:t>
            </a:r>
            <a:r>
              <a:rPr lang="en-US" sz="1900" dirty="0"/>
              <a:t>.</a:t>
            </a:r>
          </a:p>
          <a:p>
            <a:pPr>
              <a:buAutoNum type="arabicPeriod"/>
            </a:pPr>
            <a:endParaRPr lang="fr-FR" dirty="0"/>
          </a:p>
        </p:txBody>
      </p:sp>
    </p:spTree>
    <p:extLst>
      <p:ext uri="{BB962C8B-B14F-4D97-AF65-F5344CB8AC3E}">
        <p14:creationId xmlns:p14="http://schemas.microsoft.com/office/powerpoint/2010/main" val="2188043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F9527C-6E47-780D-47B6-28705AA853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D6F6AF-6FE3-8ABA-4D86-2D91FD6D9E8A}"/>
              </a:ext>
            </a:extLst>
          </p:cNvPr>
          <p:cNvSpPr>
            <a:spLocks noGrp="1"/>
          </p:cNvSpPr>
          <p:nvPr>
            <p:ph type="title"/>
          </p:nvPr>
        </p:nvSpPr>
        <p:spPr>
          <a:xfrm>
            <a:off x="492278" y="315468"/>
            <a:ext cx="8596668" cy="588264"/>
          </a:xfrm>
        </p:spPr>
        <p:txBody>
          <a:bodyPr>
            <a:normAutofit fontScale="90000"/>
          </a:bodyPr>
          <a:lstStyle/>
          <a:p>
            <a:r>
              <a:rPr lang="fr-FR" dirty="0"/>
              <a:t>Problème de </a:t>
            </a:r>
            <a:r>
              <a:rPr lang="fr-FR" dirty="0" err="1"/>
              <a:t>Satisfaisabilité</a:t>
            </a:r>
            <a:endParaRPr lang="en-US" dirty="0"/>
          </a:p>
        </p:txBody>
      </p:sp>
      <p:sp>
        <p:nvSpPr>
          <p:cNvPr id="3" name="Content Placeholder 2">
            <a:extLst>
              <a:ext uri="{FF2B5EF4-FFF2-40B4-BE49-F238E27FC236}">
                <a16:creationId xmlns:a16="http://schemas.microsoft.com/office/drawing/2014/main" id="{1D15390C-E1C3-D690-68D7-02AC36D53BFE}"/>
              </a:ext>
            </a:extLst>
          </p:cNvPr>
          <p:cNvSpPr>
            <a:spLocks noGrp="1"/>
          </p:cNvSpPr>
          <p:nvPr>
            <p:ph idx="1"/>
          </p:nvPr>
        </p:nvSpPr>
        <p:spPr>
          <a:xfrm>
            <a:off x="145143" y="1248835"/>
            <a:ext cx="9803189" cy="4965699"/>
          </a:xfrm>
        </p:spPr>
        <p:txBody>
          <a:bodyPr>
            <a:normAutofit/>
          </a:bodyPr>
          <a:lstStyle/>
          <a:p>
            <a:pPr>
              <a:lnSpc>
                <a:spcPct val="120000"/>
              </a:lnSpc>
            </a:pPr>
            <a:r>
              <a:rPr lang="fr-FR" b="1" dirty="0"/>
              <a:t>Définition de l’ </a:t>
            </a:r>
            <a:r>
              <a:rPr lang="fr-FR" b="1" dirty="0" err="1"/>
              <a:t>Insatisfaisabilité</a:t>
            </a:r>
            <a:r>
              <a:rPr lang="fr-FR" b="1" dirty="0"/>
              <a:t> (ou incohérence): </a:t>
            </a:r>
            <a:r>
              <a:rPr lang="fr-FR" dirty="0"/>
              <a:t>Soit F un ensemble de formules et I une interprétation (ou V une valuation).</a:t>
            </a:r>
          </a:p>
          <a:p>
            <a:pPr marL="0" indent="0">
              <a:lnSpc>
                <a:spcPct val="120000"/>
              </a:lnSpc>
              <a:buNone/>
            </a:pPr>
            <a:r>
              <a:rPr lang="fr-FR" dirty="0"/>
              <a:t>On dit que F est insatisfaisable (ou incohérent) </a:t>
            </a:r>
            <a:r>
              <a:rPr lang="fr-FR" dirty="0" err="1"/>
              <a:t>ssi</a:t>
            </a:r>
            <a:r>
              <a:rPr lang="fr-FR" dirty="0"/>
              <a:t> : Pour toute interprétation I, il existe une formule P∈F telle que I(P)=0. (c’est-à-dire : au moins une formule de F est fausse dans toute interprétation)</a:t>
            </a:r>
          </a:p>
          <a:p>
            <a:pPr marL="0" indent="0">
              <a:buNone/>
            </a:pPr>
            <a:r>
              <a:rPr lang="fr-FR" b="1" u="sng" dirty="0"/>
              <a:t>Proposition Conséquence logique ↔ </a:t>
            </a:r>
            <a:r>
              <a:rPr lang="fr-FR" b="1" u="sng" dirty="0" err="1"/>
              <a:t>Insatisfaisabilité</a:t>
            </a:r>
            <a:r>
              <a:rPr lang="fr-FR" b="1" u="sng" dirty="0"/>
              <a:t>: </a:t>
            </a:r>
          </a:p>
          <a:p>
            <a:pPr marL="0" indent="0">
              <a:buNone/>
            </a:pPr>
            <a:r>
              <a:rPr lang="fr-FR" dirty="0"/>
              <a:t>Soient F un ensemble de formules et Q une formule. On a 𝐹⊨𝑄 </a:t>
            </a:r>
            <a:r>
              <a:rPr lang="fr-FR" dirty="0" err="1"/>
              <a:t>ssi</a:t>
            </a:r>
            <a:r>
              <a:rPr lang="fr-FR" dirty="0"/>
              <a:t> 𝐹∪{¬𝑄} est insatisfaisable .</a:t>
            </a:r>
          </a:p>
          <a:p>
            <a:pPr marL="0" indent="0">
              <a:buNone/>
            </a:pPr>
            <a:r>
              <a:rPr lang="fr-FR" dirty="0"/>
              <a:t>Cela permet de réduire le problème de conséquence logique à un problème de </a:t>
            </a:r>
            <a:r>
              <a:rPr lang="fr-FR" dirty="0" err="1"/>
              <a:t>satisfaisabilité</a:t>
            </a:r>
            <a:r>
              <a:rPr lang="fr-FR" dirty="0"/>
              <a:t> (SAT). </a:t>
            </a:r>
            <a:r>
              <a:rPr lang="fr-FR" b="1" dirty="0">
                <a:solidFill>
                  <a:schemeClr val="accent6"/>
                </a:solidFill>
              </a:rPr>
              <a:t>On ne cherche plus à dériver Q, mais à montrer que supposer ¬Q mène à une contradiction.</a:t>
            </a:r>
          </a:p>
          <a:p>
            <a:r>
              <a:rPr lang="fr-FR" b="1" dirty="0"/>
              <a:t>Définition Réfutation: </a:t>
            </a:r>
            <a:r>
              <a:rPr lang="fr-FR" dirty="0"/>
              <a:t>La réfutation est une méthode de raisonnement où l’on cherche à montrer que un ensemble de formules est incohérent (insatisfaisable).</a:t>
            </a:r>
          </a:p>
        </p:txBody>
      </p:sp>
    </p:spTree>
    <p:extLst>
      <p:ext uri="{BB962C8B-B14F-4D97-AF65-F5344CB8AC3E}">
        <p14:creationId xmlns:p14="http://schemas.microsoft.com/office/powerpoint/2010/main" val="17759980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48E91B-4D9A-F9F9-708C-D8DE7DF5ED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E712A0-A885-CC1A-D4E9-E3BA17ABD4EC}"/>
              </a:ext>
            </a:extLst>
          </p:cNvPr>
          <p:cNvSpPr>
            <a:spLocks noGrp="1"/>
          </p:cNvSpPr>
          <p:nvPr>
            <p:ph type="title"/>
          </p:nvPr>
        </p:nvSpPr>
        <p:spPr>
          <a:xfrm>
            <a:off x="492278" y="315468"/>
            <a:ext cx="8596668" cy="588264"/>
          </a:xfrm>
        </p:spPr>
        <p:txBody>
          <a:bodyPr>
            <a:normAutofit fontScale="90000"/>
          </a:bodyPr>
          <a:lstStyle/>
          <a:p>
            <a:r>
              <a:rPr lang="fr-FR" dirty="0"/>
              <a:t>Méthodes de Résolution</a:t>
            </a:r>
            <a:endParaRPr lang="en-US" dirty="0"/>
          </a:p>
        </p:txBody>
      </p:sp>
      <p:sp>
        <p:nvSpPr>
          <p:cNvPr id="3" name="Content Placeholder 2">
            <a:extLst>
              <a:ext uri="{FF2B5EF4-FFF2-40B4-BE49-F238E27FC236}">
                <a16:creationId xmlns:a16="http://schemas.microsoft.com/office/drawing/2014/main" id="{313AEBD4-250A-A678-D96F-6485A0AE716E}"/>
              </a:ext>
            </a:extLst>
          </p:cNvPr>
          <p:cNvSpPr>
            <a:spLocks noGrp="1"/>
          </p:cNvSpPr>
          <p:nvPr>
            <p:ph idx="1"/>
          </p:nvPr>
        </p:nvSpPr>
        <p:spPr>
          <a:xfrm>
            <a:off x="145143" y="1248836"/>
            <a:ext cx="9803189" cy="3910994"/>
          </a:xfrm>
        </p:spPr>
        <p:txBody>
          <a:bodyPr>
            <a:normAutofit/>
          </a:bodyPr>
          <a:lstStyle/>
          <a:p>
            <a:pPr>
              <a:lnSpc>
                <a:spcPct val="120000"/>
              </a:lnSpc>
              <a:buAutoNum type="arabicPeriod"/>
            </a:pPr>
            <a:r>
              <a:rPr lang="fr-FR" sz="2400" b="1" dirty="0">
                <a:solidFill>
                  <a:schemeClr val="accent1"/>
                </a:solidFill>
              </a:rPr>
              <a:t>Méthode des tables de vérité </a:t>
            </a:r>
          </a:p>
          <a:p>
            <a:pPr marL="0" indent="0">
              <a:lnSpc>
                <a:spcPct val="120000"/>
              </a:lnSpc>
              <a:buNone/>
            </a:pPr>
            <a:r>
              <a:rPr lang="fr-FR" dirty="0"/>
              <a:t>Si p1, …, </a:t>
            </a:r>
            <a:r>
              <a:rPr lang="fr-FR" dirty="0" err="1"/>
              <a:t>pn</a:t>
            </a:r>
            <a:r>
              <a:rPr lang="fr-FR" dirty="0"/>
              <a:t> sont les n propositions atomiques intervenant dans une formule, on dresse la table de vérité à 2^n entrées qui calcule la valeur de vérité de la formule par le calcul des valeurs de vérité de ses sous formules . </a:t>
            </a:r>
          </a:p>
          <a:p>
            <a:pPr>
              <a:lnSpc>
                <a:spcPct val="120000"/>
              </a:lnSpc>
              <a:buFont typeface="Wingdings" panose="05000000000000000000" pitchFamily="2" charset="2"/>
              <a:buChar char="è"/>
            </a:pPr>
            <a:r>
              <a:rPr lang="fr-FR" dirty="0">
                <a:sym typeface="Wingdings" panose="05000000000000000000" pitchFamily="2" charset="2"/>
              </a:rPr>
              <a:t>On peut ainsi vérifier si la formule est satisfaisable ou insatisfaisable. </a:t>
            </a:r>
          </a:p>
          <a:p>
            <a:pPr marL="0" indent="0">
              <a:lnSpc>
                <a:spcPct val="120000"/>
              </a:lnSpc>
              <a:buNone/>
            </a:pPr>
            <a:r>
              <a:rPr lang="fr-FR" dirty="0">
                <a:sym typeface="Wingdings" panose="05000000000000000000" pitchFamily="2" charset="2"/>
              </a:rPr>
              <a:t>Rappel: </a:t>
            </a:r>
          </a:p>
          <a:p>
            <a:pPr>
              <a:lnSpc>
                <a:spcPct val="120000"/>
              </a:lnSpc>
            </a:pPr>
            <a:r>
              <a:rPr lang="fr-FR" dirty="0"/>
              <a:t>On vérifie que pour toute valuation, V(φ) = 1, ce qui prouve que φ est une tautologie.</a:t>
            </a:r>
          </a:p>
          <a:p>
            <a:pPr>
              <a:lnSpc>
                <a:spcPct val="120000"/>
              </a:lnSpc>
            </a:pPr>
            <a:r>
              <a:rPr lang="fr-FR" dirty="0"/>
              <a:t>S’il n’y avait que des 0 alors φ est </a:t>
            </a:r>
            <a:r>
              <a:rPr lang="fr-FR" dirty="0" err="1"/>
              <a:t>insatisfiable</a:t>
            </a:r>
            <a:r>
              <a:rPr lang="fr-FR" dirty="0"/>
              <a:t>.</a:t>
            </a:r>
          </a:p>
          <a:p>
            <a:pPr>
              <a:lnSpc>
                <a:spcPct val="120000"/>
              </a:lnSpc>
            </a:pPr>
            <a:r>
              <a:rPr lang="fr-FR" dirty="0"/>
              <a:t>S’il y avait des 0 et des 1 alors φ aurait été satisfiable.</a:t>
            </a:r>
          </a:p>
        </p:txBody>
      </p:sp>
    </p:spTree>
    <p:extLst>
      <p:ext uri="{BB962C8B-B14F-4D97-AF65-F5344CB8AC3E}">
        <p14:creationId xmlns:p14="http://schemas.microsoft.com/office/powerpoint/2010/main" val="3566734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2F7F7-7250-9072-227E-136F216544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E4F041-B29D-C8D3-42B6-9EBC8114C495}"/>
              </a:ext>
            </a:extLst>
          </p:cNvPr>
          <p:cNvSpPr>
            <a:spLocks noGrp="1"/>
          </p:cNvSpPr>
          <p:nvPr>
            <p:ph type="title"/>
          </p:nvPr>
        </p:nvSpPr>
        <p:spPr>
          <a:xfrm>
            <a:off x="492278" y="315468"/>
            <a:ext cx="8596668" cy="588264"/>
          </a:xfrm>
        </p:spPr>
        <p:txBody>
          <a:bodyPr>
            <a:normAutofit fontScale="90000"/>
          </a:bodyPr>
          <a:lstStyle/>
          <a:p>
            <a:r>
              <a:rPr lang="fr-FR" dirty="0"/>
              <a:t>Méthodes de Résolution</a:t>
            </a:r>
            <a:endParaRPr lang="en-US" dirty="0"/>
          </a:p>
        </p:txBody>
      </p:sp>
      <p:sp>
        <p:nvSpPr>
          <p:cNvPr id="3" name="Content Placeholder 2">
            <a:extLst>
              <a:ext uri="{FF2B5EF4-FFF2-40B4-BE49-F238E27FC236}">
                <a16:creationId xmlns:a16="http://schemas.microsoft.com/office/drawing/2014/main" id="{DEA65E65-EFA9-3F41-8372-FA995BC978EF}"/>
              </a:ext>
            </a:extLst>
          </p:cNvPr>
          <p:cNvSpPr>
            <a:spLocks noGrp="1"/>
          </p:cNvSpPr>
          <p:nvPr>
            <p:ph idx="1"/>
          </p:nvPr>
        </p:nvSpPr>
        <p:spPr>
          <a:xfrm>
            <a:off x="475342" y="1282702"/>
            <a:ext cx="9803189" cy="1429050"/>
          </a:xfrm>
        </p:spPr>
        <p:txBody>
          <a:bodyPr>
            <a:normAutofit/>
          </a:bodyPr>
          <a:lstStyle/>
          <a:p>
            <a:pPr>
              <a:lnSpc>
                <a:spcPct val="120000"/>
              </a:lnSpc>
              <a:buAutoNum type="arabicPeriod"/>
            </a:pPr>
            <a:r>
              <a:rPr lang="fr-FR" sz="2400" b="1" dirty="0">
                <a:solidFill>
                  <a:schemeClr val="accent1"/>
                </a:solidFill>
              </a:rPr>
              <a:t>Méthode des tables de vérité </a:t>
            </a:r>
          </a:p>
          <a:p>
            <a:pPr marL="0" indent="0">
              <a:lnSpc>
                <a:spcPct val="120000"/>
              </a:lnSpc>
              <a:buNone/>
            </a:pPr>
            <a:r>
              <a:rPr lang="fr-FR" dirty="0"/>
              <a:t>Vérifier que la formule </a:t>
            </a:r>
            <a:r>
              <a:rPr lang="en-US" dirty="0"/>
              <a:t>(</a:t>
            </a:r>
            <a:r>
              <a:rPr lang="en-US" dirty="0" err="1"/>
              <a:t>p↔q</a:t>
            </a:r>
            <a:r>
              <a:rPr lang="en-US" dirty="0"/>
              <a:t>)↔((</a:t>
            </a:r>
            <a:r>
              <a:rPr lang="en-US" dirty="0" err="1"/>
              <a:t>p→q</a:t>
            </a:r>
            <a:r>
              <a:rPr lang="en-US" dirty="0"/>
              <a:t>)∧(¬p→¬q)) </a:t>
            </a:r>
            <a:r>
              <a:rPr lang="en-US" dirty="0" err="1"/>
              <a:t>est</a:t>
            </a:r>
            <a:r>
              <a:rPr lang="en-US" dirty="0"/>
              <a:t> </a:t>
            </a:r>
            <a:r>
              <a:rPr lang="en-US" dirty="0" err="1"/>
              <a:t>une</a:t>
            </a:r>
            <a:r>
              <a:rPr lang="en-US" dirty="0"/>
              <a:t> </a:t>
            </a:r>
            <a:r>
              <a:rPr lang="en-US" dirty="0" err="1"/>
              <a:t>tautologie</a:t>
            </a:r>
            <a:r>
              <a:rPr lang="fr-FR" dirty="0"/>
              <a:t> par la méthode des tables de vérité</a:t>
            </a:r>
            <a:endParaRPr lang="en-US" dirty="0"/>
          </a:p>
        </p:txBody>
      </p:sp>
      <p:graphicFrame>
        <p:nvGraphicFramePr>
          <p:cNvPr id="5" name="Table 4">
            <a:extLst>
              <a:ext uri="{FF2B5EF4-FFF2-40B4-BE49-F238E27FC236}">
                <a16:creationId xmlns:a16="http://schemas.microsoft.com/office/drawing/2014/main" id="{71539526-425C-B5B0-D589-1AEC195269CE}"/>
              </a:ext>
            </a:extLst>
          </p:cNvPr>
          <p:cNvGraphicFramePr>
            <a:graphicFrameLocks noGrp="1"/>
          </p:cNvGraphicFramePr>
          <p:nvPr>
            <p:extLst>
              <p:ext uri="{D42A27DB-BD31-4B8C-83A1-F6EECF244321}">
                <p14:modId xmlns:p14="http://schemas.microsoft.com/office/powerpoint/2010/main" val="562201085"/>
              </p:ext>
            </p:extLst>
          </p:nvPr>
        </p:nvGraphicFramePr>
        <p:xfrm>
          <a:off x="563012" y="3033729"/>
          <a:ext cx="9317586" cy="1854200"/>
        </p:xfrm>
        <a:graphic>
          <a:graphicData uri="http://schemas.openxmlformats.org/drawingml/2006/table">
            <a:tbl>
              <a:tblPr firstRow="1" bandRow="1">
                <a:tableStyleId>{5940675A-B579-460E-94D1-54222C63F5DA}</a:tableStyleId>
              </a:tblPr>
              <a:tblGrid>
                <a:gridCol w="910188">
                  <a:extLst>
                    <a:ext uri="{9D8B030D-6E8A-4147-A177-3AD203B41FA5}">
                      <a16:colId xmlns:a16="http://schemas.microsoft.com/office/drawing/2014/main" val="2076474976"/>
                    </a:ext>
                  </a:extLst>
                </a:gridCol>
                <a:gridCol w="1126067">
                  <a:extLst>
                    <a:ext uri="{9D8B030D-6E8A-4147-A177-3AD203B41FA5}">
                      <a16:colId xmlns:a16="http://schemas.microsoft.com/office/drawing/2014/main" val="971987885"/>
                    </a:ext>
                  </a:extLst>
                </a:gridCol>
                <a:gridCol w="2015067">
                  <a:extLst>
                    <a:ext uri="{9D8B030D-6E8A-4147-A177-3AD203B41FA5}">
                      <a16:colId xmlns:a16="http://schemas.microsoft.com/office/drawing/2014/main" val="4231566006"/>
                    </a:ext>
                  </a:extLst>
                </a:gridCol>
                <a:gridCol w="1845733">
                  <a:extLst>
                    <a:ext uri="{9D8B030D-6E8A-4147-A177-3AD203B41FA5}">
                      <a16:colId xmlns:a16="http://schemas.microsoft.com/office/drawing/2014/main" val="891103380"/>
                    </a:ext>
                  </a:extLst>
                </a:gridCol>
                <a:gridCol w="1439333">
                  <a:extLst>
                    <a:ext uri="{9D8B030D-6E8A-4147-A177-3AD203B41FA5}">
                      <a16:colId xmlns:a16="http://schemas.microsoft.com/office/drawing/2014/main" val="556002962"/>
                    </a:ext>
                  </a:extLst>
                </a:gridCol>
                <a:gridCol w="1981198">
                  <a:extLst>
                    <a:ext uri="{9D8B030D-6E8A-4147-A177-3AD203B41FA5}">
                      <a16:colId xmlns:a16="http://schemas.microsoft.com/office/drawing/2014/main" val="2924192033"/>
                    </a:ext>
                  </a:extLst>
                </a:gridCol>
              </a:tblGrid>
              <a:tr h="370840">
                <a:tc>
                  <a:txBody>
                    <a:bodyPr/>
                    <a:lstStyle/>
                    <a:p>
                      <a:r>
                        <a:rPr lang="fr-FR" dirty="0"/>
                        <a:t>p</a:t>
                      </a:r>
                      <a:endParaRPr lang="en-US" dirty="0"/>
                    </a:p>
                  </a:txBody>
                  <a:tcPr/>
                </a:tc>
                <a:tc>
                  <a:txBody>
                    <a:bodyPr/>
                    <a:lstStyle/>
                    <a:p>
                      <a:r>
                        <a:rPr lang="fr-FR" dirty="0"/>
                        <a:t>q</a:t>
                      </a:r>
                      <a:endParaRPr lang="en-US" dirty="0"/>
                    </a:p>
                  </a:txBody>
                  <a:tcPr/>
                </a:tc>
                <a:tc>
                  <a:txBody>
                    <a:bodyPr/>
                    <a:lstStyle/>
                    <a:p>
                      <a:r>
                        <a:rPr lang="en-US" dirty="0" err="1"/>
                        <a:t>p↔q</a:t>
                      </a:r>
                      <a:endParaRPr lang="en-US" dirty="0"/>
                    </a:p>
                  </a:txBody>
                  <a:tcPr/>
                </a:tc>
                <a:tc>
                  <a:txBody>
                    <a:bodyPr/>
                    <a:lstStyle/>
                    <a:p>
                      <a:r>
                        <a:rPr lang="en-US" dirty="0"/>
                        <a:t>¬p→¬q</a:t>
                      </a:r>
                    </a:p>
                  </a:txBody>
                  <a:tcPr/>
                </a:tc>
                <a:tc>
                  <a:txBody>
                    <a:bodyPr/>
                    <a:lstStyle/>
                    <a:p>
                      <a:r>
                        <a:rPr lang="en-US" dirty="0" err="1"/>
                        <a:t>p→q</a:t>
                      </a:r>
                      <a:endParaRPr lang="en-US" dirty="0"/>
                    </a:p>
                  </a:txBody>
                  <a:tcPr/>
                </a:tc>
                <a:tc>
                  <a:txBody>
                    <a:bodyPr/>
                    <a:lstStyle/>
                    <a:p>
                      <a:r>
                        <a:rPr lang="en-US" dirty="0"/>
                        <a:t>(</a:t>
                      </a:r>
                      <a:r>
                        <a:rPr lang="en-US" dirty="0" err="1"/>
                        <a:t>p→q</a:t>
                      </a:r>
                      <a:r>
                        <a:rPr lang="en-US" dirty="0"/>
                        <a:t>)∧(¬p→¬q)) </a:t>
                      </a:r>
                    </a:p>
                  </a:txBody>
                  <a:tcPr/>
                </a:tc>
                <a:extLst>
                  <a:ext uri="{0D108BD9-81ED-4DB2-BD59-A6C34878D82A}">
                    <a16:rowId xmlns:a16="http://schemas.microsoft.com/office/drawing/2014/main" val="1428271089"/>
                  </a:ext>
                </a:extLst>
              </a:tr>
              <a:tr h="370840">
                <a:tc>
                  <a:txBody>
                    <a:bodyPr/>
                    <a:lstStyle/>
                    <a:p>
                      <a:r>
                        <a:rPr lang="fr-FR" dirty="0"/>
                        <a:t>0</a:t>
                      </a:r>
                      <a:endParaRPr lang="en-US" dirty="0"/>
                    </a:p>
                  </a:txBody>
                  <a:tcPr/>
                </a:tc>
                <a:tc>
                  <a:txBody>
                    <a:bodyPr/>
                    <a:lstStyle/>
                    <a:p>
                      <a:r>
                        <a:rPr lang="fr-FR" dirty="0"/>
                        <a:t>0</a:t>
                      </a:r>
                      <a:endParaRPr lang="en-US" dirty="0"/>
                    </a:p>
                  </a:txBody>
                  <a:tcPr/>
                </a:tc>
                <a:tc>
                  <a:txBody>
                    <a:bodyPr/>
                    <a:lstStyle/>
                    <a:p>
                      <a:r>
                        <a:rPr lang="fr-FR" dirty="0"/>
                        <a:t>1</a:t>
                      </a:r>
                      <a:endParaRPr lang="en-US" dirty="0"/>
                    </a:p>
                  </a:txBody>
                  <a:tcPr/>
                </a:tc>
                <a:tc>
                  <a:txBody>
                    <a:bodyPr/>
                    <a:lstStyle/>
                    <a:p>
                      <a:r>
                        <a:rPr lang="fr-FR" dirty="0"/>
                        <a:t>1</a:t>
                      </a:r>
                      <a:endParaRPr lang="en-US" dirty="0"/>
                    </a:p>
                  </a:txBody>
                  <a:tcPr/>
                </a:tc>
                <a:tc>
                  <a:txBody>
                    <a:bodyPr/>
                    <a:lstStyle/>
                    <a:p>
                      <a:r>
                        <a:rPr lang="fr-FR" dirty="0"/>
                        <a:t>1</a:t>
                      </a:r>
                      <a:endParaRPr lang="en-US" dirty="0"/>
                    </a:p>
                  </a:txBody>
                  <a:tcPr/>
                </a:tc>
                <a:tc>
                  <a:txBody>
                    <a:bodyPr/>
                    <a:lstStyle/>
                    <a:p>
                      <a:r>
                        <a:rPr lang="fr-FR" dirty="0"/>
                        <a:t>1</a:t>
                      </a:r>
                      <a:endParaRPr lang="en-US" dirty="0"/>
                    </a:p>
                  </a:txBody>
                  <a:tcPr/>
                </a:tc>
                <a:extLst>
                  <a:ext uri="{0D108BD9-81ED-4DB2-BD59-A6C34878D82A}">
                    <a16:rowId xmlns:a16="http://schemas.microsoft.com/office/drawing/2014/main" val="800801500"/>
                  </a:ext>
                </a:extLst>
              </a:tr>
              <a:tr h="370840">
                <a:tc>
                  <a:txBody>
                    <a:bodyPr/>
                    <a:lstStyle/>
                    <a:p>
                      <a:r>
                        <a:rPr lang="fr-FR" dirty="0"/>
                        <a:t>0</a:t>
                      </a:r>
                      <a:endParaRPr lang="en-US" dirty="0"/>
                    </a:p>
                  </a:txBody>
                  <a:tcPr/>
                </a:tc>
                <a:tc>
                  <a:txBody>
                    <a:bodyPr/>
                    <a:lstStyle/>
                    <a:p>
                      <a:r>
                        <a:rPr lang="fr-FR" dirty="0"/>
                        <a:t>1</a:t>
                      </a:r>
                      <a:endParaRPr lang="en-US" dirty="0"/>
                    </a:p>
                  </a:txBody>
                  <a:tcPr/>
                </a:tc>
                <a:tc>
                  <a:txBody>
                    <a:bodyPr/>
                    <a:lstStyle/>
                    <a:p>
                      <a:r>
                        <a:rPr lang="fr-FR" dirty="0"/>
                        <a:t>0</a:t>
                      </a:r>
                      <a:endParaRPr lang="en-US" dirty="0"/>
                    </a:p>
                  </a:txBody>
                  <a:tcPr/>
                </a:tc>
                <a:tc>
                  <a:txBody>
                    <a:bodyPr/>
                    <a:lstStyle/>
                    <a:p>
                      <a:r>
                        <a:rPr lang="fr-FR" dirty="0"/>
                        <a:t>0</a:t>
                      </a:r>
                      <a:endParaRPr lang="en-US" dirty="0"/>
                    </a:p>
                  </a:txBody>
                  <a:tcPr/>
                </a:tc>
                <a:tc>
                  <a:txBody>
                    <a:bodyPr/>
                    <a:lstStyle/>
                    <a:p>
                      <a:r>
                        <a:rPr lang="fr-FR" dirty="0"/>
                        <a:t>1</a:t>
                      </a:r>
                      <a:endParaRPr lang="en-US" dirty="0"/>
                    </a:p>
                  </a:txBody>
                  <a:tcPr/>
                </a:tc>
                <a:tc>
                  <a:txBody>
                    <a:bodyPr/>
                    <a:lstStyle/>
                    <a:p>
                      <a:r>
                        <a:rPr lang="fr-FR" dirty="0"/>
                        <a:t>0</a:t>
                      </a:r>
                      <a:endParaRPr lang="en-US" dirty="0"/>
                    </a:p>
                  </a:txBody>
                  <a:tcPr/>
                </a:tc>
                <a:extLst>
                  <a:ext uri="{0D108BD9-81ED-4DB2-BD59-A6C34878D82A}">
                    <a16:rowId xmlns:a16="http://schemas.microsoft.com/office/drawing/2014/main" val="1618587830"/>
                  </a:ext>
                </a:extLst>
              </a:tr>
              <a:tr h="370840">
                <a:tc>
                  <a:txBody>
                    <a:bodyPr/>
                    <a:lstStyle/>
                    <a:p>
                      <a:r>
                        <a:rPr lang="fr-FR" dirty="0"/>
                        <a:t>1</a:t>
                      </a:r>
                      <a:endParaRPr lang="en-US" dirty="0"/>
                    </a:p>
                  </a:txBody>
                  <a:tcPr/>
                </a:tc>
                <a:tc>
                  <a:txBody>
                    <a:bodyPr/>
                    <a:lstStyle/>
                    <a:p>
                      <a:r>
                        <a:rPr lang="fr-FR" dirty="0"/>
                        <a:t>0</a:t>
                      </a:r>
                      <a:endParaRPr lang="en-US" dirty="0"/>
                    </a:p>
                  </a:txBody>
                  <a:tcPr/>
                </a:tc>
                <a:tc>
                  <a:txBody>
                    <a:bodyPr/>
                    <a:lstStyle/>
                    <a:p>
                      <a:r>
                        <a:rPr lang="fr-FR" dirty="0"/>
                        <a:t>0</a:t>
                      </a:r>
                      <a:endParaRPr lang="en-US" dirty="0"/>
                    </a:p>
                  </a:txBody>
                  <a:tcPr/>
                </a:tc>
                <a:tc>
                  <a:txBody>
                    <a:bodyPr/>
                    <a:lstStyle/>
                    <a:p>
                      <a:r>
                        <a:rPr lang="fr-FR" dirty="0"/>
                        <a:t>1</a:t>
                      </a:r>
                      <a:endParaRPr lang="en-US" dirty="0"/>
                    </a:p>
                  </a:txBody>
                  <a:tcPr/>
                </a:tc>
                <a:tc>
                  <a:txBody>
                    <a:bodyPr/>
                    <a:lstStyle/>
                    <a:p>
                      <a:r>
                        <a:rPr lang="fr-FR" dirty="0"/>
                        <a:t>0</a:t>
                      </a:r>
                      <a:endParaRPr lang="en-US" dirty="0"/>
                    </a:p>
                  </a:txBody>
                  <a:tcPr/>
                </a:tc>
                <a:tc>
                  <a:txBody>
                    <a:bodyPr/>
                    <a:lstStyle/>
                    <a:p>
                      <a:r>
                        <a:rPr lang="fr-FR" dirty="0"/>
                        <a:t>0</a:t>
                      </a:r>
                      <a:endParaRPr lang="en-US" dirty="0"/>
                    </a:p>
                  </a:txBody>
                  <a:tcPr/>
                </a:tc>
                <a:extLst>
                  <a:ext uri="{0D108BD9-81ED-4DB2-BD59-A6C34878D82A}">
                    <a16:rowId xmlns:a16="http://schemas.microsoft.com/office/drawing/2014/main" val="1101257300"/>
                  </a:ext>
                </a:extLst>
              </a:tr>
              <a:tr h="370840">
                <a:tc>
                  <a:txBody>
                    <a:bodyPr/>
                    <a:lstStyle/>
                    <a:p>
                      <a:r>
                        <a:rPr lang="fr-FR" dirty="0"/>
                        <a:t>1</a:t>
                      </a:r>
                      <a:endParaRPr lang="en-US" dirty="0"/>
                    </a:p>
                  </a:txBody>
                  <a:tcPr/>
                </a:tc>
                <a:tc>
                  <a:txBody>
                    <a:bodyPr/>
                    <a:lstStyle/>
                    <a:p>
                      <a:r>
                        <a:rPr lang="fr-FR" dirty="0"/>
                        <a:t>1</a:t>
                      </a:r>
                      <a:endParaRPr lang="en-US" dirty="0"/>
                    </a:p>
                  </a:txBody>
                  <a:tcPr/>
                </a:tc>
                <a:tc>
                  <a:txBody>
                    <a:bodyPr/>
                    <a:lstStyle/>
                    <a:p>
                      <a:r>
                        <a:rPr lang="fr-FR" dirty="0"/>
                        <a:t>1</a:t>
                      </a:r>
                      <a:endParaRPr lang="en-US" dirty="0"/>
                    </a:p>
                  </a:txBody>
                  <a:tcPr/>
                </a:tc>
                <a:tc>
                  <a:txBody>
                    <a:bodyPr/>
                    <a:lstStyle/>
                    <a:p>
                      <a:r>
                        <a:rPr lang="fr-FR" dirty="0"/>
                        <a:t>1</a:t>
                      </a:r>
                      <a:endParaRPr lang="en-US" dirty="0"/>
                    </a:p>
                  </a:txBody>
                  <a:tcPr/>
                </a:tc>
                <a:tc>
                  <a:txBody>
                    <a:bodyPr/>
                    <a:lstStyle/>
                    <a:p>
                      <a:r>
                        <a:rPr lang="fr-FR" dirty="0"/>
                        <a:t>1</a:t>
                      </a:r>
                      <a:endParaRPr lang="en-US" dirty="0"/>
                    </a:p>
                  </a:txBody>
                  <a:tcPr/>
                </a:tc>
                <a:tc>
                  <a:txBody>
                    <a:bodyPr/>
                    <a:lstStyle/>
                    <a:p>
                      <a:r>
                        <a:rPr lang="fr-FR" dirty="0"/>
                        <a:t>1</a:t>
                      </a:r>
                      <a:endParaRPr lang="en-US" dirty="0"/>
                    </a:p>
                  </a:txBody>
                  <a:tcPr/>
                </a:tc>
                <a:extLst>
                  <a:ext uri="{0D108BD9-81ED-4DB2-BD59-A6C34878D82A}">
                    <a16:rowId xmlns:a16="http://schemas.microsoft.com/office/drawing/2014/main" val="912812167"/>
                  </a:ext>
                </a:extLst>
              </a:tr>
            </a:tbl>
          </a:graphicData>
        </a:graphic>
      </p:graphicFrame>
      <p:sp>
        <p:nvSpPr>
          <p:cNvPr id="6" name="TextBox 5">
            <a:extLst>
              <a:ext uri="{FF2B5EF4-FFF2-40B4-BE49-F238E27FC236}">
                <a16:creationId xmlns:a16="http://schemas.microsoft.com/office/drawing/2014/main" id="{90543BD6-046E-CE16-32DA-48C831FA6F41}"/>
              </a:ext>
            </a:extLst>
          </p:cNvPr>
          <p:cNvSpPr txBox="1"/>
          <p:nvPr/>
        </p:nvSpPr>
        <p:spPr>
          <a:xfrm>
            <a:off x="492278" y="5205966"/>
            <a:ext cx="9054082" cy="369332"/>
          </a:xfrm>
          <a:prstGeom prst="rect">
            <a:avLst/>
          </a:prstGeom>
          <a:noFill/>
        </p:spPr>
        <p:txBody>
          <a:bodyPr wrap="none" rtlCol="0">
            <a:spAutoFit/>
          </a:bodyPr>
          <a:lstStyle/>
          <a:p>
            <a:r>
              <a:rPr lang="fr-FR" dirty="0"/>
              <a:t>La formule est vraie pour toute valuation de p et q alors la formule est une tautologie</a:t>
            </a:r>
            <a:endParaRPr lang="en-US" dirty="0"/>
          </a:p>
        </p:txBody>
      </p:sp>
    </p:spTree>
    <p:extLst>
      <p:ext uri="{BB962C8B-B14F-4D97-AF65-F5344CB8AC3E}">
        <p14:creationId xmlns:p14="http://schemas.microsoft.com/office/powerpoint/2010/main" val="1261026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A67BF-A9DD-8034-BA3F-9D096A709B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D8DF21-8242-2D4C-12CA-040B22551D7F}"/>
              </a:ext>
            </a:extLst>
          </p:cNvPr>
          <p:cNvSpPr>
            <a:spLocks noGrp="1"/>
          </p:cNvSpPr>
          <p:nvPr>
            <p:ph type="title"/>
          </p:nvPr>
        </p:nvSpPr>
        <p:spPr>
          <a:xfrm>
            <a:off x="492278" y="315468"/>
            <a:ext cx="8596668" cy="588264"/>
          </a:xfrm>
        </p:spPr>
        <p:txBody>
          <a:bodyPr>
            <a:normAutofit fontScale="90000"/>
          </a:bodyPr>
          <a:lstStyle/>
          <a:p>
            <a:r>
              <a:rPr lang="fr-FR" dirty="0"/>
              <a:t>Méthodes de Résolution</a:t>
            </a:r>
            <a:endParaRPr lang="en-US" dirty="0"/>
          </a:p>
        </p:txBody>
      </p:sp>
      <p:sp>
        <p:nvSpPr>
          <p:cNvPr id="3" name="Content Placeholder 2">
            <a:extLst>
              <a:ext uri="{FF2B5EF4-FFF2-40B4-BE49-F238E27FC236}">
                <a16:creationId xmlns:a16="http://schemas.microsoft.com/office/drawing/2014/main" id="{DA2B7F30-5107-5575-F2C4-D6F547B604D8}"/>
              </a:ext>
            </a:extLst>
          </p:cNvPr>
          <p:cNvSpPr>
            <a:spLocks noGrp="1"/>
          </p:cNvSpPr>
          <p:nvPr>
            <p:ph idx="1"/>
          </p:nvPr>
        </p:nvSpPr>
        <p:spPr>
          <a:xfrm>
            <a:off x="145143" y="1248835"/>
            <a:ext cx="9803189" cy="5033431"/>
          </a:xfrm>
        </p:spPr>
        <p:txBody>
          <a:bodyPr>
            <a:noAutofit/>
          </a:bodyPr>
          <a:lstStyle/>
          <a:p>
            <a:pPr marL="0" indent="0">
              <a:lnSpc>
                <a:spcPct val="120000"/>
              </a:lnSpc>
              <a:buNone/>
            </a:pPr>
            <a:r>
              <a:rPr lang="fr-FR" sz="1400" b="1" dirty="0">
                <a:solidFill>
                  <a:schemeClr val="accent1"/>
                </a:solidFill>
              </a:rPr>
              <a:t>2. Méthode des tableaux sémantiques</a:t>
            </a:r>
          </a:p>
          <a:p>
            <a:pPr>
              <a:lnSpc>
                <a:spcPct val="120000"/>
              </a:lnSpc>
            </a:pPr>
            <a:r>
              <a:rPr lang="fr-FR" sz="1400" dirty="0">
                <a:solidFill>
                  <a:schemeClr val="bg2">
                    <a:lumMod val="25000"/>
                  </a:schemeClr>
                </a:solidFill>
              </a:rPr>
              <a:t>La méthode des tableaux sémantiques est une méthode de preuve </a:t>
            </a:r>
            <a:r>
              <a:rPr lang="fr-FR" sz="1400" dirty="0" err="1">
                <a:solidFill>
                  <a:schemeClr val="bg2">
                    <a:lumMod val="25000"/>
                  </a:schemeClr>
                </a:solidFill>
              </a:rPr>
              <a:t>réfutationnelle</a:t>
            </a:r>
            <a:r>
              <a:rPr lang="fr-FR" sz="1400" dirty="0">
                <a:solidFill>
                  <a:schemeClr val="bg2">
                    <a:lumMod val="25000"/>
                  </a:schemeClr>
                </a:solidFill>
              </a:rPr>
              <a:t> càd au lieu de montrer que la formule A est satisfaisable on montre que </a:t>
            </a:r>
            <a:r>
              <a:rPr lang="en-US" sz="1400" dirty="0"/>
              <a:t>¬A </a:t>
            </a:r>
            <a:r>
              <a:rPr lang="en-US" sz="1400" dirty="0" err="1"/>
              <a:t>est</a:t>
            </a:r>
            <a:r>
              <a:rPr lang="en-US" sz="1400" dirty="0"/>
              <a:t> </a:t>
            </a:r>
            <a:r>
              <a:rPr lang="en-US" sz="1400" dirty="0" err="1"/>
              <a:t>insatisfaisable</a:t>
            </a:r>
            <a:r>
              <a:rPr lang="en-US" sz="1400" dirty="0"/>
              <a:t>. </a:t>
            </a:r>
          </a:p>
          <a:p>
            <a:pPr>
              <a:lnSpc>
                <a:spcPct val="120000"/>
              </a:lnSpc>
            </a:pPr>
            <a:r>
              <a:rPr lang="fr-FR" sz="1400" dirty="0">
                <a:solidFill>
                  <a:schemeClr val="bg2">
                    <a:lumMod val="25000"/>
                  </a:schemeClr>
                </a:solidFill>
              </a:rPr>
              <a:t>Elle est basée sur la construction d’un arbre en utilisant des règles d’expansion en prenant en entrée ¬φ, avec ¬ φ en FNC.</a:t>
            </a:r>
          </a:p>
          <a:p>
            <a:pPr marL="0" indent="0">
              <a:lnSpc>
                <a:spcPct val="120000"/>
              </a:lnSpc>
              <a:buNone/>
            </a:pPr>
            <a:r>
              <a:rPr lang="fr-FR" sz="1400" b="1" u="sng" dirty="0">
                <a:solidFill>
                  <a:schemeClr val="bg2">
                    <a:lumMod val="25000"/>
                  </a:schemeClr>
                </a:solidFill>
              </a:rPr>
              <a:t>Principe</a:t>
            </a:r>
          </a:p>
          <a:p>
            <a:pPr marL="0" indent="0">
              <a:lnSpc>
                <a:spcPct val="120000"/>
              </a:lnSpc>
              <a:buNone/>
            </a:pPr>
            <a:r>
              <a:rPr lang="fr-FR" sz="1400" dirty="0">
                <a:solidFill>
                  <a:schemeClr val="bg2">
                    <a:lumMod val="25000"/>
                  </a:schemeClr>
                </a:solidFill>
              </a:rPr>
              <a:t> On construit un arbre (fini) étiqueté par des formules, appelé tableau sémantique, de la façon suivante :</a:t>
            </a:r>
          </a:p>
          <a:p>
            <a:pPr marL="0" indent="0">
              <a:lnSpc>
                <a:spcPct val="120000"/>
              </a:lnSpc>
              <a:buNone/>
            </a:pPr>
            <a:r>
              <a:rPr lang="fr-FR" sz="1400" dirty="0">
                <a:solidFill>
                  <a:schemeClr val="bg2">
                    <a:lumMod val="25000"/>
                  </a:schemeClr>
                </a:solidFill>
              </a:rPr>
              <a:t>1. on initialise la construction avec l’arbre étiqueté par ¬φ la négation de la formule à prouver en forme </a:t>
            </a:r>
            <a:r>
              <a:rPr lang="fr-FR" sz="1400" dirty="0" err="1">
                <a:solidFill>
                  <a:schemeClr val="bg2">
                    <a:lumMod val="25000"/>
                  </a:schemeClr>
                </a:solidFill>
              </a:rPr>
              <a:t>clausale</a:t>
            </a:r>
            <a:r>
              <a:rPr lang="fr-FR" sz="1400" dirty="0">
                <a:solidFill>
                  <a:schemeClr val="bg2">
                    <a:lumMod val="25000"/>
                  </a:schemeClr>
                </a:solidFill>
              </a:rPr>
              <a:t>.</a:t>
            </a:r>
          </a:p>
          <a:p>
            <a:pPr marL="0" indent="0">
              <a:lnSpc>
                <a:spcPct val="120000"/>
              </a:lnSpc>
              <a:buNone/>
            </a:pPr>
            <a:r>
              <a:rPr lang="fr-FR" sz="1400" dirty="0">
                <a:solidFill>
                  <a:schemeClr val="bg2">
                    <a:lumMod val="25000"/>
                  </a:schemeClr>
                </a:solidFill>
              </a:rPr>
              <a:t>2. on choisit une branche B de l’arbre et une occurrence dans B d’une formule ψ qui n’est pas un littéral et on fait pousser la branche B selon les règles d’expansion </a:t>
            </a:r>
            <a:r>
              <a:rPr lang="fr-FR" sz="1400" dirty="0" err="1">
                <a:solidFill>
                  <a:schemeClr val="bg2">
                    <a:lumMod val="25000"/>
                  </a:schemeClr>
                </a:solidFill>
              </a:rPr>
              <a:t>c.à.d</a:t>
            </a:r>
            <a:r>
              <a:rPr lang="fr-FR" sz="1400" dirty="0">
                <a:solidFill>
                  <a:schemeClr val="bg2">
                    <a:lumMod val="25000"/>
                  </a:schemeClr>
                </a:solidFill>
              </a:rPr>
              <a:t> :</a:t>
            </a:r>
          </a:p>
          <a:p>
            <a:pPr>
              <a:lnSpc>
                <a:spcPct val="120000"/>
              </a:lnSpc>
            </a:pPr>
            <a:r>
              <a:rPr lang="fr-FR" sz="1400" dirty="0">
                <a:solidFill>
                  <a:schemeClr val="bg2">
                    <a:lumMod val="25000"/>
                  </a:schemeClr>
                </a:solidFill>
              </a:rPr>
              <a:t>ψ ≡ ¬¬ ψ′ on rajoute un </a:t>
            </a:r>
            <a:r>
              <a:rPr lang="fr-FR" sz="1400" dirty="0" err="1">
                <a:solidFill>
                  <a:schemeClr val="bg2">
                    <a:lumMod val="25000"/>
                  </a:schemeClr>
                </a:solidFill>
              </a:rPr>
              <a:t>noeud</a:t>
            </a:r>
            <a:r>
              <a:rPr lang="fr-FR" sz="1400" dirty="0">
                <a:solidFill>
                  <a:schemeClr val="bg2">
                    <a:lumMod val="25000"/>
                  </a:schemeClr>
                </a:solidFill>
              </a:rPr>
              <a:t> étiqueté par ψ′</a:t>
            </a:r>
          </a:p>
          <a:p>
            <a:pPr>
              <a:lnSpc>
                <a:spcPct val="120000"/>
              </a:lnSpc>
            </a:pPr>
            <a:r>
              <a:rPr lang="fr-FR" sz="1400" dirty="0">
                <a:solidFill>
                  <a:schemeClr val="bg2">
                    <a:lumMod val="25000"/>
                  </a:schemeClr>
                </a:solidFill>
              </a:rPr>
              <a:t>ψ ≡ ¬False (</a:t>
            </a:r>
            <a:r>
              <a:rPr lang="fr-FR" sz="1400" dirty="0" err="1">
                <a:solidFill>
                  <a:schemeClr val="bg2">
                    <a:lumMod val="25000"/>
                  </a:schemeClr>
                </a:solidFill>
              </a:rPr>
              <a:t>resp</a:t>
            </a:r>
            <a:r>
              <a:rPr lang="fr-FR" sz="1400" dirty="0">
                <a:solidFill>
                  <a:schemeClr val="bg2">
                    <a:lumMod val="25000"/>
                  </a:schemeClr>
                </a:solidFill>
              </a:rPr>
              <a:t>.¬</a:t>
            </a:r>
            <a:r>
              <a:rPr lang="fr-FR" sz="1400" dirty="0" err="1">
                <a:solidFill>
                  <a:schemeClr val="bg2">
                    <a:lumMod val="25000"/>
                  </a:schemeClr>
                </a:solidFill>
              </a:rPr>
              <a:t>True</a:t>
            </a:r>
            <a:r>
              <a:rPr lang="fr-FR" sz="1400" dirty="0">
                <a:solidFill>
                  <a:schemeClr val="bg2">
                    <a:lumMod val="25000"/>
                  </a:schemeClr>
                </a:solidFill>
              </a:rPr>
              <a:t>) on ajoute </a:t>
            </a:r>
            <a:r>
              <a:rPr lang="fr-FR" sz="1400" dirty="0" err="1">
                <a:solidFill>
                  <a:schemeClr val="bg2">
                    <a:lumMod val="25000"/>
                  </a:schemeClr>
                </a:solidFill>
              </a:rPr>
              <a:t>True</a:t>
            </a:r>
            <a:r>
              <a:rPr lang="fr-FR" sz="1400" dirty="0">
                <a:solidFill>
                  <a:schemeClr val="bg2">
                    <a:lumMod val="25000"/>
                  </a:schemeClr>
                </a:solidFill>
              </a:rPr>
              <a:t> (resp. False)</a:t>
            </a:r>
          </a:p>
          <a:p>
            <a:pPr>
              <a:lnSpc>
                <a:spcPct val="120000"/>
              </a:lnSpc>
            </a:pPr>
            <a:r>
              <a:rPr lang="fr-FR" sz="1400" dirty="0">
                <a:solidFill>
                  <a:schemeClr val="bg2">
                    <a:lumMod val="25000"/>
                  </a:schemeClr>
                </a:solidFill>
              </a:rPr>
              <a:t>ψ ≡ α1 ∧ α2 on ajoute deux nœuds consécutifs</a:t>
            </a:r>
          </a:p>
          <a:p>
            <a:pPr>
              <a:lnSpc>
                <a:spcPct val="120000"/>
              </a:lnSpc>
            </a:pPr>
            <a:r>
              <a:rPr lang="fr-FR" sz="1400" dirty="0">
                <a:solidFill>
                  <a:schemeClr val="bg2">
                    <a:lumMod val="25000"/>
                  </a:schemeClr>
                </a:solidFill>
              </a:rPr>
              <a:t>ψ ≡ β1 ∨ β2 on ajoute le branchement suivant :</a:t>
            </a:r>
          </a:p>
        </p:txBody>
      </p:sp>
      <p:pic>
        <p:nvPicPr>
          <p:cNvPr id="7" name="Picture 6">
            <a:extLst>
              <a:ext uri="{FF2B5EF4-FFF2-40B4-BE49-F238E27FC236}">
                <a16:creationId xmlns:a16="http://schemas.microsoft.com/office/drawing/2014/main" id="{207511DF-3292-1189-81C2-0F61120DBD46}"/>
              </a:ext>
            </a:extLst>
          </p:cNvPr>
          <p:cNvPicPr>
            <a:picLocks noChangeAspect="1"/>
          </p:cNvPicPr>
          <p:nvPr/>
        </p:nvPicPr>
        <p:blipFill>
          <a:blip r:embed="rId2"/>
          <a:stretch>
            <a:fillRect/>
          </a:stretch>
        </p:blipFill>
        <p:spPr>
          <a:xfrm>
            <a:off x="4790612" y="5253887"/>
            <a:ext cx="749441" cy="710555"/>
          </a:xfrm>
          <a:prstGeom prst="rect">
            <a:avLst/>
          </a:prstGeom>
        </p:spPr>
      </p:pic>
      <p:pic>
        <p:nvPicPr>
          <p:cNvPr id="9" name="Picture 8">
            <a:extLst>
              <a:ext uri="{FF2B5EF4-FFF2-40B4-BE49-F238E27FC236}">
                <a16:creationId xmlns:a16="http://schemas.microsoft.com/office/drawing/2014/main" id="{75B412BE-DB68-465B-6AAF-6A0F92E1C309}"/>
              </a:ext>
            </a:extLst>
          </p:cNvPr>
          <p:cNvPicPr>
            <a:picLocks noChangeAspect="1"/>
          </p:cNvPicPr>
          <p:nvPr/>
        </p:nvPicPr>
        <p:blipFill>
          <a:blip r:embed="rId3"/>
          <a:stretch>
            <a:fillRect/>
          </a:stretch>
        </p:blipFill>
        <p:spPr>
          <a:xfrm>
            <a:off x="5540053" y="5916814"/>
            <a:ext cx="829600" cy="710555"/>
          </a:xfrm>
          <a:prstGeom prst="rect">
            <a:avLst/>
          </a:prstGeom>
        </p:spPr>
      </p:pic>
    </p:spTree>
    <p:extLst>
      <p:ext uri="{BB962C8B-B14F-4D97-AF65-F5344CB8AC3E}">
        <p14:creationId xmlns:p14="http://schemas.microsoft.com/office/powerpoint/2010/main" val="9355072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70B8D-AA34-BC56-8E7A-770595C158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D05746-06B9-3047-0B27-AC03799C1A99}"/>
              </a:ext>
            </a:extLst>
          </p:cNvPr>
          <p:cNvSpPr>
            <a:spLocks noGrp="1"/>
          </p:cNvSpPr>
          <p:nvPr>
            <p:ph type="title"/>
          </p:nvPr>
        </p:nvSpPr>
        <p:spPr>
          <a:xfrm>
            <a:off x="492278" y="315468"/>
            <a:ext cx="8596668" cy="588264"/>
          </a:xfrm>
        </p:spPr>
        <p:txBody>
          <a:bodyPr>
            <a:normAutofit fontScale="90000"/>
          </a:bodyPr>
          <a:lstStyle/>
          <a:p>
            <a:r>
              <a:rPr lang="fr-FR" dirty="0"/>
              <a:t>Méthodes de Résolution</a:t>
            </a:r>
            <a:endParaRPr lang="en-US" dirty="0"/>
          </a:p>
        </p:txBody>
      </p:sp>
      <p:sp>
        <p:nvSpPr>
          <p:cNvPr id="3" name="Content Placeholder 2">
            <a:extLst>
              <a:ext uri="{FF2B5EF4-FFF2-40B4-BE49-F238E27FC236}">
                <a16:creationId xmlns:a16="http://schemas.microsoft.com/office/drawing/2014/main" id="{E1C3C82A-CD1E-CD77-4F77-B3AD9D241824}"/>
              </a:ext>
            </a:extLst>
          </p:cNvPr>
          <p:cNvSpPr>
            <a:spLocks noGrp="1"/>
          </p:cNvSpPr>
          <p:nvPr>
            <p:ph idx="1"/>
          </p:nvPr>
        </p:nvSpPr>
        <p:spPr>
          <a:xfrm>
            <a:off x="145143" y="1248836"/>
            <a:ext cx="9803189" cy="1943098"/>
          </a:xfrm>
          <a:solidFill>
            <a:schemeClr val="tx2">
              <a:lumMod val="10000"/>
              <a:lumOff val="90000"/>
            </a:schemeClr>
          </a:solidFill>
          <a:ln>
            <a:solidFill>
              <a:schemeClr val="accent1"/>
            </a:solidFill>
          </a:ln>
        </p:spPr>
        <p:txBody>
          <a:bodyPr>
            <a:noAutofit/>
          </a:bodyPr>
          <a:lstStyle/>
          <a:p>
            <a:pPr marL="0" indent="0">
              <a:lnSpc>
                <a:spcPct val="120000"/>
              </a:lnSpc>
              <a:buNone/>
            </a:pPr>
            <a:r>
              <a:rPr lang="fr-FR" sz="1400" b="1" dirty="0">
                <a:solidFill>
                  <a:schemeClr val="accent1"/>
                </a:solidFill>
              </a:rPr>
              <a:t>2. Méthode des tableaux sémantiques</a:t>
            </a:r>
          </a:p>
          <a:p>
            <a:pPr>
              <a:lnSpc>
                <a:spcPct val="120000"/>
              </a:lnSpc>
            </a:pPr>
            <a:r>
              <a:rPr lang="fr-FR" sz="1400" b="1" dirty="0">
                <a:solidFill>
                  <a:schemeClr val="bg2">
                    <a:lumMod val="25000"/>
                  </a:schemeClr>
                </a:solidFill>
              </a:rPr>
              <a:t>Principe: </a:t>
            </a:r>
          </a:p>
          <a:p>
            <a:pPr marL="0" indent="0">
              <a:lnSpc>
                <a:spcPct val="120000"/>
              </a:lnSpc>
              <a:buNone/>
            </a:pPr>
            <a:r>
              <a:rPr lang="fr-FR" sz="1400" b="1" dirty="0">
                <a:solidFill>
                  <a:schemeClr val="bg2">
                    <a:lumMod val="25000"/>
                  </a:schemeClr>
                </a:solidFill>
              </a:rPr>
              <a:t>Une branche qui contient un nœud étiqueté par ψ qui est précédé ou suivi d’un nœud étiqueté par ¬ψ ne se développe plus (elle contient une contradiction). On dit que c’est une branche fermée.</a:t>
            </a:r>
          </a:p>
          <a:p>
            <a:pPr>
              <a:lnSpc>
                <a:spcPct val="120000"/>
              </a:lnSpc>
            </a:pPr>
            <a:r>
              <a:rPr lang="fr-FR" sz="1400" b="1" dirty="0">
                <a:solidFill>
                  <a:schemeClr val="bg2">
                    <a:lumMod val="25000"/>
                  </a:schemeClr>
                </a:solidFill>
              </a:rPr>
              <a:t>Un arbre où toutes ses branches sont fermées est fermé : ¬φ est alors insatisfaisable.</a:t>
            </a:r>
          </a:p>
        </p:txBody>
      </p:sp>
      <p:sp>
        <p:nvSpPr>
          <p:cNvPr id="4" name="Content Placeholder 2">
            <a:extLst>
              <a:ext uri="{FF2B5EF4-FFF2-40B4-BE49-F238E27FC236}">
                <a16:creationId xmlns:a16="http://schemas.microsoft.com/office/drawing/2014/main" id="{563A45CE-836F-39A2-8B6B-1AAA2CA67970}"/>
              </a:ext>
            </a:extLst>
          </p:cNvPr>
          <p:cNvSpPr txBox="1">
            <a:spLocks/>
          </p:cNvSpPr>
          <p:nvPr/>
        </p:nvSpPr>
        <p:spPr>
          <a:xfrm>
            <a:off x="145143" y="3275127"/>
            <a:ext cx="5654524" cy="715431"/>
          </a:xfrm>
          <a:prstGeom prst="rect">
            <a:avLst/>
          </a:prstGeom>
          <a:solidFill>
            <a:schemeClr val="accent2">
              <a:lumMod val="20000"/>
              <a:lumOff val="80000"/>
            </a:schemeClr>
          </a:solidFill>
          <a:ln>
            <a:solidFill>
              <a:schemeClr val="accent2"/>
            </a:solidFill>
          </a:ln>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nSpc>
                <a:spcPct val="120000"/>
              </a:lnSpc>
              <a:buFont typeface="Wingdings 3" charset="2"/>
              <a:buNone/>
            </a:pPr>
            <a:r>
              <a:rPr lang="fr-FR" sz="1400" b="1" dirty="0">
                <a:solidFill>
                  <a:schemeClr val="bg2">
                    <a:lumMod val="25000"/>
                  </a:schemeClr>
                </a:solidFill>
              </a:rPr>
              <a:t>Exemple:</a:t>
            </a:r>
          </a:p>
          <a:p>
            <a:pPr marL="0" indent="0">
              <a:lnSpc>
                <a:spcPct val="120000"/>
              </a:lnSpc>
              <a:buNone/>
            </a:pPr>
            <a:r>
              <a:rPr lang="fr-FR" sz="1400" b="1" dirty="0">
                <a:solidFill>
                  <a:schemeClr val="bg2">
                    <a:lumMod val="25000"/>
                  </a:schemeClr>
                </a:solidFill>
              </a:rPr>
              <a:t>Montrer ╞ (</a:t>
            </a:r>
            <a:r>
              <a:rPr lang="fr-FR" sz="1400" dirty="0">
                <a:solidFill>
                  <a:schemeClr val="bg2">
                    <a:lumMod val="25000"/>
                  </a:schemeClr>
                </a:solidFill>
              </a:rPr>
              <a:t>¬ q </a:t>
            </a:r>
            <a:r>
              <a:rPr lang="en-US" sz="1400" b="1" dirty="0">
                <a:solidFill>
                  <a:schemeClr val="bg2">
                    <a:lumMod val="25000"/>
                  </a:schemeClr>
                </a:solidFill>
              </a:rPr>
              <a:t>⋀  (p </a:t>
            </a:r>
            <a:r>
              <a:rPr lang="en-US" sz="1400" dirty="0"/>
              <a:t>∨ q)) </a:t>
            </a:r>
            <a:r>
              <a:rPr lang="en-US" sz="1400" b="1" dirty="0">
                <a:solidFill>
                  <a:schemeClr val="bg2">
                    <a:lumMod val="25000"/>
                  </a:schemeClr>
                </a:solidFill>
              </a:rPr>
              <a:t>→ p </a:t>
            </a:r>
          </a:p>
          <a:p>
            <a:pPr marL="0" indent="0">
              <a:lnSpc>
                <a:spcPct val="120000"/>
              </a:lnSpc>
              <a:buNone/>
            </a:pPr>
            <a:endParaRPr lang="fr-FR" sz="1400" b="1" dirty="0">
              <a:solidFill>
                <a:schemeClr val="bg2">
                  <a:lumMod val="25000"/>
                </a:schemeClr>
              </a:solidFill>
            </a:endParaRPr>
          </a:p>
        </p:txBody>
      </p:sp>
      <p:pic>
        <p:nvPicPr>
          <p:cNvPr id="11" name="Picture 10">
            <a:extLst>
              <a:ext uri="{FF2B5EF4-FFF2-40B4-BE49-F238E27FC236}">
                <a16:creationId xmlns:a16="http://schemas.microsoft.com/office/drawing/2014/main" id="{33F016A2-0036-D9B2-4972-4F674F7AFC6A}"/>
              </a:ext>
            </a:extLst>
          </p:cNvPr>
          <p:cNvPicPr>
            <a:picLocks noChangeAspect="1"/>
          </p:cNvPicPr>
          <p:nvPr/>
        </p:nvPicPr>
        <p:blipFill>
          <a:blip r:embed="rId2"/>
          <a:stretch>
            <a:fillRect/>
          </a:stretch>
        </p:blipFill>
        <p:spPr>
          <a:xfrm>
            <a:off x="5889230" y="3275127"/>
            <a:ext cx="3635769" cy="3477692"/>
          </a:xfrm>
          <a:prstGeom prst="rect">
            <a:avLst/>
          </a:prstGeom>
        </p:spPr>
      </p:pic>
    </p:spTree>
    <p:extLst>
      <p:ext uri="{BB962C8B-B14F-4D97-AF65-F5344CB8AC3E}">
        <p14:creationId xmlns:p14="http://schemas.microsoft.com/office/powerpoint/2010/main" val="31072842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A5C36-F598-4F81-290A-B65AE3C6EB6A}"/>
              </a:ext>
            </a:extLst>
          </p:cNvPr>
          <p:cNvSpPr>
            <a:spLocks noGrp="1"/>
          </p:cNvSpPr>
          <p:nvPr>
            <p:ph type="title"/>
          </p:nvPr>
        </p:nvSpPr>
        <p:spPr>
          <a:xfrm>
            <a:off x="593023" y="524484"/>
            <a:ext cx="8596668" cy="702733"/>
          </a:xfrm>
        </p:spPr>
        <p:txBody>
          <a:bodyPr>
            <a:normAutofit fontScale="90000"/>
          </a:bodyPr>
          <a:lstStyle/>
          <a:p>
            <a:r>
              <a:rPr lang="fr-FR" dirty="0"/>
              <a:t>Méthodes de Résolution</a:t>
            </a:r>
            <a:br>
              <a:rPr lang="fr-FR" dirty="0"/>
            </a:br>
            <a:r>
              <a:rPr lang="fr-FR" sz="1800" b="1" dirty="0"/>
              <a:t>2. Méthode des tableaux sémantiques</a:t>
            </a:r>
            <a:br>
              <a:rPr lang="fr-FR" b="1" dirty="0"/>
            </a:br>
            <a:endParaRPr lang="en-US" dirty="0"/>
          </a:p>
        </p:txBody>
      </p:sp>
      <p:sp>
        <p:nvSpPr>
          <p:cNvPr id="4" name="Content Placeholder 2">
            <a:extLst>
              <a:ext uri="{FF2B5EF4-FFF2-40B4-BE49-F238E27FC236}">
                <a16:creationId xmlns:a16="http://schemas.microsoft.com/office/drawing/2014/main" id="{C51161E6-189B-BC5D-38FA-C9834DA95645}"/>
              </a:ext>
            </a:extLst>
          </p:cNvPr>
          <p:cNvSpPr txBox="1">
            <a:spLocks noGrp="1"/>
          </p:cNvSpPr>
          <p:nvPr>
            <p:ph idx="1"/>
          </p:nvPr>
        </p:nvSpPr>
        <p:spPr>
          <a:xfrm>
            <a:off x="593023" y="1704287"/>
            <a:ext cx="8596312" cy="2132012"/>
          </a:xfrm>
          <a:prstGeom prst="rect">
            <a:avLst/>
          </a:prstGeom>
          <a:solidFill>
            <a:schemeClr val="accent2">
              <a:lumMod val="20000"/>
              <a:lumOff val="80000"/>
            </a:schemeClr>
          </a:solidFill>
          <a:ln>
            <a:solidFill>
              <a:schemeClr val="accent2"/>
            </a:solidFill>
          </a:ln>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nSpc>
                <a:spcPct val="120000"/>
              </a:lnSpc>
              <a:buFont typeface="Wingdings 3" charset="2"/>
              <a:buNone/>
            </a:pPr>
            <a:r>
              <a:rPr lang="fr-FR" sz="1400" b="1" dirty="0">
                <a:solidFill>
                  <a:schemeClr val="bg2">
                    <a:lumMod val="25000"/>
                  </a:schemeClr>
                </a:solidFill>
              </a:rPr>
              <a:t>Exemple 2:</a:t>
            </a:r>
          </a:p>
          <a:p>
            <a:pPr marL="0" indent="0">
              <a:lnSpc>
                <a:spcPct val="120000"/>
              </a:lnSpc>
              <a:buNone/>
            </a:pPr>
            <a:r>
              <a:rPr lang="fr-FR" sz="1400" b="1" dirty="0">
                <a:solidFill>
                  <a:schemeClr val="bg2">
                    <a:lumMod val="25000"/>
                  </a:schemeClr>
                </a:solidFill>
              </a:rPr>
              <a:t>Montrer  ((</a:t>
            </a:r>
            <a:r>
              <a:rPr lang="en-US" sz="1400" b="1" dirty="0" err="1">
                <a:solidFill>
                  <a:schemeClr val="bg2">
                    <a:lumMod val="25000"/>
                  </a:schemeClr>
                </a:solidFill>
              </a:rPr>
              <a:t>p→q</a:t>
            </a:r>
            <a:r>
              <a:rPr lang="en-US" sz="1400" b="1" dirty="0">
                <a:solidFill>
                  <a:schemeClr val="bg2">
                    <a:lumMod val="25000"/>
                  </a:schemeClr>
                </a:solidFill>
              </a:rPr>
              <a:t> ) </a:t>
            </a:r>
            <a:r>
              <a:rPr lang="en-US" b="1" dirty="0">
                <a:solidFill>
                  <a:schemeClr val="bg2">
                    <a:lumMod val="25000"/>
                  </a:schemeClr>
                </a:solidFill>
              </a:rPr>
              <a:t>⋀</a:t>
            </a:r>
            <a:r>
              <a:rPr lang="en-US" sz="1400" b="1" dirty="0">
                <a:solidFill>
                  <a:schemeClr val="bg2">
                    <a:lumMod val="25000"/>
                  </a:schemeClr>
                </a:solidFill>
              </a:rPr>
              <a:t> (</a:t>
            </a:r>
            <a:r>
              <a:rPr lang="en-US" sz="1400" b="1" dirty="0" err="1">
                <a:solidFill>
                  <a:schemeClr val="bg2">
                    <a:lumMod val="25000"/>
                  </a:schemeClr>
                </a:solidFill>
              </a:rPr>
              <a:t>q→r</a:t>
            </a:r>
            <a:r>
              <a:rPr lang="en-US" sz="1400" b="1" dirty="0">
                <a:solidFill>
                  <a:schemeClr val="bg2">
                    <a:lumMod val="25000"/>
                  </a:schemeClr>
                </a:solidFill>
              </a:rPr>
              <a:t>)) </a:t>
            </a:r>
            <a:r>
              <a:rPr lang="fr-FR" sz="1400" b="1" dirty="0">
                <a:solidFill>
                  <a:schemeClr val="bg2">
                    <a:lumMod val="25000"/>
                  </a:schemeClr>
                </a:solidFill>
              </a:rPr>
              <a:t>╞ (</a:t>
            </a:r>
            <a:r>
              <a:rPr lang="en-US" sz="1400" b="1" dirty="0" err="1">
                <a:solidFill>
                  <a:schemeClr val="bg2">
                    <a:lumMod val="25000"/>
                  </a:schemeClr>
                </a:solidFill>
              </a:rPr>
              <a:t>p→r</a:t>
            </a:r>
            <a:r>
              <a:rPr lang="en-US" sz="1400" b="1" dirty="0">
                <a:solidFill>
                  <a:schemeClr val="bg2">
                    <a:lumMod val="25000"/>
                  </a:schemeClr>
                </a:solidFill>
              </a:rPr>
              <a:t>)</a:t>
            </a:r>
          </a:p>
          <a:p>
            <a:pPr marL="0" indent="0">
              <a:lnSpc>
                <a:spcPct val="120000"/>
              </a:lnSpc>
              <a:buNone/>
            </a:pPr>
            <a:r>
              <a:rPr lang="en-US" sz="1400" b="1" dirty="0">
                <a:solidFill>
                  <a:schemeClr val="bg2">
                    <a:lumMod val="25000"/>
                  </a:schemeClr>
                </a:solidFill>
              </a:rPr>
              <a:t>1. Par refutation </a:t>
            </a:r>
            <a:r>
              <a:rPr lang="en-US" sz="1400" b="1" dirty="0" err="1">
                <a:solidFill>
                  <a:schemeClr val="bg2">
                    <a:lumMod val="25000"/>
                  </a:schemeClr>
                </a:solidFill>
              </a:rPr>
              <a:t>montrer</a:t>
            </a:r>
            <a:r>
              <a:rPr lang="en-US" sz="1400" b="1" dirty="0">
                <a:solidFill>
                  <a:schemeClr val="bg2">
                    <a:lumMod val="25000"/>
                  </a:schemeClr>
                </a:solidFill>
              </a:rPr>
              <a:t> que </a:t>
            </a:r>
            <a:r>
              <a:rPr lang="fr-FR" sz="1400" dirty="0">
                <a:solidFill>
                  <a:schemeClr val="bg2">
                    <a:lumMod val="25000"/>
                  </a:schemeClr>
                </a:solidFill>
              </a:rPr>
              <a:t>¬ ((</a:t>
            </a:r>
            <a:r>
              <a:rPr lang="fr-FR" sz="1400" b="1" dirty="0">
                <a:solidFill>
                  <a:schemeClr val="bg2">
                    <a:lumMod val="25000"/>
                  </a:schemeClr>
                </a:solidFill>
              </a:rPr>
              <a:t>(</a:t>
            </a:r>
            <a:r>
              <a:rPr lang="en-US" sz="1400" b="1" dirty="0" err="1">
                <a:solidFill>
                  <a:schemeClr val="bg2">
                    <a:lumMod val="25000"/>
                  </a:schemeClr>
                </a:solidFill>
              </a:rPr>
              <a:t>p→q</a:t>
            </a:r>
            <a:r>
              <a:rPr lang="en-US" sz="1400" b="1" dirty="0">
                <a:solidFill>
                  <a:schemeClr val="bg2">
                    <a:lumMod val="25000"/>
                  </a:schemeClr>
                </a:solidFill>
              </a:rPr>
              <a:t> ) ⋀ (</a:t>
            </a:r>
            <a:r>
              <a:rPr lang="en-US" sz="1400" b="1" dirty="0" err="1">
                <a:solidFill>
                  <a:schemeClr val="bg2">
                    <a:lumMod val="25000"/>
                  </a:schemeClr>
                </a:solidFill>
              </a:rPr>
              <a:t>q→r</a:t>
            </a:r>
            <a:r>
              <a:rPr lang="en-US" sz="1400" b="1" dirty="0">
                <a:solidFill>
                  <a:schemeClr val="bg2">
                    <a:lumMod val="25000"/>
                  </a:schemeClr>
                </a:solidFill>
              </a:rPr>
              <a:t>)) → </a:t>
            </a:r>
            <a:r>
              <a:rPr lang="fr-FR" sz="1400" b="1" dirty="0">
                <a:solidFill>
                  <a:schemeClr val="bg2">
                    <a:lumMod val="25000"/>
                  </a:schemeClr>
                </a:solidFill>
              </a:rPr>
              <a:t>(</a:t>
            </a:r>
            <a:r>
              <a:rPr lang="en-US" sz="1400" b="1" dirty="0" err="1">
                <a:solidFill>
                  <a:schemeClr val="bg2">
                    <a:lumMod val="25000"/>
                  </a:schemeClr>
                </a:solidFill>
              </a:rPr>
              <a:t>p→r</a:t>
            </a:r>
            <a:r>
              <a:rPr lang="en-US" sz="1400" b="1" dirty="0">
                <a:solidFill>
                  <a:schemeClr val="bg2">
                    <a:lumMod val="25000"/>
                  </a:schemeClr>
                </a:solidFill>
              </a:rPr>
              <a:t>)) </a:t>
            </a:r>
            <a:r>
              <a:rPr lang="en-US" sz="1400" b="1" dirty="0" err="1">
                <a:solidFill>
                  <a:schemeClr val="bg2">
                    <a:lumMod val="25000"/>
                  </a:schemeClr>
                </a:solidFill>
              </a:rPr>
              <a:t>est</a:t>
            </a:r>
            <a:r>
              <a:rPr lang="en-US" sz="1400" b="1" dirty="0">
                <a:solidFill>
                  <a:schemeClr val="bg2">
                    <a:lumMod val="25000"/>
                  </a:schemeClr>
                </a:solidFill>
              </a:rPr>
              <a:t> UNSAT</a:t>
            </a:r>
          </a:p>
          <a:p>
            <a:pPr marL="0" indent="0">
              <a:lnSpc>
                <a:spcPct val="120000"/>
              </a:lnSpc>
              <a:buNone/>
            </a:pPr>
            <a:r>
              <a:rPr lang="en-US" sz="1400" b="1" dirty="0">
                <a:solidFill>
                  <a:schemeClr val="bg2">
                    <a:lumMod val="25000"/>
                  </a:schemeClr>
                </a:solidFill>
              </a:rPr>
              <a:t>2. </a:t>
            </a:r>
            <a:r>
              <a:rPr lang="en-US" sz="1400" b="1" dirty="0" err="1">
                <a:solidFill>
                  <a:schemeClr val="bg2">
                    <a:lumMod val="25000"/>
                  </a:schemeClr>
                </a:solidFill>
              </a:rPr>
              <a:t>Mettre</a:t>
            </a:r>
            <a:r>
              <a:rPr lang="en-US" sz="1400" b="1" dirty="0">
                <a:solidFill>
                  <a:schemeClr val="bg2">
                    <a:lumMod val="25000"/>
                  </a:schemeClr>
                </a:solidFill>
              </a:rPr>
              <a:t> la </a:t>
            </a:r>
            <a:r>
              <a:rPr lang="en-US" sz="1400" b="1" dirty="0" err="1">
                <a:solidFill>
                  <a:schemeClr val="bg2">
                    <a:lumMod val="25000"/>
                  </a:schemeClr>
                </a:solidFill>
              </a:rPr>
              <a:t>formule</a:t>
            </a:r>
            <a:r>
              <a:rPr lang="en-US" sz="1400" b="1" dirty="0">
                <a:solidFill>
                  <a:schemeClr val="bg2">
                    <a:lumMod val="25000"/>
                  </a:schemeClr>
                </a:solidFill>
              </a:rPr>
              <a:t> </a:t>
            </a:r>
            <a:r>
              <a:rPr lang="en-US" sz="1400" b="1" dirty="0" err="1">
                <a:solidFill>
                  <a:schemeClr val="bg2">
                    <a:lumMod val="25000"/>
                  </a:schemeClr>
                </a:solidFill>
              </a:rPr>
              <a:t>en</a:t>
            </a:r>
            <a:r>
              <a:rPr lang="en-US" sz="1400" b="1" dirty="0">
                <a:solidFill>
                  <a:schemeClr val="bg2">
                    <a:lumMod val="25000"/>
                  </a:schemeClr>
                </a:solidFill>
              </a:rPr>
              <a:t> FNC</a:t>
            </a:r>
          </a:p>
          <a:p>
            <a:pPr marL="0" indent="0">
              <a:lnSpc>
                <a:spcPct val="120000"/>
              </a:lnSpc>
              <a:buNone/>
            </a:pPr>
            <a:r>
              <a:rPr lang="en-US" sz="1400" b="1" dirty="0">
                <a:solidFill>
                  <a:schemeClr val="bg2">
                    <a:lumMod val="25000"/>
                  </a:schemeClr>
                </a:solidFill>
              </a:rPr>
              <a:t>3. </a:t>
            </a:r>
            <a:r>
              <a:rPr lang="en-US" sz="1400" b="1" dirty="0" err="1">
                <a:solidFill>
                  <a:schemeClr val="bg2">
                    <a:lumMod val="25000"/>
                  </a:schemeClr>
                </a:solidFill>
              </a:rPr>
              <a:t>Déduire</a:t>
            </a:r>
            <a:r>
              <a:rPr lang="en-US" sz="1400" b="1" dirty="0">
                <a:solidFill>
                  <a:schemeClr val="bg2">
                    <a:lumMod val="25000"/>
                  </a:schemeClr>
                </a:solidFill>
              </a:rPr>
              <a:t> le </a:t>
            </a:r>
            <a:r>
              <a:rPr lang="en-US" sz="1400" b="1" dirty="0" err="1">
                <a:solidFill>
                  <a:schemeClr val="bg2">
                    <a:lumMod val="25000"/>
                  </a:schemeClr>
                </a:solidFill>
              </a:rPr>
              <a:t>résultat</a:t>
            </a:r>
            <a:r>
              <a:rPr lang="en-US" sz="1400" b="1" dirty="0">
                <a:solidFill>
                  <a:schemeClr val="bg2">
                    <a:lumMod val="25000"/>
                  </a:schemeClr>
                </a:solidFill>
              </a:rPr>
              <a:t> par la </a:t>
            </a:r>
            <a:r>
              <a:rPr lang="en-US" sz="1400" b="1" dirty="0" err="1">
                <a:solidFill>
                  <a:schemeClr val="bg2">
                    <a:lumMod val="25000"/>
                  </a:schemeClr>
                </a:solidFill>
              </a:rPr>
              <a:t>méthode</a:t>
            </a:r>
            <a:r>
              <a:rPr lang="en-US" sz="1400" b="1" dirty="0">
                <a:solidFill>
                  <a:schemeClr val="bg2">
                    <a:lumMod val="25000"/>
                  </a:schemeClr>
                </a:solidFill>
              </a:rPr>
              <a:t> de tableaux </a:t>
            </a:r>
            <a:r>
              <a:rPr lang="en-US" sz="1400" b="1" dirty="0" err="1">
                <a:solidFill>
                  <a:schemeClr val="bg2">
                    <a:lumMod val="25000"/>
                  </a:schemeClr>
                </a:solidFill>
              </a:rPr>
              <a:t>sémantiques</a:t>
            </a:r>
            <a:endParaRPr lang="en-US" sz="1400" b="1" dirty="0">
              <a:solidFill>
                <a:schemeClr val="bg2">
                  <a:lumMod val="25000"/>
                </a:schemeClr>
              </a:solidFill>
            </a:endParaRPr>
          </a:p>
          <a:p>
            <a:pPr marL="0" indent="0">
              <a:lnSpc>
                <a:spcPct val="120000"/>
              </a:lnSpc>
              <a:buNone/>
            </a:pPr>
            <a:endParaRPr lang="fr-FR" sz="1400" b="1" dirty="0">
              <a:solidFill>
                <a:schemeClr val="bg2">
                  <a:lumMod val="25000"/>
                </a:schemeClr>
              </a:solidFill>
            </a:endParaRPr>
          </a:p>
        </p:txBody>
      </p:sp>
      <p:sp>
        <p:nvSpPr>
          <p:cNvPr id="9" name="TextBox 8">
            <a:extLst>
              <a:ext uri="{FF2B5EF4-FFF2-40B4-BE49-F238E27FC236}">
                <a16:creationId xmlns:a16="http://schemas.microsoft.com/office/drawing/2014/main" id="{9D246015-B737-F939-6718-B17FC7E84F48}"/>
              </a:ext>
            </a:extLst>
          </p:cNvPr>
          <p:cNvSpPr txBox="1"/>
          <p:nvPr/>
        </p:nvSpPr>
        <p:spPr>
          <a:xfrm>
            <a:off x="677335" y="4087707"/>
            <a:ext cx="8596312" cy="2031325"/>
          </a:xfrm>
          <a:prstGeom prst="rect">
            <a:avLst/>
          </a:prstGeom>
          <a:solidFill>
            <a:schemeClr val="tx2">
              <a:lumMod val="10000"/>
              <a:lumOff val="90000"/>
            </a:schemeClr>
          </a:solidFill>
        </p:spPr>
        <p:txBody>
          <a:bodyPr wrap="square" rtlCol="0">
            <a:spAutoFit/>
          </a:bodyPr>
          <a:lstStyle/>
          <a:p>
            <a:r>
              <a:rPr lang="fr-FR" dirty="0"/>
              <a:t>On utilise les méthodes sémantiques pour: </a:t>
            </a:r>
          </a:p>
          <a:p>
            <a:pPr marL="342900" indent="-342900">
              <a:buAutoNum type="arabicPeriod"/>
            </a:pPr>
            <a:r>
              <a:rPr lang="fr-FR" dirty="0"/>
              <a:t>Montrer qu’une formule est satisfaisable </a:t>
            </a:r>
          </a:p>
          <a:p>
            <a:pPr marL="342900" indent="-342900">
              <a:buAutoNum type="arabicPeriod"/>
            </a:pPr>
            <a:r>
              <a:rPr lang="fr-FR" dirty="0"/>
              <a:t>Donner un contre exemple lorsque la formule n’est pas </a:t>
            </a:r>
            <a:r>
              <a:rPr lang="fr-FR" dirty="0" err="1"/>
              <a:t>satisfaisbale</a:t>
            </a:r>
            <a:r>
              <a:rPr lang="fr-FR" dirty="0"/>
              <a:t> </a:t>
            </a:r>
          </a:p>
          <a:p>
            <a:endParaRPr lang="fr-FR" dirty="0"/>
          </a:p>
          <a:p>
            <a:r>
              <a:rPr lang="fr-FR" dirty="0"/>
              <a:t>Si A n’est pas satisfaisable alors la table associée à </a:t>
            </a:r>
            <a:r>
              <a:rPr lang="fr-FR" dirty="0">
                <a:solidFill>
                  <a:schemeClr val="bg2">
                    <a:lumMod val="25000"/>
                  </a:schemeClr>
                </a:solidFill>
              </a:rPr>
              <a:t>¬A n’est pas fermé. Ainsi un contre exemple à A, il suffit de choisir une branche ouverte et on donne la valuation vraie à tous les littéraux sur cette branche. </a:t>
            </a:r>
            <a:endParaRPr lang="en-US" dirty="0"/>
          </a:p>
        </p:txBody>
      </p:sp>
    </p:spTree>
    <p:extLst>
      <p:ext uri="{BB962C8B-B14F-4D97-AF65-F5344CB8AC3E}">
        <p14:creationId xmlns:p14="http://schemas.microsoft.com/office/powerpoint/2010/main" val="36552541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54024-89B3-0F13-E9C9-E0F3DB1644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8E1B12-BF47-0353-4517-43F52237969B}"/>
              </a:ext>
            </a:extLst>
          </p:cNvPr>
          <p:cNvSpPr>
            <a:spLocks noGrp="1"/>
          </p:cNvSpPr>
          <p:nvPr>
            <p:ph type="title"/>
          </p:nvPr>
        </p:nvSpPr>
        <p:spPr>
          <a:xfrm>
            <a:off x="593023" y="524484"/>
            <a:ext cx="8596668" cy="702733"/>
          </a:xfrm>
        </p:spPr>
        <p:txBody>
          <a:bodyPr>
            <a:normAutofit fontScale="90000"/>
          </a:bodyPr>
          <a:lstStyle/>
          <a:p>
            <a:r>
              <a:rPr lang="fr-FR" dirty="0"/>
              <a:t>Méthodes de Résolution</a:t>
            </a:r>
            <a:br>
              <a:rPr lang="fr-FR" dirty="0"/>
            </a:br>
            <a:r>
              <a:rPr lang="fr-FR" sz="1800" b="1" dirty="0"/>
              <a:t>2. Méthode des tableaux sémantiques</a:t>
            </a:r>
            <a:br>
              <a:rPr lang="fr-FR" b="1" dirty="0"/>
            </a:br>
            <a:endParaRPr lang="en-US" dirty="0"/>
          </a:p>
        </p:txBody>
      </p:sp>
      <p:sp>
        <p:nvSpPr>
          <p:cNvPr id="4" name="Content Placeholder 2">
            <a:extLst>
              <a:ext uri="{FF2B5EF4-FFF2-40B4-BE49-F238E27FC236}">
                <a16:creationId xmlns:a16="http://schemas.microsoft.com/office/drawing/2014/main" id="{12F76D61-51B1-2CA8-9566-578DC0CDC9B9}"/>
              </a:ext>
            </a:extLst>
          </p:cNvPr>
          <p:cNvSpPr txBox="1">
            <a:spLocks noGrp="1"/>
          </p:cNvSpPr>
          <p:nvPr>
            <p:ph idx="1"/>
          </p:nvPr>
        </p:nvSpPr>
        <p:spPr>
          <a:xfrm>
            <a:off x="593023" y="1534954"/>
            <a:ext cx="8596312" cy="868225"/>
          </a:xfrm>
          <a:prstGeom prst="rect">
            <a:avLst/>
          </a:prstGeom>
          <a:solidFill>
            <a:schemeClr val="accent2">
              <a:lumMod val="20000"/>
              <a:lumOff val="80000"/>
            </a:schemeClr>
          </a:solidFill>
          <a:ln>
            <a:solidFill>
              <a:schemeClr val="accent2"/>
            </a:solidFill>
          </a:ln>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nSpc>
                <a:spcPct val="120000"/>
              </a:lnSpc>
              <a:buFont typeface="Wingdings 3" charset="2"/>
              <a:buNone/>
            </a:pPr>
            <a:r>
              <a:rPr lang="fr-FR" sz="1400" b="1" dirty="0">
                <a:solidFill>
                  <a:schemeClr val="bg2">
                    <a:lumMod val="25000"/>
                  </a:schemeClr>
                </a:solidFill>
              </a:rPr>
              <a:t>Exemple 2:</a:t>
            </a:r>
          </a:p>
          <a:p>
            <a:pPr marL="0" indent="0">
              <a:lnSpc>
                <a:spcPct val="120000"/>
              </a:lnSpc>
              <a:buNone/>
            </a:pPr>
            <a:r>
              <a:rPr lang="en-US" sz="1400" b="1" dirty="0">
                <a:solidFill>
                  <a:schemeClr val="bg2">
                    <a:lumMod val="25000"/>
                  </a:schemeClr>
                </a:solidFill>
              </a:rPr>
              <a:t>Tester </a:t>
            </a:r>
            <a:r>
              <a:rPr lang="en-US" sz="1400" b="1" dirty="0" err="1">
                <a:solidFill>
                  <a:schemeClr val="bg2">
                    <a:lumMod val="25000"/>
                  </a:schemeClr>
                </a:solidFill>
              </a:rPr>
              <a:t>si</a:t>
            </a:r>
            <a:r>
              <a:rPr lang="en-US" sz="1400" b="1" dirty="0">
                <a:solidFill>
                  <a:schemeClr val="bg2">
                    <a:lumMod val="25000"/>
                  </a:schemeClr>
                </a:solidFill>
              </a:rPr>
              <a:t> (</a:t>
            </a:r>
            <a:r>
              <a:rPr lang="fr-FR" sz="1400" b="1" dirty="0">
                <a:solidFill>
                  <a:schemeClr val="bg2">
                    <a:lumMod val="25000"/>
                  </a:schemeClr>
                </a:solidFill>
              </a:rPr>
              <a:t>¬ p </a:t>
            </a:r>
            <a:r>
              <a:rPr lang="en-US" sz="1400" b="1" dirty="0">
                <a:solidFill>
                  <a:schemeClr val="bg2">
                    <a:lumMod val="25000"/>
                  </a:schemeClr>
                </a:solidFill>
              </a:rPr>
              <a:t>→q) </a:t>
            </a:r>
            <a:r>
              <a:rPr lang="fr-FR" sz="1400" b="1" dirty="0">
                <a:solidFill>
                  <a:schemeClr val="bg2">
                    <a:lumMod val="25000"/>
                  </a:schemeClr>
                </a:solidFill>
              </a:rPr>
              <a:t>╞ (p </a:t>
            </a:r>
            <a:r>
              <a:rPr lang="en-US" sz="1400" b="1" dirty="0">
                <a:solidFill>
                  <a:schemeClr val="bg2">
                    <a:lumMod val="25000"/>
                  </a:schemeClr>
                </a:solidFill>
              </a:rPr>
              <a:t>→ q)</a:t>
            </a:r>
            <a:r>
              <a:rPr lang="fr-FR" sz="1400" b="1" dirty="0">
                <a:solidFill>
                  <a:schemeClr val="bg2">
                    <a:lumMod val="25000"/>
                  </a:schemeClr>
                </a:solidFill>
              </a:rPr>
              <a:t> </a:t>
            </a:r>
          </a:p>
        </p:txBody>
      </p:sp>
      <p:pic>
        <p:nvPicPr>
          <p:cNvPr id="5" name="Picture 4">
            <a:extLst>
              <a:ext uri="{FF2B5EF4-FFF2-40B4-BE49-F238E27FC236}">
                <a16:creationId xmlns:a16="http://schemas.microsoft.com/office/drawing/2014/main" id="{5D629A1B-AA53-CFC8-57F9-1E4026533B82}"/>
              </a:ext>
            </a:extLst>
          </p:cNvPr>
          <p:cNvPicPr>
            <a:picLocks noChangeAspect="1"/>
          </p:cNvPicPr>
          <p:nvPr/>
        </p:nvPicPr>
        <p:blipFill>
          <a:blip r:embed="rId2">
            <a:biLevel thresh="50000"/>
            <a:extLst>
              <a:ext uri="{BEBA8EAE-BF5A-486C-A8C5-ECC9F3942E4B}">
                <a14:imgProps xmlns:a14="http://schemas.microsoft.com/office/drawing/2010/main">
                  <a14:imgLayer r:embed="rId3">
                    <a14:imgEffect>
                      <a14:colorTemperature colorTemp="4700"/>
                    </a14:imgEffect>
                  </a14:imgLayer>
                </a14:imgProps>
              </a:ext>
            </a:extLst>
          </a:blip>
          <a:stretch>
            <a:fillRect/>
          </a:stretch>
        </p:blipFill>
        <p:spPr>
          <a:xfrm>
            <a:off x="593023" y="2572512"/>
            <a:ext cx="2322907" cy="4028997"/>
          </a:xfrm>
          <a:prstGeom prst="rect">
            <a:avLst/>
          </a:prstGeom>
        </p:spPr>
      </p:pic>
      <p:sp>
        <p:nvSpPr>
          <p:cNvPr id="6" name="TextBox 5">
            <a:extLst>
              <a:ext uri="{FF2B5EF4-FFF2-40B4-BE49-F238E27FC236}">
                <a16:creationId xmlns:a16="http://schemas.microsoft.com/office/drawing/2014/main" id="{4BADD3CC-5581-E317-2BC6-3BA7030FBBFE}"/>
              </a:ext>
            </a:extLst>
          </p:cNvPr>
          <p:cNvSpPr txBox="1"/>
          <p:nvPr/>
        </p:nvSpPr>
        <p:spPr>
          <a:xfrm>
            <a:off x="2667000" y="2574372"/>
            <a:ext cx="6697133" cy="4196470"/>
          </a:xfrm>
          <a:prstGeom prst="rect">
            <a:avLst/>
          </a:prstGeom>
          <a:solidFill>
            <a:schemeClr val="accent6">
              <a:lumMod val="20000"/>
              <a:lumOff val="80000"/>
            </a:schemeClr>
          </a:solidFill>
          <a:ln>
            <a:solidFill>
              <a:schemeClr val="accent6"/>
            </a:solidFill>
          </a:ln>
        </p:spPr>
        <p:txBody>
          <a:bodyPr wrap="square" rtlCol="0">
            <a:spAutoFit/>
          </a:bodyPr>
          <a:lstStyle/>
          <a:p>
            <a:pPr>
              <a:lnSpc>
                <a:spcPct val="150000"/>
              </a:lnSpc>
            </a:pPr>
            <a:r>
              <a:rPr lang="fr-FR" dirty="0"/>
              <a:t>Solution: </a:t>
            </a:r>
          </a:p>
          <a:p>
            <a:pPr>
              <a:lnSpc>
                <a:spcPct val="150000"/>
              </a:lnSpc>
            </a:pPr>
            <a:r>
              <a:rPr lang="fr-FR" dirty="0"/>
              <a:t>1/ Par réfutation on montre que </a:t>
            </a:r>
            <a:r>
              <a:rPr lang="fr-FR" dirty="0">
                <a:solidFill>
                  <a:schemeClr val="bg2">
                    <a:lumMod val="25000"/>
                  </a:schemeClr>
                </a:solidFill>
              </a:rPr>
              <a:t>¬(</a:t>
            </a:r>
            <a:r>
              <a:rPr lang="en-US" dirty="0">
                <a:solidFill>
                  <a:schemeClr val="bg2">
                    <a:lumMod val="25000"/>
                  </a:schemeClr>
                </a:solidFill>
              </a:rPr>
              <a:t>(</a:t>
            </a:r>
            <a:r>
              <a:rPr lang="fr-FR" dirty="0">
                <a:solidFill>
                  <a:schemeClr val="bg2">
                    <a:lumMod val="25000"/>
                  </a:schemeClr>
                </a:solidFill>
              </a:rPr>
              <a:t>¬ p </a:t>
            </a:r>
            <a:r>
              <a:rPr lang="en-US" dirty="0">
                <a:solidFill>
                  <a:schemeClr val="bg2">
                    <a:lumMod val="25000"/>
                  </a:schemeClr>
                </a:solidFill>
              </a:rPr>
              <a:t>→q) → </a:t>
            </a:r>
            <a:r>
              <a:rPr lang="fr-FR" dirty="0">
                <a:solidFill>
                  <a:schemeClr val="bg2">
                    <a:lumMod val="25000"/>
                  </a:schemeClr>
                </a:solidFill>
              </a:rPr>
              <a:t>(p </a:t>
            </a:r>
            <a:r>
              <a:rPr lang="en-US" dirty="0">
                <a:solidFill>
                  <a:schemeClr val="bg2">
                    <a:lumMod val="25000"/>
                  </a:schemeClr>
                </a:solidFill>
              </a:rPr>
              <a:t>→ q)) </a:t>
            </a:r>
            <a:r>
              <a:rPr lang="en-US" dirty="0" err="1">
                <a:solidFill>
                  <a:schemeClr val="bg2">
                    <a:lumMod val="25000"/>
                  </a:schemeClr>
                </a:solidFill>
              </a:rPr>
              <a:t>est</a:t>
            </a:r>
            <a:r>
              <a:rPr lang="en-US" dirty="0">
                <a:solidFill>
                  <a:schemeClr val="bg2">
                    <a:lumMod val="25000"/>
                  </a:schemeClr>
                </a:solidFill>
              </a:rPr>
              <a:t> UNSAT</a:t>
            </a:r>
          </a:p>
          <a:p>
            <a:pPr>
              <a:lnSpc>
                <a:spcPct val="150000"/>
              </a:lnSpc>
            </a:pPr>
            <a:r>
              <a:rPr lang="en-US" dirty="0">
                <a:solidFill>
                  <a:schemeClr val="bg2">
                    <a:lumMod val="25000"/>
                  </a:schemeClr>
                </a:solidFill>
              </a:rPr>
              <a:t>2/ </a:t>
            </a:r>
            <a:r>
              <a:rPr lang="en-US" dirty="0" err="1">
                <a:solidFill>
                  <a:schemeClr val="bg2">
                    <a:lumMod val="25000"/>
                  </a:schemeClr>
                </a:solidFill>
              </a:rPr>
              <a:t>Mettre</a:t>
            </a:r>
            <a:r>
              <a:rPr lang="en-US" dirty="0">
                <a:solidFill>
                  <a:schemeClr val="bg2">
                    <a:lumMod val="25000"/>
                  </a:schemeClr>
                </a:solidFill>
              </a:rPr>
              <a:t> sous FNC </a:t>
            </a:r>
            <a:r>
              <a:rPr lang="fr-FR" dirty="0">
                <a:solidFill>
                  <a:schemeClr val="bg2">
                    <a:lumMod val="25000"/>
                  </a:schemeClr>
                </a:solidFill>
              </a:rPr>
              <a:t> : (p </a:t>
            </a:r>
            <a:r>
              <a:rPr lang="en-US" dirty="0"/>
              <a:t>∨ q) ⋀ p ⋀ </a:t>
            </a:r>
            <a:r>
              <a:rPr lang="fr-FR" dirty="0">
                <a:solidFill>
                  <a:schemeClr val="bg2">
                    <a:lumMod val="25000"/>
                  </a:schemeClr>
                </a:solidFill>
              </a:rPr>
              <a:t>¬ q </a:t>
            </a:r>
          </a:p>
          <a:p>
            <a:pPr>
              <a:lnSpc>
                <a:spcPct val="150000"/>
              </a:lnSpc>
            </a:pPr>
            <a:r>
              <a:rPr lang="fr-FR" dirty="0">
                <a:solidFill>
                  <a:schemeClr val="bg2">
                    <a:lumMod val="25000"/>
                  </a:schemeClr>
                </a:solidFill>
              </a:rPr>
              <a:t>3/ L’arbre n’est pas fermé donc la conséquence logique n’est pas vraie</a:t>
            </a:r>
          </a:p>
          <a:p>
            <a:pPr>
              <a:lnSpc>
                <a:spcPct val="150000"/>
              </a:lnSpc>
            </a:pPr>
            <a:r>
              <a:rPr lang="fr-FR" dirty="0">
                <a:solidFill>
                  <a:schemeClr val="bg2">
                    <a:lumMod val="25000"/>
                  </a:schemeClr>
                </a:solidFill>
              </a:rPr>
              <a:t>4 / Contre exemple lorsque p=1 et ¬ q  =1 càd p=1 et q=0</a:t>
            </a:r>
          </a:p>
          <a:p>
            <a:pPr>
              <a:lnSpc>
                <a:spcPct val="150000"/>
              </a:lnSpc>
            </a:pPr>
            <a:r>
              <a:rPr lang="fr-FR" dirty="0">
                <a:solidFill>
                  <a:schemeClr val="bg2">
                    <a:lumMod val="25000"/>
                  </a:schemeClr>
                </a:solidFill>
              </a:rPr>
              <a:t>Si p=1 alors </a:t>
            </a:r>
            <a:r>
              <a:rPr lang="en-US" dirty="0">
                <a:solidFill>
                  <a:schemeClr val="bg2">
                    <a:lumMod val="25000"/>
                  </a:schemeClr>
                </a:solidFill>
              </a:rPr>
              <a:t>(</a:t>
            </a:r>
            <a:r>
              <a:rPr lang="fr-FR" dirty="0">
                <a:solidFill>
                  <a:schemeClr val="bg2">
                    <a:lumMod val="25000"/>
                  </a:schemeClr>
                </a:solidFill>
              </a:rPr>
              <a:t>¬ p </a:t>
            </a:r>
            <a:r>
              <a:rPr lang="en-US" dirty="0">
                <a:solidFill>
                  <a:schemeClr val="bg2">
                    <a:lumMod val="25000"/>
                  </a:schemeClr>
                </a:solidFill>
              </a:rPr>
              <a:t>→q) </a:t>
            </a:r>
            <a:r>
              <a:rPr lang="en-US" dirty="0" err="1">
                <a:solidFill>
                  <a:schemeClr val="bg2">
                    <a:lumMod val="25000"/>
                  </a:schemeClr>
                </a:solidFill>
              </a:rPr>
              <a:t>est</a:t>
            </a:r>
            <a:r>
              <a:rPr lang="en-US" dirty="0">
                <a:solidFill>
                  <a:schemeClr val="bg2">
                    <a:lumMod val="25000"/>
                  </a:schemeClr>
                </a:solidFill>
              </a:rPr>
              <a:t> </a:t>
            </a:r>
            <a:r>
              <a:rPr lang="en-US" dirty="0" err="1">
                <a:solidFill>
                  <a:schemeClr val="bg2">
                    <a:lumMod val="25000"/>
                  </a:schemeClr>
                </a:solidFill>
              </a:rPr>
              <a:t>vrai</a:t>
            </a:r>
            <a:r>
              <a:rPr lang="en-US" dirty="0">
                <a:solidFill>
                  <a:schemeClr val="bg2">
                    <a:lumMod val="25000"/>
                  </a:schemeClr>
                </a:solidFill>
              </a:rPr>
              <a:t> par </a:t>
            </a:r>
            <a:r>
              <a:rPr lang="en-US" dirty="0" err="1">
                <a:solidFill>
                  <a:schemeClr val="bg2">
                    <a:lumMod val="25000"/>
                  </a:schemeClr>
                </a:solidFill>
              </a:rPr>
              <a:t>contre</a:t>
            </a:r>
            <a:r>
              <a:rPr lang="en-US" dirty="0">
                <a:solidFill>
                  <a:schemeClr val="bg2">
                    <a:lumMod val="25000"/>
                  </a:schemeClr>
                </a:solidFill>
              </a:rPr>
              <a:t> </a:t>
            </a:r>
            <a:r>
              <a:rPr lang="fr-FR" dirty="0">
                <a:solidFill>
                  <a:schemeClr val="bg2">
                    <a:lumMod val="25000"/>
                  </a:schemeClr>
                </a:solidFill>
              </a:rPr>
              <a:t>(p </a:t>
            </a:r>
            <a:r>
              <a:rPr lang="en-US" dirty="0">
                <a:solidFill>
                  <a:schemeClr val="bg2">
                    <a:lumMod val="25000"/>
                  </a:schemeClr>
                </a:solidFill>
              </a:rPr>
              <a:t>→ q) </a:t>
            </a:r>
            <a:r>
              <a:rPr lang="en-US" dirty="0" err="1">
                <a:solidFill>
                  <a:schemeClr val="bg2">
                    <a:lumMod val="25000"/>
                  </a:schemeClr>
                </a:solidFill>
              </a:rPr>
              <a:t>est</a:t>
            </a:r>
            <a:r>
              <a:rPr lang="en-US" dirty="0">
                <a:solidFill>
                  <a:schemeClr val="bg2">
                    <a:lumMod val="25000"/>
                  </a:schemeClr>
                </a:solidFill>
              </a:rPr>
              <a:t> faux </a:t>
            </a:r>
            <a:r>
              <a:rPr lang="en-US" dirty="0" err="1">
                <a:solidFill>
                  <a:schemeClr val="bg2">
                    <a:lumMod val="25000"/>
                  </a:schemeClr>
                </a:solidFill>
              </a:rPr>
              <a:t>ainsi</a:t>
            </a:r>
            <a:r>
              <a:rPr lang="en-US" dirty="0">
                <a:solidFill>
                  <a:schemeClr val="bg2">
                    <a:lumMod val="25000"/>
                  </a:schemeClr>
                </a:solidFill>
              </a:rPr>
              <a:t> </a:t>
            </a:r>
            <a:r>
              <a:rPr lang="en-US" dirty="0" err="1">
                <a:solidFill>
                  <a:schemeClr val="bg2">
                    <a:lumMod val="25000"/>
                  </a:schemeClr>
                </a:solidFill>
              </a:rPr>
              <a:t>vrai</a:t>
            </a:r>
            <a:r>
              <a:rPr lang="en-US" dirty="0">
                <a:solidFill>
                  <a:schemeClr val="bg2">
                    <a:lumMod val="25000"/>
                  </a:schemeClr>
                </a:solidFill>
              </a:rPr>
              <a:t> =&gt; faux</a:t>
            </a:r>
          </a:p>
          <a:p>
            <a:pPr>
              <a:lnSpc>
                <a:spcPct val="150000"/>
              </a:lnSpc>
            </a:pPr>
            <a:r>
              <a:rPr lang="en-US" dirty="0">
                <a:solidFill>
                  <a:schemeClr val="bg2">
                    <a:lumMod val="25000"/>
                  </a:schemeClr>
                </a:solidFill>
              </a:rPr>
              <a:t>La </a:t>
            </a:r>
            <a:r>
              <a:rPr lang="en-US" dirty="0" err="1">
                <a:solidFill>
                  <a:schemeClr val="bg2">
                    <a:lumMod val="25000"/>
                  </a:schemeClr>
                </a:solidFill>
              </a:rPr>
              <a:t>formule</a:t>
            </a:r>
            <a:r>
              <a:rPr lang="en-US" dirty="0">
                <a:solidFill>
                  <a:schemeClr val="bg2">
                    <a:lumMod val="25000"/>
                  </a:schemeClr>
                </a:solidFill>
              </a:rPr>
              <a:t> </a:t>
            </a:r>
            <a:r>
              <a:rPr lang="en-US" dirty="0" err="1">
                <a:solidFill>
                  <a:schemeClr val="bg2">
                    <a:lumMod val="25000"/>
                  </a:schemeClr>
                </a:solidFill>
              </a:rPr>
              <a:t>est</a:t>
            </a:r>
            <a:r>
              <a:rPr lang="en-US" dirty="0">
                <a:solidFill>
                  <a:schemeClr val="bg2">
                    <a:lumMod val="25000"/>
                  </a:schemeClr>
                </a:solidFill>
              </a:rPr>
              <a:t> </a:t>
            </a:r>
            <a:r>
              <a:rPr lang="en-US" dirty="0" err="1">
                <a:solidFill>
                  <a:schemeClr val="bg2">
                    <a:lumMod val="25000"/>
                  </a:schemeClr>
                </a:solidFill>
              </a:rPr>
              <a:t>fausse</a:t>
            </a:r>
            <a:r>
              <a:rPr lang="en-US" dirty="0">
                <a:solidFill>
                  <a:schemeClr val="bg2">
                    <a:lumMod val="25000"/>
                  </a:schemeClr>
                </a:solidFill>
              </a:rPr>
              <a:t> pour </a:t>
            </a:r>
            <a:r>
              <a:rPr lang="en-US" dirty="0" err="1">
                <a:solidFill>
                  <a:schemeClr val="bg2">
                    <a:lumMod val="25000"/>
                  </a:schemeClr>
                </a:solidFill>
              </a:rPr>
              <a:t>cette</a:t>
            </a:r>
            <a:r>
              <a:rPr lang="en-US" dirty="0">
                <a:solidFill>
                  <a:schemeClr val="bg2">
                    <a:lumMod val="25000"/>
                  </a:schemeClr>
                </a:solidFill>
              </a:rPr>
              <a:t> </a:t>
            </a:r>
            <a:r>
              <a:rPr lang="en-US" dirty="0" err="1">
                <a:solidFill>
                  <a:schemeClr val="bg2">
                    <a:lumMod val="25000"/>
                  </a:schemeClr>
                </a:solidFill>
              </a:rPr>
              <a:t>évaluation</a:t>
            </a:r>
            <a:endParaRPr lang="en-US" dirty="0"/>
          </a:p>
        </p:txBody>
      </p:sp>
    </p:spTree>
    <p:extLst>
      <p:ext uri="{BB962C8B-B14F-4D97-AF65-F5344CB8AC3E}">
        <p14:creationId xmlns:p14="http://schemas.microsoft.com/office/powerpoint/2010/main" val="7319316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BD0E8-3A2A-B8A8-33EC-82C8A82386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93CBEB-106D-3D26-5EF6-395A50B2AF4A}"/>
              </a:ext>
            </a:extLst>
          </p:cNvPr>
          <p:cNvSpPr>
            <a:spLocks noGrp="1"/>
          </p:cNvSpPr>
          <p:nvPr>
            <p:ph type="title"/>
          </p:nvPr>
        </p:nvSpPr>
        <p:spPr>
          <a:xfrm>
            <a:off x="593023" y="524484"/>
            <a:ext cx="8596668" cy="702733"/>
          </a:xfrm>
        </p:spPr>
        <p:txBody>
          <a:bodyPr>
            <a:normAutofit fontScale="90000"/>
          </a:bodyPr>
          <a:lstStyle/>
          <a:p>
            <a:r>
              <a:rPr lang="fr-FR" dirty="0"/>
              <a:t>Méthodes de Résolution</a:t>
            </a:r>
            <a:br>
              <a:rPr lang="fr-FR" dirty="0"/>
            </a:br>
            <a:r>
              <a:rPr lang="fr-FR" sz="1800" b="1" dirty="0"/>
              <a:t>2. Méthode des tableaux sémantiques</a:t>
            </a:r>
            <a:br>
              <a:rPr lang="fr-FR" b="1" dirty="0"/>
            </a:br>
            <a:endParaRPr lang="en-US" dirty="0"/>
          </a:p>
        </p:txBody>
      </p:sp>
      <p:sp>
        <p:nvSpPr>
          <p:cNvPr id="4" name="Content Placeholder 2">
            <a:extLst>
              <a:ext uri="{FF2B5EF4-FFF2-40B4-BE49-F238E27FC236}">
                <a16:creationId xmlns:a16="http://schemas.microsoft.com/office/drawing/2014/main" id="{B0298939-7BA7-EB4C-1991-EE5CE6C7E16A}"/>
              </a:ext>
            </a:extLst>
          </p:cNvPr>
          <p:cNvSpPr txBox="1">
            <a:spLocks noGrp="1"/>
          </p:cNvSpPr>
          <p:nvPr>
            <p:ph idx="1"/>
          </p:nvPr>
        </p:nvSpPr>
        <p:spPr>
          <a:xfrm>
            <a:off x="593023" y="1534955"/>
            <a:ext cx="9220448" cy="702734"/>
          </a:xfrm>
          <a:prstGeom prst="rect">
            <a:avLst/>
          </a:prstGeom>
          <a:solidFill>
            <a:schemeClr val="tx2">
              <a:lumMod val="10000"/>
              <a:lumOff val="90000"/>
            </a:schemeClr>
          </a:solidFill>
          <a:ln>
            <a:solidFill>
              <a:schemeClr val="accent1"/>
            </a:solidFill>
          </a:ln>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nSpc>
                <a:spcPct val="120000"/>
              </a:lnSpc>
              <a:buFont typeface="Wingdings 3" charset="2"/>
              <a:buNone/>
            </a:pPr>
            <a:r>
              <a:rPr lang="fr-FR" b="1" u="sng" dirty="0">
                <a:solidFill>
                  <a:schemeClr val="bg2">
                    <a:lumMod val="25000"/>
                  </a:schemeClr>
                </a:solidFill>
              </a:rPr>
              <a:t>Note</a:t>
            </a:r>
            <a:r>
              <a:rPr lang="fr-FR" sz="1400" b="1" dirty="0">
                <a:solidFill>
                  <a:schemeClr val="bg2">
                    <a:lumMod val="25000"/>
                  </a:schemeClr>
                </a:solidFill>
              </a:rPr>
              <a:t>: On ne propage pas la fermeture à toutes les branches du </a:t>
            </a:r>
            <a:r>
              <a:rPr lang="fr-FR" sz="1400" b="1" dirty="0" err="1">
                <a:solidFill>
                  <a:schemeClr val="bg2">
                    <a:lumMod val="25000"/>
                  </a:schemeClr>
                </a:solidFill>
              </a:rPr>
              <a:t>tableay</a:t>
            </a:r>
            <a:r>
              <a:rPr lang="fr-FR" sz="1400" b="1" dirty="0">
                <a:solidFill>
                  <a:schemeClr val="bg2">
                    <a:lumMod val="25000"/>
                  </a:schemeClr>
                </a:solidFill>
              </a:rPr>
              <a:t> simplement parce qu’on a trouvé une contradiction dans une branche. </a:t>
            </a:r>
            <a:r>
              <a:rPr lang="fr-FR" sz="1400" b="1" dirty="0">
                <a:solidFill>
                  <a:schemeClr val="bg2">
                    <a:lumMod val="25000"/>
                  </a:schemeClr>
                </a:solidFill>
                <a:sym typeface="Wingdings" panose="05000000000000000000" pitchFamily="2" charset="2"/>
              </a:rPr>
              <a:t> Les branches sont </a:t>
            </a:r>
            <a:r>
              <a:rPr lang="fr-FR" sz="1600" b="1" u="sng" dirty="0">
                <a:solidFill>
                  <a:schemeClr val="bg2">
                    <a:lumMod val="25000"/>
                  </a:schemeClr>
                </a:solidFill>
                <a:sym typeface="Wingdings" panose="05000000000000000000" pitchFamily="2" charset="2"/>
              </a:rPr>
              <a:t>indépendantes</a:t>
            </a:r>
            <a:endParaRPr lang="fr-FR" sz="1400" b="1" u="sng" dirty="0">
              <a:solidFill>
                <a:schemeClr val="bg2">
                  <a:lumMod val="25000"/>
                </a:schemeClr>
              </a:solidFill>
              <a:sym typeface="Wingdings" panose="05000000000000000000" pitchFamily="2" charset="2"/>
            </a:endParaRPr>
          </a:p>
        </p:txBody>
      </p:sp>
      <p:sp>
        <p:nvSpPr>
          <p:cNvPr id="6" name="TextBox 5">
            <a:extLst>
              <a:ext uri="{FF2B5EF4-FFF2-40B4-BE49-F238E27FC236}">
                <a16:creationId xmlns:a16="http://schemas.microsoft.com/office/drawing/2014/main" id="{FA40D12D-5541-0F1E-E860-C7147D0498F4}"/>
              </a:ext>
            </a:extLst>
          </p:cNvPr>
          <p:cNvSpPr txBox="1"/>
          <p:nvPr/>
        </p:nvSpPr>
        <p:spPr>
          <a:xfrm>
            <a:off x="3757796" y="2740289"/>
            <a:ext cx="6073353" cy="2949975"/>
          </a:xfrm>
          <a:prstGeom prst="rect">
            <a:avLst/>
          </a:prstGeom>
          <a:solidFill>
            <a:schemeClr val="accent6">
              <a:lumMod val="20000"/>
              <a:lumOff val="80000"/>
            </a:schemeClr>
          </a:solidFill>
          <a:ln>
            <a:solidFill>
              <a:schemeClr val="accent6"/>
            </a:solidFill>
          </a:ln>
        </p:spPr>
        <p:txBody>
          <a:bodyPr wrap="square" rtlCol="0">
            <a:spAutoFit/>
          </a:bodyPr>
          <a:lstStyle/>
          <a:p>
            <a:pPr>
              <a:lnSpc>
                <a:spcPct val="150000"/>
              </a:lnSpc>
            </a:pPr>
            <a:r>
              <a:rPr lang="fr-FR" dirty="0"/>
              <a:t>Exemple:</a:t>
            </a:r>
          </a:p>
          <a:p>
            <a:pPr>
              <a:lnSpc>
                <a:spcPct val="150000"/>
              </a:lnSpc>
            </a:pPr>
            <a:r>
              <a:rPr lang="fr-FR" dirty="0"/>
              <a:t>La fermeture de Q par </a:t>
            </a:r>
            <a:r>
              <a:rPr lang="en-US" dirty="0"/>
              <a:t>¬ </a:t>
            </a:r>
            <a:r>
              <a:rPr lang="fr-FR" dirty="0"/>
              <a:t>Q</a:t>
            </a:r>
            <a:r>
              <a:rPr lang="en-US" dirty="0"/>
              <a:t> ne se </a:t>
            </a:r>
            <a:r>
              <a:rPr lang="en-US" dirty="0" err="1"/>
              <a:t>propage</a:t>
            </a:r>
            <a:r>
              <a:rPr lang="en-US" dirty="0"/>
              <a:t> pas à </a:t>
            </a:r>
            <a:r>
              <a:rPr lang="en-US" dirty="0" err="1"/>
              <a:t>l’autre</a:t>
            </a:r>
            <a:r>
              <a:rPr lang="en-US" dirty="0"/>
              <a:t> </a:t>
            </a:r>
            <a:r>
              <a:rPr lang="en-US" dirty="0" err="1"/>
              <a:t>branche</a:t>
            </a:r>
            <a:r>
              <a:rPr lang="en-US" dirty="0"/>
              <a:t>. </a:t>
            </a:r>
            <a:r>
              <a:rPr lang="en-US" dirty="0" err="1"/>
              <a:t>D’ailleurs</a:t>
            </a:r>
            <a:r>
              <a:rPr lang="en-US" dirty="0"/>
              <a:t> </a:t>
            </a:r>
            <a:r>
              <a:rPr lang="en-US" dirty="0" err="1"/>
              <a:t>en</a:t>
            </a:r>
            <a:r>
              <a:rPr lang="en-US" dirty="0"/>
              <a:t> pregnant la </a:t>
            </a:r>
            <a:r>
              <a:rPr lang="en-US" dirty="0" err="1"/>
              <a:t>branche</a:t>
            </a:r>
            <a:r>
              <a:rPr lang="en-US" dirty="0"/>
              <a:t> ouverte, </a:t>
            </a:r>
            <a:r>
              <a:rPr lang="en-US" dirty="0" err="1"/>
              <a:t>en</a:t>
            </a:r>
            <a:r>
              <a:rPr lang="en-US" dirty="0"/>
              <a:t> </a:t>
            </a:r>
            <a:r>
              <a:rPr lang="en-US" dirty="0" err="1"/>
              <a:t>prenant</a:t>
            </a:r>
            <a:r>
              <a:rPr lang="en-US" dirty="0"/>
              <a:t> Q=0 et P=1, on a la </a:t>
            </a:r>
            <a:r>
              <a:rPr lang="en-US" dirty="0" err="1"/>
              <a:t>formule</a:t>
            </a:r>
            <a:r>
              <a:rPr lang="en-US" dirty="0"/>
              <a:t> </a:t>
            </a:r>
            <a:r>
              <a:rPr lang="en-US" dirty="0" err="1"/>
              <a:t>est</a:t>
            </a:r>
            <a:r>
              <a:rPr lang="en-US" dirty="0"/>
              <a:t> </a:t>
            </a:r>
            <a:r>
              <a:rPr lang="en-US" dirty="0" err="1"/>
              <a:t>vraie</a:t>
            </a:r>
            <a:r>
              <a:rPr lang="en-US" dirty="0"/>
              <a:t>.</a:t>
            </a:r>
          </a:p>
          <a:p>
            <a:pPr>
              <a:lnSpc>
                <a:spcPct val="150000"/>
              </a:lnSpc>
            </a:pPr>
            <a:endParaRPr lang="en-US" dirty="0"/>
          </a:p>
          <a:p>
            <a:pPr>
              <a:lnSpc>
                <a:spcPct val="150000"/>
              </a:lnSpc>
            </a:pPr>
            <a:r>
              <a:rPr lang="en-US" dirty="0" err="1"/>
              <a:t>Autre</a:t>
            </a:r>
            <a:r>
              <a:rPr lang="en-US" dirty="0"/>
              <a:t> </a:t>
            </a:r>
            <a:r>
              <a:rPr lang="en-US" dirty="0" err="1"/>
              <a:t>formule</a:t>
            </a:r>
            <a:r>
              <a:rPr lang="en-US" dirty="0"/>
              <a:t> à tester, ¬ </a:t>
            </a:r>
            <a:r>
              <a:rPr lang="fr-FR" dirty="0"/>
              <a:t>P </a:t>
            </a:r>
            <a:r>
              <a:rPr lang="en-US" dirty="0"/>
              <a:t>⋀ ¬ Q</a:t>
            </a:r>
            <a:r>
              <a:rPr lang="fr-FR" dirty="0"/>
              <a:t> </a:t>
            </a:r>
            <a:r>
              <a:rPr lang="en-US" dirty="0"/>
              <a:t>⋀ (Q  ∨ R)</a:t>
            </a:r>
            <a:endParaRPr lang="fr-FR" dirty="0"/>
          </a:p>
          <a:p>
            <a:pPr>
              <a:lnSpc>
                <a:spcPct val="150000"/>
              </a:lnSpc>
            </a:pPr>
            <a:endParaRPr lang="fr-FR" dirty="0"/>
          </a:p>
        </p:txBody>
      </p:sp>
      <p:sp>
        <p:nvSpPr>
          <p:cNvPr id="7" name="TextBox 6">
            <a:extLst>
              <a:ext uri="{FF2B5EF4-FFF2-40B4-BE49-F238E27FC236}">
                <a16:creationId xmlns:a16="http://schemas.microsoft.com/office/drawing/2014/main" id="{84625250-BA36-1928-9D68-08252FAB3284}"/>
              </a:ext>
            </a:extLst>
          </p:cNvPr>
          <p:cNvSpPr txBox="1"/>
          <p:nvPr/>
        </p:nvSpPr>
        <p:spPr>
          <a:xfrm>
            <a:off x="722539" y="2545427"/>
            <a:ext cx="6278334" cy="456856"/>
          </a:xfrm>
          <a:prstGeom prst="rect">
            <a:avLst/>
          </a:prstGeom>
          <a:noFill/>
        </p:spPr>
        <p:txBody>
          <a:bodyPr wrap="square">
            <a:spAutoFit/>
          </a:bodyPr>
          <a:lstStyle/>
          <a:p>
            <a:pPr>
              <a:lnSpc>
                <a:spcPct val="150000"/>
              </a:lnSpc>
            </a:pPr>
            <a:r>
              <a:rPr lang="fr-FR" b="1" dirty="0"/>
              <a:t>(P </a:t>
            </a:r>
            <a:r>
              <a:rPr lang="en-US" b="1" dirty="0"/>
              <a:t>∨ Q ) ⋀ ¬ Q</a:t>
            </a:r>
          </a:p>
        </p:txBody>
      </p:sp>
      <p:sp>
        <p:nvSpPr>
          <p:cNvPr id="9" name="TextBox 8">
            <a:extLst>
              <a:ext uri="{FF2B5EF4-FFF2-40B4-BE49-F238E27FC236}">
                <a16:creationId xmlns:a16="http://schemas.microsoft.com/office/drawing/2014/main" id="{70E130DC-E79B-7B70-2688-DDD28C8AB94D}"/>
              </a:ext>
            </a:extLst>
          </p:cNvPr>
          <p:cNvSpPr txBox="1"/>
          <p:nvPr/>
        </p:nvSpPr>
        <p:spPr>
          <a:xfrm>
            <a:off x="1176955" y="3481890"/>
            <a:ext cx="6278334" cy="456856"/>
          </a:xfrm>
          <a:prstGeom prst="rect">
            <a:avLst/>
          </a:prstGeom>
          <a:noFill/>
        </p:spPr>
        <p:txBody>
          <a:bodyPr wrap="square">
            <a:spAutoFit/>
          </a:bodyPr>
          <a:lstStyle/>
          <a:p>
            <a:pPr>
              <a:lnSpc>
                <a:spcPct val="150000"/>
              </a:lnSpc>
            </a:pPr>
            <a:r>
              <a:rPr lang="fr-FR" b="1" dirty="0"/>
              <a:t>P </a:t>
            </a:r>
            <a:r>
              <a:rPr lang="en-US" b="1" dirty="0"/>
              <a:t>∨ Q</a:t>
            </a:r>
          </a:p>
        </p:txBody>
      </p:sp>
      <p:sp>
        <p:nvSpPr>
          <p:cNvPr id="12" name="TextBox 11">
            <a:extLst>
              <a:ext uri="{FF2B5EF4-FFF2-40B4-BE49-F238E27FC236}">
                <a16:creationId xmlns:a16="http://schemas.microsoft.com/office/drawing/2014/main" id="{BD07D735-FE38-91CD-26D4-0E41A0CED3F1}"/>
              </a:ext>
            </a:extLst>
          </p:cNvPr>
          <p:cNvSpPr txBox="1"/>
          <p:nvPr/>
        </p:nvSpPr>
        <p:spPr>
          <a:xfrm>
            <a:off x="1880013" y="4350872"/>
            <a:ext cx="6278334" cy="456856"/>
          </a:xfrm>
          <a:prstGeom prst="rect">
            <a:avLst/>
          </a:prstGeom>
          <a:noFill/>
        </p:spPr>
        <p:txBody>
          <a:bodyPr wrap="square">
            <a:spAutoFit/>
          </a:bodyPr>
          <a:lstStyle/>
          <a:p>
            <a:pPr>
              <a:lnSpc>
                <a:spcPct val="150000"/>
              </a:lnSpc>
            </a:pPr>
            <a:r>
              <a:rPr lang="fr-FR" b="1" dirty="0"/>
              <a:t>Q</a:t>
            </a:r>
            <a:endParaRPr lang="en-US" b="1" dirty="0"/>
          </a:p>
        </p:txBody>
      </p:sp>
      <p:cxnSp>
        <p:nvCxnSpPr>
          <p:cNvPr id="14" name="Straight Connector 13">
            <a:extLst>
              <a:ext uri="{FF2B5EF4-FFF2-40B4-BE49-F238E27FC236}">
                <a16:creationId xmlns:a16="http://schemas.microsoft.com/office/drawing/2014/main" id="{8D3C8FCC-D5BD-BA35-2D5D-0378194F585E}"/>
              </a:ext>
            </a:extLst>
          </p:cNvPr>
          <p:cNvCxnSpPr>
            <a:cxnSpLocks/>
          </p:cNvCxnSpPr>
          <p:nvPr/>
        </p:nvCxnSpPr>
        <p:spPr>
          <a:xfrm>
            <a:off x="1518557" y="3079556"/>
            <a:ext cx="0" cy="436242"/>
          </a:xfrm>
          <a:prstGeom prst="line">
            <a:avLst/>
          </a:prstGeom>
        </p:spPr>
        <p:style>
          <a:lnRef idx="1">
            <a:schemeClr val="dk1"/>
          </a:lnRef>
          <a:fillRef idx="0">
            <a:schemeClr val="dk1"/>
          </a:fillRef>
          <a:effectRef idx="0">
            <a:schemeClr val="dk1"/>
          </a:effectRef>
          <a:fontRef idx="minor">
            <a:schemeClr val="tx1"/>
          </a:fontRef>
        </p:style>
      </p:cxnSp>
      <p:sp>
        <p:nvSpPr>
          <p:cNvPr id="18" name="TextBox 17">
            <a:extLst>
              <a:ext uri="{FF2B5EF4-FFF2-40B4-BE49-F238E27FC236}">
                <a16:creationId xmlns:a16="http://schemas.microsoft.com/office/drawing/2014/main" id="{72AB0099-A5B5-439F-7714-CC671514F225}"/>
              </a:ext>
            </a:extLst>
          </p:cNvPr>
          <p:cNvSpPr txBox="1"/>
          <p:nvPr/>
        </p:nvSpPr>
        <p:spPr>
          <a:xfrm>
            <a:off x="813460" y="4333780"/>
            <a:ext cx="778577" cy="456985"/>
          </a:xfrm>
          <a:prstGeom prst="rect">
            <a:avLst/>
          </a:prstGeom>
          <a:noFill/>
        </p:spPr>
        <p:txBody>
          <a:bodyPr wrap="square">
            <a:spAutoFit/>
          </a:bodyPr>
          <a:lstStyle/>
          <a:p>
            <a:pPr>
              <a:lnSpc>
                <a:spcPct val="150000"/>
              </a:lnSpc>
            </a:pPr>
            <a:r>
              <a:rPr lang="fr-FR" dirty="0"/>
              <a:t>P</a:t>
            </a:r>
            <a:endParaRPr lang="en-US" dirty="0"/>
          </a:p>
        </p:txBody>
      </p:sp>
      <p:cxnSp>
        <p:nvCxnSpPr>
          <p:cNvPr id="22" name="Straight Connector 21">
            <a:extLst>
              <a:ext uri="{FF2B5EF4-FFF2-40B4-BE49-F238E27FC236}">
                <a16:creationId xmlns:a16="http://schemas.microsoft.com/office/drawing/2014/main" id="{752153E9-2B39-9D4A-45CB-B17D729A057C}"/>
              </a:ext>
            </a:extLst>
          </p:cNvPr>
          <p:cNvCxnSpPr>
            <a:cxnSpLocks/>
          </p:cNvCxnSpPr>
          <p:nvPr/>
        </p:nvCxnSpPr>
        <p:spPr>
          <a:xfrm flipH="1">
            <a:off x="982311" y="4033727"/>
            <a:ext cx="389289" cy="412369"/>
          </a:xfrm>
          <a:prstGeom prst="line">
            <a:avLst/>
          </a:prstGeom>
        </p:spPr>
        <p:style>
          <a:lnRef idx="1">
            <a:schemeClr val="dk1"/>
          </a:lnRef>
          <a:fillRef idx="0">
            <a:schemeClr val="dk1"/>
          </a:fillRef>
          <a:effectRef idx="0">
            <a:schemeClr val="dk1"/>
          </a:effectRef>
          <a:fontRef idx="minor">
            <a:schemeClr val="tx1"/>
          </a:fontRef>
        </p:style>
      </p:cxnSp>
      <p:sp>
        <p:nvSpPr>
          <p:cNvPr id="23" name="TextBox 22">
            <a:extLst>
              <a:ext uri="{FF2B5EF4-FFF2-40B4-BE49-F238E27FC236}">
                <a16:creationId xmlns:a16="http://schemas.microsoft.com/office/drawing/2014/main" id="{6223DBB9-EF03-E9E1-AD01-B26CEC59CF3C}"/>
              </a:ext>
            </a:extLst>
          </p:cNvPr>
          <p:cNvSpPr txBox="1"/>
          <p:nvPr/>
        </p:nvSpPr>
        <p:spPr>
          <a:xfrm>
            <a:off x="643574" y="5070476"/>
            <a:ext cx="6278334" cy="456856"/>
          </a:xfrm>
          <a:prstGeom prst="rect">
            <a:avLst/>
          </a:prstGeom>
          <a:noFill/>
        </p:spPr>
        <p:txBody>
          <a:bodyPr wrap="square">
            <a:spAutoFit/>
          </a:bodyPr>
          <a:lstStyle/>
          <a:p>
            <a:pPr>
              <a:lnSpc>
                <a:spcPct val="150000"/>
              </a:lnSpc>
            </a:pPr>
            <a:r>
              <a:rPr lang="en-US" b="1" dirty="0"/>
              <a:t>¬ </a:t>
            </a:r>
            <a:r>
              <a:rPr lang="fr-FR" b="1" dirty="0"/>
              <a:t>Q</a:t>
            </a:r>
            <a:endParaRPr lang="en-US" b="1" dirty="0"/>
          </a:p>
        </p:txBody>
      </p:sp>
      <p:cxnSp>
        <p:nvCxnSpPr>
          <p:cNvPr id="25" name="Straight Connector 24">
            <a:extLst>
              <a:ext uri="{FF2B5EF4-FFF2-40B4-BE49-F238E27FC236}">
                <a16:creationId xmlns:a16="http://schemas.microsoft.com/office/drawing/2014/main" id="{83279E0E-6EF4-B276-91EB-E6876DEAB2E1}"/>
              </a:ext>
            </a:extLst>
          </p:cNvPr>
          <p:cNvCxnSpPr>
            <a:cxnSpLocks/>
          </p:cNvCxnSpPr>
          <p:nvPr/>
        </p:nvCxnSpPr>
        <p:spPr>
          <a:xfrm>
            <a:off x="1659576" y="4033727"/>
            <a:ext cx="330091" cy="363101"/>
          </a:xfrm>
          <a:prstGeom prst="line">
            <a:avLst/>
          </a:prstGeom>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4FFAF65C-4F83-0D4A-2A03-D1C8342E5445}"/>
              </a:ext>
            </a:extLst>
          </p:cNvPr>
          <p:cNvCxnSpPr>
            <a:cxnSpLocks/>
          </p:cNvCxnSpPr>
          <p:nvPr/>
        </p:nvCxnSpPr>
        <p:spPr>
          <a:xfrm>
            <a:off x="953132" y="4790765"/>
            <a:ext cx="0" cy="312911"/>
          </a:xfrm>
          <a:prstGeom prst="line">
            <a:avLst/>
          </a:prstGeom>
        </p:spPr>
        <p:style>
          <a:lnRef idx="1">
            <a:schemeClr val="dk1"/>
          </a:lnRef>
          <a:fillRef idx="0">
            <a:schemeClr val="dk1"/>
          </a:fillRef>
          <a:effectRef idx="0">
            <a:schemeClr val="dk1"/>
          </a:effectRef>
          <a:fontRef idx="minor">
            <a:schemeClr val="tx1"/>
          </a:fontRef>
        </p:style>
      </p:cxnSp>
      <p:sp>
        <p:nvSpPr>
          <p:cNvPr id="37" name="TextBox 36">
            <a:extLst>
              <a:ext uri="{FF2B5EF4-FFF2-40B4-BE49-F238E27FC236}">
                <a16:creationId xmlns:a16="http://schemas.microsoft.com/office/drawing/2014/main" id="{A6ABC2B6-B77D-81DF-C03D-CDD244D871FC}"/>
              </a:ext>
            </a:extLst>
          </p:cNvPr>
          <p:cNvSpPr txBox="1"/>
          <p:nvPr/>
        </p:nvSpPr>
        <p:spPr>
          <a:xfrm>
            <a:off x="1749381" y="5078921"/>
            <a:ext cx="6278334" cy="456856"/>
          </a:xfrm>
          <a:prstGeom prst="rect">
            <a:avLst/>
          </a:prstGeom>
          <a:noFill/>
        </p:spPr>
        <p:txBody>
          <a:bodyPr wrap="square">
            <a:spAutoFit/>
          </a:bodyPr>
          <a:lstStyle/>
          <a:p>
            <a:pPr>
              <a:lnSpc>
                <a:spcPct val="150000"/>
              </a:lnSpc>
            </a:pPr>
            <a:r>
              <a:rPr lang="en-US" b="1" dirty="0"/>
              <a:t>¬ </a:t>
            </a:r>
            <a:r>
              <a:rPr lang="fr-FR" b="1" dirty="0"/>
              <a:t>Q</a:t>
            </a:r>
            <a:endParaRPr lang="en-US" b="1" dirty="0"/>
          </a:p>
        </p:txBody>
      </p:sp>
      <p:cxnSp>
        <p:nvCxnSpPr>
          <p:cNvPr id="38" name="Straight Connector 37">
            <a:extLst>
              <a:ext uri="{FF2B5EF4-FFF2-40B4-BE49-F238E27FC236}">
                <a16:creationId xmlns:a16="http://schemas.microsoft.com/office/drawing/2014/main" id="{8424B4A5-422D-D0D2-B180-59F766C8822D}"/>
              </a:ext>
            </a:extLst>
          </p:cNvPr>
          <p:cNvCxnSpPr>
            <a:cxnSpLocks/>
          </p:cNvCxnSpPr>
          <p:nvPr/>
        </p:nvCxnSpPr>
        <p:spPr>
          <a:xfrm>
            <a:off x="2058939" y="4799210"/>
            <a:ext cx="0" cy="312911"/>
          </a:xfrm>
          <a:prstGeom prst="line">
            <a:avLst/>
          </a:prstGeom>
        </p:spPr>
        <p:style>
          <a:lnRef idx="1">
            <a:schemeClr val="dk1"/>
          </a:lnRef>
          <a:fillRef idx="0">
            <a:schemeClr val="dk1"/>
          </a:fillRef>
          <a:effectRef idx="0">
            <a:schemeClr val="dk1"/>
          </a:effectRef>
          <a:fontRef idx="minor">
            <a:schemeClr val="tx1"/>
          </a:fontRef>
        </p:style>
      </p:cxnSp>
      <p:sp>
        <p:nvSpPr>
          <p:cNvPr id="42" name="TextBox 41">
            <a:extLst>
              <a:ext uri="{FF2B5EF4-FFF2-40B4-BE49-F238E27FC236}">
                <a16:creationId xmlns:a16="http://schemas.microsoft.com/office/drawing/2014/main" id="{2754DEE3-BED8-A3F6-DDF7-FB9D03964CC9}"/>
              </a:ext>
            </a:extLst>
          </p:cNvPr>
          <p:cNvSpPr txBox="1"/>
          <p:nvPr/>
        </p:nvSpPr>
        <p:spPr>
          <a:xfrm>
            <a:off x="1880013" y="5520273"/>
            <a:ext cx="6278334" cy="375937"/>
          </a:xfrm>
          <a:prstGeom prst="rect">
            <a:avLst/>
          </a:prstGeom>
          <a:noFill/>
        </p:spPr>
        <p:txBody>
          <a:bodyPr wrap="square">
            <a:spAutoFit/>
          </a:bodyPr>
          <a:lstStyle/>
          <a:p>
            <a:pPr>
              <a:lnSpc>
                <a:spcPct val="150000"/>
              </a:lnSpc>
            </a:pPr>
            <a:r>
              <a:rPr lang="fr-FR" sz="1400" b="1" dirty="0"/>
              <a:t>Fermée</a:t>
            </a:r>
            <a:endParaRPr lang="en-US" sz="1400" b="1" dirty="0"/>
          </a:p>
        </p:txBody>
      </p:sp>
      <p:sp>
        <p:nvSpPr>
          <p:cNvPr id="43" name="TextBox 42">
            <a:extLst>
              <a:ext uri="{FF2B5EF4-FFF2-40B4-BE49-F238E27FC236}">
                <a16:creationId xmlns:a16="http://schemas.microsoft.com/office/drawing/2014/main" id="{E46212E1-A33C-5544-BF34-A56857F1A47B}"/>
              </a:ext>
            </a:extLst>
          </p:cNvPr>
          <p:cNvSpPr txBox="1"/>
          <p:nvPr/>
        </p:nvSpPr>
        <p:spPr>
          <a:xfrm>
            <a:off x="571207" y="5521530"/>
            <a:ext cx="1178170" cy="375937"/>
          </a:xfrm>
          <a:prstGeom prst="rect">
            <a:avLst/>
          </a:prstGeom>
          <a:noFill/>
        </p:spPr>
        <p:txBody>
          <a:bodyPr wrap="square">
            <a:spAutoFit/>
          </a:bodyPr>
          <a:lstStyle/>
          <a:p>
            <a:pPr>
              <a:lnSpc>
                <a:spcPct val="150000"/>
              </a:lnSpc>
            </a:pPr>
            <a:r>
              <a:rPr lang="fr-FR" sz="1400" b="1" dirty="0"/>
              <a:t>Ouverte</a:t>
            </a:r>
            <a:endParaRPr lang="en-US" sz="1400" b="1" dirty="0"/>
          </a:p>
        </p:txBody>
      </p:sp>
    </p:spTree>
    <p:extLst>
      <p:ext uri="{BB962C8B-B14F-4D97-AF65-F5344CB8AC3E}">
        <p14:creationId xmlns:p14="http://schemas.microsoft.com/office/powerpoint/2010/main" val="14445489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FE7BE-6B55-C1CC-19D6-6DD1460CDB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A0A756-BC49-B38B-F205-95A731C91D8A}"/>
              </a:ext>
            </a:extLst>
          </p:cNvPr>
          <p:cNvSpPr>
            <a:spLocks noGrp="1"/>
          </p:cNvSpPr>
          <p:nvPr>
            <p:ph type="title"/>
          </p:nvPr>
        </p:nvSpPr>
        <p:spPr>
          <a:xfrm>
            <a:off x="593023" y="524484"/>
            <a:ext cx="8596668" cy="702733"/>
          </a:xfrm>
        </p:spPr>
        <p:txBody>
          <a:bodyPr>
            <a:normAutofit fontScale="90000"/>
          </a:bodyPr>
          <a:lstStyle/>
          <a:p>
            <a:r>
              <a:rPr lang="fr-FR" dirty="0"/>
              <a:t>Méthodes de Résolution</a:t>
            </a:r>
            <a:br>
              <a:rPr lang="fr-FR" dirty="0"/>
            </a:br>
            <a:r>
              <a:rPr lang="fr-FR" sz="1800" b="1" dirty="0"/>
              <a:t>3. Méthode de Quine</a:t>
            </a:r>
            <a:br>
              <a:rPr lang="fr-FR" b="1" dirty="0"/>
            </a:br>
            <a:endParaRPr lang="en-US" dirty="0"/>
          </a:p>
        </p:txBody>
      </p:sp>
      <p:sp>
        <p:nvSpPr>
          <p:cNvPr id="4" name="Content Placeholder 2">
            <a:extLst>
              <a:ext uri="{FF2B5EF4-FFF2-40B4-BE49-F238E27FC236}">
                <a16:creationId xmlns:a16="http://schemas.microsoft.com/office/drawing/2014/main" id="{09BBBEEC-2074-096B-E0FD-557E28BD0937}"/>
              </a:ext>
            </a:extLst>
          </p:cNvPr>
          <p:cNvSpPr txBox="1">
            <a:spLocks noGrp="1"/>
          </p:cNvSpPr>
          <p:nvPr>
            <p:ph idx="1"/>
          </p:nvPr>
        </p:nvSpPr>
        <p:spPr>
          <a:xfrm>
            <a:off x="593023" y="1877820"/>
            <a:ext cx="8779577" cy="3592217"/>
          </a:xfrm>
          <a:prstGeom prst="rect">
            <a:avLst/>
          </a:prstGeom>
          <a:solidFill>
            <a:schemeClr val="tx2">
              <a:lumMod val="10000"/>
              <a:lumOff val="90000"/>
            </a:schemeClr>
          </a:solidFill>
          <a:ln>
            <a:solidFill>
              <a:schemeClr val="accent1"/>
            </a:solidFill>
          </a:ln>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nSpc>
                <a:spcPct val="120000"/>
              </a:lnSpc>
              <a:buFont typeface="Arial" panose="020B0604020202020204" pitchFamily="34" charset="0"/>
              <a:buChar char="•"/>
            </a:pPr>
            <a:r>
              <a:rPr lang="fr-FR" dirty="0">
                <a:solidFill>
                  <a:schemeClr val="bg2">
                    <a:lumMod val="25000"/>
                  </a:schemeClr>
                </a:solidFill>
              </a:rPr>
              <a:t>La méthode de Quine est une méthode introduite en 1950 de preuve directe basée sur les règles de simplification.</a:t>
            </a:r>
          </a:p>
          <a:p>
            <a:pPr>
              <a:lnSpc>
                <a:spcPct val="120000"/>
              </a:lnSpc>
              <a:buFont typeface="Arial" panose="020B0604020202020204" pitchFamily="34" charset="0"/>
              <a:buChar char="•"/>
            </a:pPr>
            <a:r>
              <a:rPr lang="fr-FR" dirty="0">
                <a:solidFill>
                  <a:schemeClr val="bg2">
                    <a:lumMod val="25000"/>
                  </a:schemeClr>
                </a:solidFill>
              </a:rPr>
              <a:t>Etant une FNC, méthode de Quine construit un arbre binaire dont la racine est étiquetée par «</a:t>
            </a:r>
            <a:r>
              <a:rPr lang="el-GR" dirty="0">
                <a:solidFill>
                  <a:schemeClr val="bg2">
                    <a:lumMod val="25000"/>
                  </a:schemeClr>
                </a:solidFill>
              </a:rPr>
              <a:t>φ</a:t>
            </a:r>
            <a:r>
              <a:rPr lang="fr-FR" dirty="0">
                <a:solidFill>
                  <a:schemeClr val="bg2">
                    <a:lumMod val="25000"/>
                  </a:schemeClr>
                </a:solidFill>
              </a:rPr>
              <a:t> » et les nœuds sont étiquetés par des formules bien formées obtenues comme suit: </a:t>
            </a:r>
          </a:p>
          <a:p>
            <a:pPr marL="400050" lvl="1" indent="0">
              <a:lnSpc>
                <a:spcPct val="120000"/>
              </a:lnSpc>
              <a:buNone/>
            </a:pPr>
            <a:r>
              <a:rPr lang="fr-FR" dirty="0">
                <a:solidFill>
                  <a:schemeClr val="bg2">
                    <a:lumMod val="25000"/>
                  </a:schemeClr>
                </a:solidFill>
              </a:rPr>
              <a:t>Un nœud étiqueté par A se développe en donnant lieu à deux fils étiquetés respectivement par </a:t>
            </a:r>
            <a:r>
              <a:rPr lang="el-GR" dirty="0">
                <a:solidFill>
                  <a:schemeClr val="bg2">
                    <a:lumMod val="25000"/>
                  </a:schemeClr>
                </a:solidFill>
              </a:rPr>
              <a:t>ψ←[</a:t>
            </a:r>
            <a:r>
              <a:rPr lang="fr-FR" dirty="0">
                <a:solidFill>
                  <a:schemeClr val="bg2">
                    <a:lumMod val="25000"/>
                  </a:schemeClr>
                </a:solidFill>
              </a:rPr>
              <a:t>p=</a:t>
            </a:r>
            <a:r>
              <a:rPr lang="fr-FR" dirty="0" err="1">
                <a:solidFill>
                  <a:schemeClr val="bg2">
                    <a:lumMod val="25000"/>
                  </a:schemeClr>
                </a:solidFill>
              </a:rPr>
              <a:t>True</a:t>
            </a:r>
            <a:r>
              <a:rPr lang="fr-FR" dirty="0">
                <a:solidFill>
                  <a:schemeClr val="bg2">
                    <a:lumMod val="25000"/>
                  </a:schemeClr>
                </a:solidFill>
              </a:rPr>
              <a:t>] </a:t>
            </a:r>
            <a:r>
              <a:rPr lang="fr-FR" dirty="0">
                <a:solidFill>
                  <a:schemeClr val="bg2">
                    <a:lumMod val="25000"/>
                  </a:schemeClr>
                </a:solidFill>
                <a:sym typeface="Wingdings" panose="05000000000000000000" pitchFamily="2" charset="2"/>
              </a:rPr>
              <a:t>simplifiée et </a:t>
            </a:r>
            <a:r>
              <a:rPr lang="el-GR" dirty="0">
                <a:solidFill>
                  <a:schemeClr val="bg2">
                    <a:lumMod val="25000"/>
                  </a:schemeClr>
                </a:solidFill>
                <a:sym typeface="Wingdings" panose="05000000000000000000" pitchFamily="2" charset="2"/>
              </a:rPr>
              <a:t>ψ←[</a:t>
            </a:r>
            <a:r>
              <a:rPr lang="fr-FR" dirty="0">
                <a:solidFill>
                  <a:schemeClr val="bg2">
                    <a:lumMod val="25000"/>
                  </a:schemeClr>
                </a:solidFill>
                <a:sym typeface="Wingdings" panose="05000000000000000000" pitchFamily="2" charset="2"/>
              </a:rPr>
              <a:t>p=False] simplifiée où p est un symbole propositionnel quelconque de A</a:t>
            </a:r>
            <a:r>
              <a:rPr lang="fr-FR" dirty="0">
                <a:solidFill>
                  <a:schemeClr val="bg2">
                    <a:lumMod val="25000"/>
                  </a:schemeClr>
                </a:solidFill>
              </a:rPr>
              <a:t> </a:t>
            </a:r>
          </a:p>
          <a:p>
            <a:pPr marL="0" indent="0">
              <a:lnSpc>
                <a:spcPct val="120000"/>
              </a:lnSpc>
              <a:buNone/>
            </a:pPr>
            <a:r>
              <a:rPr lang="fr-FR" b="1" u="sng" dirty="0">
                <a:solidFill>
                  <a:schemeClr val="bg2">
                    <a:lumMod val="25000"/>
                  </a:schemeClr>
                </a:solidFill>
              </a:rPr>
              <a:t>Note: </a:t>
            </a:r>
            <a:r>
              <a:rPr lang="fr-FR" b="1" dirty="0">
                <a:solidFill>
                  <a:schemeClr val="bg2">
                    <a:lumMod val="25000"/>
                  </a:schemeClr>
                </a:solidFill>
              </a:rPr>
              <a:t>Un nœud étiqueté par </a:t>
            </a:r>
            <a:r>
              <a:rPr lang="fr-FR" b="1" dirty="0" err="1">
                <a:solidFill>
                  <a:schemeClr val="bg2">
                    <a:lumMod val="25000"/>
                  </a:schemeClr>
                </a:solidFill>
              </a:rPr>
              <a:t>True</a:t>
            </a:r>
            <a:r>
              <a:rPr lang="fr-FR" b="1" dirty="0">
                <a:solidFill>
                  <a:schemeClr val="bg2">
                    <a:lumMod val="25000"/>
                  </a:schemeClr>
                </a:solidFill>
              </a:rPr>
              <a:t> ou False ne se développe plus. </a:t>
            </a:r>
          </a:p>
          <a:p>
            <a:pPr>
              <a:lnSpc>
                <a:spcPct val="120000"/>
              </a:lnSpc>
              <a:buFont typeface="Arial" panose="020B0604020202020204" pitchFamily="34" charset="0"/>
              <a:buChar char="•"/>
            </a:pPr>
            <a:endParaRPr lang="fr-FR" sz="1400" b="1" u="sng" dirty="0">
              <a:solidFill>
                <a:schemeClr val="bg2">
                  <a:lumMod val="25000"/>
                </a:schemeClr>
              </a:solidFill>
              <a:sym typeface="Wingdings" panose="05000000000000000000" pitchFamily="2" charset="2"/>
            </a:endParaRPr>
          </a:p>
        </p:txBody>
      </p:sp>
    </p:spTree>
    <p:extLst>
      <p:ext uri="{BB962C8B-B14F-4D97-AF65-F5344CB8AC3E}">
        <p14:creationId xmlns:p14="http://schemas.microsoft.com/office/powerpoint/2010/main" val="28039676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FBCC11-AE55-3750-256A-A43F19CE68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51A185-41EA-D6BA-8F86-6378205B90BF}"/>
              </a:ext>
            </a:extLst>
          </p:cNvPr>
          <p:cNvSpPr>
            <a:spLocks noGrp="1"/>
          </p:cNvSpPr>
          <p:nvPr>
            <p:ph type="title"/>
          </p:nvPr>
        </p:nvSpPr>
        <p:spPr>
          <a:xfrm>
            <a:off x="593023" y="524484"/>
            <a:ext cx="8596668" cy="702733"/>
          </a:xfrm>
        </p:spPr>
        <p:txBody>
          <a:bodyPr>
            <a:normAutofit fontScale="90000"/>
          </a:bodyPr>
          <a:lstStyle/>
          <a:p>
            <a:r>
              <a:rPr lang="fr-FR" dirty="0"/>
              <a:t>Méthodes de Résolution</a:t>
            </a:r>
            <a:br>
              <a:rPr lang="fr-FR" dirty="0"/>
            </a:br>
            <a:r>
              <a:rPr lang="fr-FR" sz="1800" b="1" dirty="0"/>
              <a:t>3. Méthode de Quine</a:t>
            </a:r>
            <a:br>
              <a:rPr lang="fr-FR" b="1" dirty="0"/>
            </a:br>
            <a:endParaRPr lang="en-US" dirty="0"/>
          </a:p>
        </p:txBody>
      </p:sp>
      <p:sp>
        <p:nvSpPr>
          <p:cNvPr id="9" name="TextBox 8">
            <a:extLst>
              <a:ext uri="{FF2B5EF4-FFF2-40B4-BE49-F238E27FC236}">
                <a16:creationId xmlns:a16="http://schemas.microsoft.com/office/drawing/2014/main" id="{094C3DD2-D221-0771-EE28-A8815E56B194}"/>
              </a:ext>
            </a:extLst>
          </p:cNvPr>
          <p:cNvSpPr txBox="1"/>
          <p:nvPr/>
        </p:nvSpPr>
        <p:spPr>
          <a:xfrm>
            <a:off x="2589031" y="2165480"/>
            <a:ext cx="6106884" cy="369332"/>
          </a:xfrm>
          <a:prstGeom prst="rect">
            <a:avLst/>
          </a:prstGeom>
          <a:noFill/>
        </p:spPr>
        <p:txBody>
          <a:bodyPr wrap="square">
            <a:spAutoFit/>
          </a:bodyPr>
          <a:lstStyle/>
          <a:p>
            <a:r>
              <a:rPr lang="en-US" b="1" dirty="0"/>
              <a:t>ψ</a:t>
            </a:r>
          </a:p>
        </p:txBody>
      </p:sp>
      <p:sp>
        <p:nvSpPr>
          <p:cNvPr id="11" name="TextBox 10">
            <a:extLst>
              <a:ext uri="{FF2B5EF4-FFF2-40B4-BE49-F238E27FC236}">
                <a16:creationId xmlns:a16="http://schemas.microsoft.com/office/drawing/2014/main" id="{CCA769AB-9E86-E2B2-929D-6CFC25DCF79C}"/>
              </a:ext>
            </a:extLst>
          </p:cNvPr>
          <p:cNvSpPr txBox="1"/>
          <p:nvPr/>
        </p:nvSpPr>
        <p:spPr>
          <a:xfrm>
            <a:off x="739982" y="4172492"/>
            <a:ext cx="6106884" cy="369332"/>
          </a:xfrm>
          <a:prstGeom prst="rect">
            <a:avLst/>
          </a:prstGeom>
          <a:noFill/>
        </p:spPr>
        <p:txBody>
          <a:bodyPr wrap="square">
            <a:spAutoFit/>
          </a:bodyPr>
          <a:lstStyle/>
          <a:p>
            <a:r>
              <a:rPr lang="en-US" b="1" dirty="0"/>
              <a:t>P = False </a:t>
            </a:r>
          </a:p>
        </p:txBody>
      </p:sp>
      <p:sp>
        <p:nvSpPr>
          <p:cNvPr id="13" name="TextBox 12">
            <a:extLst>
              <a:ext uri="{FF2B5EF4-FFF2-40B4-BE49-F238E27FC236}">
                <a16:creationId xmlns:a16="http://schemas.microsoft.com/office/drawing/2014/main" id="{62C14274-A2A3-1A02-9A09-CF3121E47566}"/>
              </a:ext>
            </a:extLst>
          </p:cNvPr>
          <p:cNvSpPr txBox="1"/>
          <p:nvPr/>
        </p:nvSpPr>
        <p:spPr>
          <a:xfrm>
            <a:off x="3953288" y="4197164"/>
            <a:ext cx="6106884" cy="369332"/>
          </a:xfrm>
          <a:prstGeom prst="rect">
            <a:avLst/>
          </a:prstGeom>
          <a:noFill/>
        </p:spPr>
        <p:txBody>
          <a:bodyPr wrap="square">
            <a:spAutoFit/>
          </a:bodyPr>
          <a:lstStyle/>
          <a:p>
            <a:r>
              <a:rPr lang="en-US" b="1" dirty="0"/>
              <a:t>P = True</a:t>
            </a:r>
          </a:p>
        </p:txBody>
      </p:sp>
      <p:sp>
        <p:nvSpPr>
          <p:cNvPr id="15" name="TextBox 14">
            <a:extLst>
              <a:ext uri="{FF2B5EF4-FFF2-40B4-BE49-F238E27FC236}">
                <a16:creationId xmlns:a16="http://schemas.microsoft.com/office/drawing/2014/main" id="{947671E4-B730-B343-D66A-21AE9CE44596}"/>
              </a:ext>
            </a:extLst>
          </p:cNvPr>
          <p:cNvSpPr txBox="1"/>
          <p:nvPr/>
        </p:nvSpPr>
        <p:spPr>
          <a:xfrm>
            <a:off x="255816" y="3039823"/>
            <a:ext cx="6106884" cy="369332"/>
          </a:xfrm>
          <a:prstGeom prst="rect">
            <a:avLst/>
          </a:prstGeom>
          <a:noFill/>
        </p:spPr>
        <p:txBody>
          <a:bodyPr wrap="square">
            <a:spAutoFit/>
          </a:bodyPr>
          <a:lstStyle/>
          <a:p>
            <a:r>
              <a:rPr lang="en-US" b="1" dirty="0"/>
              <a:t>Ψ’(p </a:t>
            </a:r>
            <a:r>
              <a:rPr lang="en-US" b="1" dirty="0">
                <a:sym typeface="Wingdings" panose="05000000000000000000" pitchFamily="2" charset="2"/>
              </a:rPr>
              <a:t></a:t>
            </a:r>
            <a:r>
              <a:rPr lang="en-US" b="1" dirty="0"/>
              <a:t> False)</a:t>
            </a:r>
          </a:p>
        </p:txBody>
      </p:sp>
      <p:sp>
        <p:nvSpPr>
          <p:cNvPr id="17" name="TextBox 16">
            <a:extLst>
              <a:ext uri="{FF2B5EF4-FFF2-40B4-BE49-F238E27FC236}">
                <a16:creationId xmlns:a16="http://schemas.microsoft.com/office/drawing/2014/main" id="{AD77E9A5-21F5-CB74-E7FB-755823159D20}"/>
              </a:ext>
            </a:extLst>
          </p:cNvPr>
          <p:cNvSpPr txBox="1"/>
          <p:nvPr/>
        </p:nvSpPr>
        <p:spPr>
          <a:xfrm>
            <a:off x="3790003" y="3039823"/>
            <a:ext cx="6106884" cy="369332"/>
          </a:xfrm>
          <a:prstGeom prst="rect">
            <a:avLst/>
          </a:prstGeom>
          <a:noFill/>
        </p:spPr>
        <p:txBody>
          <a:bodyPr wrap="square">
            <a:spAutoFit/>
          </a:bodyPr>
          <a:lstStyle/>
          <a:p>
            <a:r>
              <a:rPr lang="en-US" b="1" dirty="0"/>
              <a:t>Ψ’’(p </a:t>
            </a:r>
            <a:r>
              <a:rPr lang="en-US" b="1" dirty="0">
                <a:sym typeface="Wingdings" panose="05000000000000000000" pitchFamily="2" charset="2"/>
              </a:rPr>
              <a:t></a:t>
            </a:r>
            <a:r>
              <a:rPr lang="en-US" b="1" dirty="0"/>
              <a:t>True)</a:t>
            </a:r>
          </a:p>
        </p:txBody>
      </p:sp>
      <p:cxnSp>
        <p:nvCxnSpPr>
          <p:cNvPr id="19" name="Straight Connector 18">
            <a:extLst>
              <a:ext uri="{FF2B5EF4-FFF2-40B4-BE49-F238E27FC236}">
                <a16:creationId xmlns:a16="http://schemas.microsoft.com/office/drawing/2014/main" id="{8D3DFE3E-565F-F1E0-CECA-77F2EFAE7FEB}"/>
              </a:ext>
            </a:extLst>
          </p:cNvPr>
          <p:cNvCxnSpPr>
            <a:cxnSpLocks/>
          </p:cNvCxnSpPr>
          <p:nvPr/>
        </p:nvCxnSpPr>
        <p:spPr>
          <a:xfrm flipH="1">
            <a:off x="1438687" y="2578158"/>
            <a:ext cx="1117686" cy="1342008"/>
          </a:xfrm>
          <a:prstGeom prst="line">
            <a:avLst/>
          </a:prstGeom>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9A7E3A57-61C8-11D5-688E-6DDC2EEA8EBB}"/>
              </a:ext>
            </a:extLst>
          </p:cNvPr>
          <p:cNvCxnSpPr>
            <a:cxnSpLocks/>
          </p:cNvCxnSpPr>
          <p:nvPr/>
        </p:nvCxnSpPr>
        <p:spPr>
          <a:xfrm>
            <a:off x="2857501" y="2578157"/>
            <a:ext cx="1289957" cy="1342008"/>
          </a:xfrm>
          <a:prstGeom prst="line">
            <a:avLst/>
          </a:prstGeom>
        </p:spPr>
        <p:style>
          <a:lnRef idx="1">
            <a:schemeClr val="dk1"/>
          </a:lnRef>
          <a:fillRef idx="0">
            <a:schemeClr val="dk1"/>
          </a:fillRef>
          <a:effectRef idx="0">
            <a:schemeClr val="dk1"/>
          </a:effectRef>
          <a:fontRef idx="minor">
            <a:schemeClr val="tx1"/>
          </a:fontRef>
        </p:style>
      </p:cxnSp>
      <p:sp>
        <p:nvSpPr>
          <p:cNvPr id="24" name="Rectangle 23">
            <a:extLst>
              <a:ext uri="{FF2B5EF4-FFF2-40B4-BE49-F238E27FC236}">
                <a16:creationId xmlns:a16="http://schemas.microsoft.com/office/drawing/2014/main" id="{2478A903-260F-E1DF-8AF7-2A24C76A4FBD}"/>
              </a:ext>
            </a:extLst>
          </p:cNvPr>
          <p:cNvSpPr/>
          <p:nvPr/>
        </p:nvSpPr>
        <p:spPr>
          <a:xfrm>
            <a:off x="5517924" y="1706085"/>
            <a:ext cx="4232004" cy="3905640"/>
          </a:xfrm>
          <a:prstGeom prst="rect">
            <a:avLst/>
          </a:prstGeom>
        </p:spPr>
        <p:style>
          <a:lnRef idx="2">
            <a:schemeClr val="dk1"/>
          </a:lnRef>
          <a:fillRef idx="1">
            <a:schemeClr val="lt1"/>
          </a:fillRef>
          <a:effectRef idx="0">
            <a:schemeClr val="dk1"/>
          </a:effectRef>
          <a:fontRef idx="minor">
            <a:schemeClr val="dk1"/>
          </a:fontRef>
        </p:style>
        <p:txBody>
          <a:bodyPr rtlCol="0" anchor="t"/>
          <a:lstStyle/>
          <a:p>
            <a:pPr>
              <a:lnSpc>
                <a:spcPct val="150000"/>
              </a:lnSpc>
            </a:pPr>
            <a:r>
              <a:rPr lang="en-US" dirty="0" err="1">
                <a:solidFill>
                  <a:schemeClr val="tx1"/>
                </a:solidFill>
              </a:rPr>
              <a:t>Règles</a:t>
            </a:r>
            <a:r>
              <a:rPr lang="en-US" dirty="0">
                <a:solidFill>
                  <a:schemeClr val="tx1"/>
                </a:solidFill>
              </a:rPr>
              <a:t> de simplification </a:t>
            </a:r>
            <a:r>
              <a:rPr lang="en-US" dirty="0" err="1">
                <a:solidFill>
                  <a:schemeClr val="tx1"/>
                </a:solidFill>
              </a:rPr>
              <a:t>habituelles</a:t>
            </a:r>
            <a:r>
              <a:rPr lang="en-US" dirty="0">
                <a:solidFill>
                  <a:schemeClr val="tx1"/>
                </a:solidFill>
              </a:rPr>
              <a:t> :</a:t>
            </a:r>
          </a:p>
          <a:p>
            <a:pPr>
              <a:lnSpc>
                <a:spcPct val="150000"/>
              </a:lnSpc>
            </a:pPr>
            <a:r>
              <a:rPr lang="en-US" dirty="0">
                <a:solidFill>
                  <a:schemeClr val="tx1"/>
                </a:solidFill>
              </a:rPr>
              <a:t>• ¬True= False</a:t>
            </a:r>
          </a:p>
          <a:p>
            <a:pPr>
              <a:lnSpc>
                <a:spcPct val="150000"/>
              </a:lnSpc>
            </a:pPr>
            <a:r>
              <a:rPr lang="en-US" dirty="0">
                <a:solidFill>
                  <a:schemeClr val="tx1"/>
                </a:solidFill>
              </a:rPr>
              <a:t>• ¬False= True</a:t>
            </a:r>
          </a:p>
          <a:p>
            <a:pPr>
              <a:lnSpc>
                <a:spcPct val="150000"/>
              </a:lnSpc>
            </a:pPr>
            <a:r>
              <a:rPr lang="en-US" dirty="0">
                <a:solidFill>
                  <a:schemeClr val="tx1"/>
                </a:solidFill>
              </a:rPr>
              <a:t>• P ∧ True= P</a:t>
            </a:r>
          </a:p>
          <a:p>
            <a:pPr>
              <a:lnSpc>
                <a:spcPct val="150000"/>
              </a:lnSpc>
            </a:pPr>
            <a:r>
              <a:rPr lang="en-US" dirty="0">
                <a:solidFill>
                  <a:schemeClr val="tx1"/>
                </a:solidFill>
              </a:rPr>
              <a:t>• P ∧ False = False</a:t>
            </a:r>
          </a:p>
          <a:p>
            <a:pPr>
              <a:lnSpc>
                <a:spcPct val="150000"/>
              </a:lnSpc>
            </a:pPr>
            <a:r>
              <a:rPr lang="en-US" dirty="0">
                <a:solidFill>
                  <a:schemeClr val="tx1"/>
                </a:solidFill>
              </a:rPr>
              <a:t>• P ∨ True = True</a:t>
            </a:r>
          </a:p>
          <a:p>
            <a:pPr>
              <a:lnSpc>
                <a:spcPct val="150000"/>
              </a:lnSpc>
            </a:pPr>
            <a:r>
              <a:rPr lang="en-US" dirty="0">
                <a:solidFill>
                  <a:schemeClr val="tx1"/>
                </a:solidFill>
              </a:rPr>
              <a:t>• P ∨ False = P</a:t>
            </a:r>
          </a:p>
          <a:p>
            <a:pPr>
              <a:lnSpc>
                <a:spcPct val="150000"/>
              </a:lnSpc>
            </a:pPr>
            <a:r>
              <a:rPr lang="en-US" dirty="0">
                <a:solidFill>
                  <a:schemeClr val="tx1"/>
                </a:solidFill>
              </a:rPr>
              <a:t>• P ∧ ¬P = False</a:t>
            </a:r>
          </a:p>
          <a:p>
            <a:pPr>
              <a:lnSpc>
                <a:spcPct val="150000"/>
              </a:lnSpc>
            </a:pPr>
            <a:r>
              <a:rPr lang="en-US" dirty="0">
                <a:solidFill>
                  <a:schemeClr val="tx1"/>
                </a:solidFill>
              </a:rPr>
              <a:t>• P ∨ ¬P = True</a:t>
            </a:r>
          </a:p>
          <a:p>
            <a:pPr>
              <a:lnSpc>
                <a:spcPct val="150000"/>
              </a:lnSpc>
            </a:pPr>
            <a:endParaRPr lang="en-US" dirty="0">
              <a:solidFill>
                <a:schemeClr val="tx1"/>
              </a:solidFill>
            </a:endParaRPr>
          </a:p>
          <a:p>
            <a:pPr>
              <a:lnSpc>
                <a:spcPct val="150000"/>
              </a:lnSpc>
            </a:pPr>
            <a:endParaRPr lang="en-US" dirty="0">
              <a:solidFill>
                <a:schemeClr val="tx1"/>
              </a:solidFill>
            </a:endParaRPr>
          </a:p>
        </p:txBody>
      </p:sp>
    </p:spTree>
    <p:extLst>
      <p:ext uri="{BB962C8B-B14F-4D97-AF65-F5344CB8AC3E}">
        <p14:creationId xmlns:p14="http://schemas.microsoft.com/office/powerpoint/2010/main" val="6628050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C23495-20E4-E547-0948-083BCE7A08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13A47A-717D-AB34-79EB-DCD978FA7C11}"/>
              </a:ext>
            </a:extLst>
          </p:cNvPr>
          <p:cNvSpPr>
            <a:spLocks noGrp="1"/>
          </p:cNvSpPr>
          <p:nvPr>
            <p:ph type="title"/>
          </p:nvPr>
        </p:nvSpPr>
        <p:spPr>
          <a:xfrm>
            <a:off x="593023" y="524484"/>
            <a:ext cx="8596668" cy="702733"/>
          </a:xfrm>
        </p:spPr>
        <p:txBody>
          <a:bodyPr>
            <a:normAutofit fontScale="90000"/>
          </a:bodyPr>
          <a:lstStyle/>
          <a:p>
            <a:r>
              <a:rPr lang="fr-FR" dirty="0"/>
              <a:t>Méthodes de Résolution</a:t>
            </a:r>
            <a:br>
              <a:rPr lang="fr-FR" dirty="0"/>
            </a:br>
            <a:r>
              <a:rPr lang="fr-FR" sz="1800" b="1" dirty="0"/>
              <a:t>3. Méthode de Quine</a:t>
            </a:r>
            <a:br>
              <a:rPr lang="fr-FR" b="1" dirty="0"/>
            </a:br>
            <a:endParaRPr lang="en-US" dirty="0"/>
          </a:p>
        </p:txBody>
      </p:sp>
      <p:sp>
        <p:nvSpPr>
          <p:cNvPr id="4" name="TextBox 3">
            <a:extLst>
              <a:ext uri="{FF2B5EF4-FFF2-40B4-BE49-F238E27FC236}">
                <a16:creationId xmlns:a16="http://schemas.microsoft.com/office/drawing/2014/main" id="{2559A0CB-7411-2865-6E4C-570B923DECA1}"/>
              </a:ext>
            </a:extLst>
          </p:cNvPr>
          <p:cNvSpPr txBox="1"/>
          <p:nvPr/>
        </p:nvSpPr>
        <p:spPr>
          <a:xfrm>
            <a:off x="809213" y="1859339"/>
            <a:ext cx="8380477" cy="4611968"/>
          </a:xfrm>
          <a:prstGeom prst="rect">
            <a:avLst/>
          </a:prstGeom>
          <a:noFill/>
        </p:spPr>
        <p:txBody>
          <a:bodyPr wrap="square">
            <a:spAutoFit/>
          </a:bodyPr>
          <a:lstStyle/>
          <a:p>
            <a:pPr>
              <a:lnSpc>
                <a:spcPct val="150000"/>
              </a:lnSpc>
            </a:pPr>
            <a:r>
              <a:rPr lang="en-US" b="1" u="sng" dirty="0" err="1"/>
              <a:t>Algorithme</a:t>
            </a:r>
            <a:r>
              <a:rPr lang="en-US" b="1" u="sng" dirty="0"/>
              <a:t>:</a:t>
            </a:r>
          </a:p>
          <a:p>
            <a:pPr>
              <a:lnSpc>
                <a:spcPct val="150000"/>
              </a:lnSpc>
            </a:pPr>
            <a:r>
              <a:rPr lang="en-US" b="1" dirty="0"/>
              <a:t>Entrée</a:t>
            </a:r>
            <a:r>
              <a:rPr lang="en-US" dirty="0"/>
              <a:t>: un ensemble de clauses C</a:t>
            </a:r>
          </a:p>
          <a:p>
            <a:pPr>
              <a:lnSpc>
                <a:spcPct val="150000"/>
              </a:lnSpc>
            </a:pPr>
            <a:r>
              <a:rPr lang="en-US" b="1" dirty="0"/>
              <a:t>Sortie </a:t>
            </a:r>
            <a:r>
              <a:rPr lang="en-US" dirty="0"/>
              <a:t>: True </a:t>
            </a:r>
            <a:r>
              <a:rPr lang="en-US" dirty="0" err="1"/>
              <a:t>si</a:t>
            </a:r>
            <a:r>
              <a:rPr lang="en-US" dirty="0"/>
              <a:t> C </a:t>
            </a:r>
            <a:r>
              <a:rPr lang="en-US" dirty="0" err="1"/>
              <a:t>est</a:t>
            </a:r>
            <a:r>
              <a:rPr lang="en-US" dirty="0"/>
              <a:t> satisfiable, False </a:t>
            </a:r>
            <a:r>
              <a:rPr lang="en-US" dirty="0" err="1"/>
              <a:t>sinon</a:t>
            </a:r>
            <a:endParaRPr lang="en-US" dirty="0"/>
          </a:p>
          <a:p>
            <a:pPr>
              <a:lnSpc>
                <a:spcPct val="150000"/>
              </a:lnSpc>
            </a:pPr>
            <a:r>
              <a:rPr lang="en-US" b="1" dirty="0"/>
              <a:t>Début:</a:t>
            </a:r>
          </a:p>
          <a:p>
            <a:pPr lvl="1">
              <a:lnSpc>
                <a:spcPct val="150000"/>
              </a:lnSpc>
            </a:pPr>
            <a:r>
              <a:rPr lang="en-US" dirty="0"/>
              <a:t>simplifier </a:t>
            </a:r>
            <a:r>
              <a:rPr lang="en-US" dirty="0" err="1"/>
              <a:t>l’ensemble</a:t>
            </a:r>
            <a:r>
              <a:rPr lang="en-US" dirty="0"/>
              <a:t> de clauses</a:t>
            </a:r>
          </a:p>
          <a:p>
            <a:pPr lvl="1">
              <a:lnSpc>
                <a:spcPct val="150000"/>
              </a:lnSpc>
            </a:pPr>
            <a:r>
              <a:rPr lang="en-US" dirty="0"/>
              <a:t>Si C = ∅ </a:t>
            </a:r>
            <a:r>
              <a:rPr lang="en-US" dirty="0" err="1"/>
              <a:t>retourner</a:t>
            </a:r>
            <a:r>
              <a:rPr lang="en-US" dirty="0"/>
              <a:t> True</a:t>
            </a:r>
          </a:p>
          <a:p>
            <a:pPr lvl="1">
              <a:lnSpc>
                <a:spcPct val="150000"/>
              </a:lnSpc>
            </a:pPr>
            <a:r>
              <a:rPr lang="en-US" dirty="0"/>
              <a:t>Si C </a:t>
            </a:r>
            <a:r>
              <a:rPr lang="en-US" dirty="0" err="1"/>
              <a:t>contient</a:t>
            </a:r>
            <a:r>
              <a:rPr lang="en-US" dirty="0"/>
              <a:t> False </a:t>
            </a:r>
            <a:r>
              <a:rPr lang="en-US" dirty="0" err="1"/>
              <a:t>retourner</a:t>
            </a:r>
            <a:r>
              <a:rPr lang="en-US" dirty="0"/>
              <a:t> False</a:t>
            </a:r>
          </a:p>
          <a:p>
            <a:pPr lvl="1">
              <a:lnSpc>
                <a:spcPct val="150000"/>
              </a:lnSpc>
            </a:pPr>
            <a:r>
              <a:rPr lang="en-US" dirty="0" err="1"/>
              <a:t>Choisir</a:t>
            </a:r>
            <a:r>
              <a:rPr lang="en-US" dirty="0"/>
              <a:t> le prochain p ∈ Prop </a:t>
            </a:r>
            <a:r>
              <a:rPr lang="en-US" dirty="0" err="1"/>
              <a:t>apparaissant</a:t>
            </a:r>
            <a:r>
              <a:rPr lang="en-US" dirty="0"/>
              <a:t> dans </a:t>
            </a:r>
            <a:r>
              <a:rPr lang="en-US" dirty="0" err="1"/>
              <a:t>une</a:t>
            </a:r>
            <a:r>
              <a:rPr lang="en-US" dirty="0"/>
              <a:t> clause</a:t>
            </a:r>
          </a:p>
          <a:p>
            <a:pPr lvl="1">
              <a:lnSpc>
                <a:spcPct val="150000"/>
              </a:lnSpc>
            </a:pPr>
            <a:r>
              <a:rPr lang="en-US" dirty="0" err="1"/>
              <a:t>si</a:t>
            </a:r>
            <a:r>
              <a:rPr lang="en-US" dirty="0"/>
              <a:t> Quine(C[p ← False]) = True </a:t>
            </a:r>
            <a:r>
              <a:rPr lang="en-US" dirty="0" err="1"/>
              <a:t>alors</a:t>
            </a:r>
            <a:r>
              <a:rPr lang="en-US" dirty="0"/>
              <a:t> </a:t>
            </a:r>
            <a:r>
              <a:rPr lang="en-US" dirty="0" err="1"/>
              <a:t>retourner</a:t>
            </a:r>
            <a:r>
              <a:rPr lang="en-US" dirty="0"/>
              <a:t> True</a:t>
            </a:r>
          </a:p>
          <a:p>
            <a:pPr lvl="1">
              <a:lnSpc>
                <a:spcPct val="150000"/>
              </a:lnSpc>
            </a:pPr>
            <a:r>
              <a:rPr lang="en-US" dirty="0" err="1"/>
              <a:t>sinon</a:t>
            </a:r>
            <a:r>
              <a:rPr lang="en-US" dirty="0"/>
              <a:t> </a:t>
            </a:r>
            <a:r>
              <a:rPr lang="en-US" dirty="0" err="1"/>
              <a:t>retourner</a:t>
            </a:r>
            <a:r>
              <a:rPr lang="en-US" dirty="0"/>
              <a:t> Quine(C[p ← True])</a:t>
            </a:r>
          </a:p>
          <a:p>
            <a:pPr lvl="1">
              <a:lnSpc>
                <a:spcPct val="150000"/>
              </a:lnSpc>
            </a:pPr>
            <a:r>
              <a:rPr lang="en-US" dirty="0"/>
              <a:t>Fin</a:t>
            </a:r>
          </a:p>
        </p:txBody>
      </p:sp>
    </p:spTree>
    <p:extLst>
      <p:ext uri="{BB962C8B-B14F-4D97-AF65-F5344CB8AC3E}">
        <p14:creationId xmlns:p14="http://schemas.microsoft.com/office/powerpoint/2010/main" val="41439534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A6B7E-1F3B-E3F1-1825-9BE3626952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DA6854-24AA-D379-23E3-E36431DB7F22}"/>
              </a:ext>
            </a:extLst>
          </p:cNvPr>
          <p:cNvSpPr>
            <a:spLocks noGrp="1"/>
          </p:cNvSpPr>
          <p:nvPr>
            <p:ph type="title"/>
          </p:nvPr>
        </p:nvSpPr>
        <p:spPr>
          <a:xfrm>
            <a:off x="593023" y="524484"/>
            <a:ext cx="8596668" cy="702733"/>
          </a:xfrm>
        </p:spPr>
        <p:txBody>
          <a:bodyPr>
            <a:normAutofit fontScale="90000"/>
          </a:bodyPr>
          <a:lstStyle/>
          <a:p>
            <a:r>
              <a:rPr lang="fr-FR" dirty="0"/>
              <a:t>Méthodes de Résolution</a:t>
            </a:r>
            <a:br>
              <a:rPr lang="fr-FR" dirty="0"/>
            </a:br>
            <a:r>
              <a:rPr lang="fr-FR" sz="1800" b="1" dirty="0"/>
              <a:t>3. Méthode de Quine</a:t>
            </a:r>
            <a:br>
              <a:rPr lang="fr-FR" b="1" dirty="0"/>
            </a:br>
            <a:endParaRPr lang="en-US" dirty="0"/>
          </a:p>
        </p:txBody>
      </p:sp>
      <p:sp>
        <p:nvSpPr>
          <p:cNvPr id="4" name="TextBox 3">
            <a:extLst>
              <a:ext uri="{FF2B5EF4-FFF2-40B4-BE49-F238E27FC236}">
                <a16:creationId xmlns:a16="http://schemas.microsoft.com/office/drawing/2014/main" id="{577AB9A5-899C-6D83-0C69-5745F0B540BB}"/>
              </a:ext>
            </a:extLst>
          </p:cNvPr>
          <p:cNvSpPr txBox="1"/>
          <p:nvPr/>
        </p:nvSpPr>
        <p:spPr>
          <a:xfrm>
            <a:off x="593023" y="1810353"/>
            <a:ext cx="8922616" cy="3780971"/>
          </a:xfrm>
          <a:prstGeom prst="rect">
            <a:avLst/>
          </a:prstGeom>
          <a:noFill/>
        </p:spPr>
        <p:txBody>
          <a:bodyPr wrap="square">
            <a:spAutoFit/>
          </a:bodyPr>
          <a:lstStyle/>
          <a:p>
            <a:pPr>
              <a:lnSpc>
                <a:spcPct val="150000"/>
              </a:lnSpc>
            </a:pPr>
            <a:r>
              <a:rPr lang="fr-FR" b="1" u="sng" dirty="0"/>
              <a:t>Interprétation: </a:t>
            </a:r>
          </a:p>
          <a:p>
            <a:pPr>
              <a:lnSpc>
                <a:spcPct val="150000"/>
              </a:lnSpc>
            </a:pPr>
            <a:r>
              <a:rPr lang="fr-FR" dirty="0"/>
              <a:t>Etant donnée une formule φ du CP0, si l’arbre construit par la MQ</a:t>
            </a:r>
          </a:p>
          <a:p>
            <a:pPr>
              <a:lnSpc>
                <a:spcPct val="150000"/>
              </a:lnSpc>
            </a:pPr>
            <a:r>
              <a:rPr lang="fr-FR" dirty="0"/>
              <a:t>contient :</a:t>
            </a:r>
          </a:p>
          <a:p>
            <a:pPr marL="285750" indent="-285750">
              <a:lnSpc>
                <a:spcPct val="150000"/>
              </a:lnSpc>
              <a:buFont typeface="Arial" panose="020B0604020202020204" pitchFamily="34" charset="0"/>
              <a:buChar char="•"/>
            </a:pPr>
            <a:r>
              <a:rPr lang="fr-FR" dirty="0"/>
              <a:t>Seulement des feuilles étiquetées par </a:t>
            </a:r>
            <a:r>
              <a:rPr lang="fr-FR" dirty="0" err="1"/>
              <a:t>True</a:t>
            </a:r>
            <a:r>
              <a:rPr lang="fr-FR" dirty="0"/>
              <a:t> alors φ est une </a:t>
            </a:r>
            <a:r>
              <a:rPr lang="fr-FR" b="1" dirty="0"/>
              <a:t>tautologie.</a:t>
            </a:r>
          </a:p>
          <a:p>
            <a:pPr marL="285750" indent="-285750">
              <a:lnSpc>
                <a:spcPct val="150000"/>
              </a:lnSpc>
              <a:buFont typeface="Arial" panose="020B0604020202020204" pitchFamily="34" charset="0"/>
              <a:buChar char="•"/>
            </a:pPr>
            <a:endParaRPr lang="fr-FR" dirty="0"/>
          </a:p>
          <a:p>
            <a:pPr marL="285750" indent="-285750">
              <a:lnSpc>
                <a:spcPct val="150000"/>
              </a:lnSpc>
              <a:buFont typeface="Arial" panose="020B0604020202020204" pitchFamily="34" charset="0"/>
              <a:buChar char="•"/>
            </a:pPr>
            <a:r>
              <a:rPr lang="fr-FR" dirty="0"/>
              <a:t>Seulement des feuilles étiquetées par False alors φ est </a:t>
            </a:r>
            <a:r>
              <a:rPr lang="fr-FR" b="1" dirty="0"/>
              <a:t>insatisfaisable</a:t>
            </a:r>
            <a:r>
              <a:rPr lang="fr-FR" dirty="0"/>
              <a:t>.</a:t>
            </a:r>
          </a:p>
          <a:p>
            <a:pPr marL="285750" indent="-285750">
              <a:lnSpc>
                <a:spcPct val="150000"/>
              </a:lnSpc>
              <a:buFont typeface="Arial" panose="020B0604020202020204" pitchFamily="34" charset="0"/>
              <a:buChar char="•"/>
            </a:pPr>
            <a:endParaRPr lang="fr-FR" dirty="0"/>
          </a:p>
          <a:p>
            <a:pPr marL="285750" indent="-285750">
              <a:lnSpc>
                <a:spcPct val="150000"/>
              </a:lnSpc>
              <a:buFont typeface="Arial" panose="020B0604020202020204" pitchFamily="34" charset="0"/>
              <a:buChar char="•"/>
            </a:pPr>
            <a:r>
              <a:rPr lang="fr-FR" dirty="0"/>
              <a:t>Au moins une feuille étiquetée par </a:t>
            </a:r>
            <a:r>
              <a:rPr lang="fr-FR" dirty="0" err="1"/>
              <a:t>True</a:t>
            </a:r>
            <a:r>
              <a:rPr lang="fr-FR" dirty="0"/>
              <a:t> et au moins une feuille étiquetée par False alors φ est satisfaisable non valide</a:t>
            </a:r>
            <a:endParaRPr lang="en-US" dirty="0"/>
          </a:p>
        </p:txBody>
      </p:sp>
    </p:spTree>
    <p:extLst>
      <p:ext uri="{BB962C8B-B14F-4D97-AF65-F5344CB8AC3E}">
        <p14:creationId xmlns:p14="http://schemas.microsoft.com/office/powerpoint/2010/main" val="10227809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A88DB-D7EB-1699-1C21-0078B0E63D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65E2AE-914C-643D-0D2E-49A5676C42AD}"/>
              </a:ext>
            </a:extLst>
          </p:cNvPr>
          <p:cNvSpPr>
            <a:spLocks noGrp="1"/>
          </p:cNvSpPr>
          <p:nvPr>
            <p:ph type="title"/>
          </p:nvPr>
        </p:nvSpPr>
        <p:spPr>
          <a:xfrm>
            <a:off x="593023" y="524484"/>
            <a:ext cx="8596668" cy="702733"/>
          </a:xfrm>
        </p:spPr>
        <p:txBody>
          <a:bodyPr>
            <a:normAutofit fontScale="90000"/>
          </a:bodyPr>
          <a:lstStyle/>
          <a:p>
            <a:r>
              <a:rPr lang="fr-FR" dirty="0"/>
              <a:t>Méthodes de Résolution</a:t>
            </a:r>
            <a:br>
              <a:rPr lang="fr-FR" dirty="0"/>
            </a:br>
            <a:r>
              <a:rPr lang="fr-FR" sz="1800" b="1" dirty="0"/>
              <a:t>3. Méthode de Quine</a:t>
            </a:r>
            <a:br>
              <a:rPr lang="fr-FR" b="1" dirty="0"/>
            </a:br>
            <a:endParaRPr lang="en-US" dirty="0"/>
          </a:p>
        </p:txBody>
      </p:sp>
      <p:sp>
        <p:nvSpPr>
          <p:cNvPr id="4" name="TextBox 3">
            <a:extLst>
              <a:ext uri="{FF2B5EF4-FFF2-40B4-BE49-F238E27FC236}">
                <a16:creationId xmlns:a16="http://schemas.microsoft.com/office/drawing/2014/main" id="{A985C02A-8A48-C2FD-9E5B-6A3C28110946}"/>
              </a:ext>
            </a:extLst>
          </p:cNvPr>
          <p:cNvSpPr txBox="1"/>
          <p:nvPr/>
        </p:nvSpPr>
        <p:spPr>
          <a:xfrm>
            <a:off x="593023" y="1810353"/>
            <a:ext cx="8922616" cy="872355"/>
          </a:xfrm>
          <a:prstGeom prst="rect">
            <a:avLst/>
          </a:prstGeom>
          <a:noFill/>
        </p:spPr>
        <p:txBody>
          <a:bodyPr wrap="square">
            <a:spAutoFit/>
          </a:bodyPr>
          <a:lstStyle/>
          <a:p>
            <a:pPr>
              <a:lnSpc>
                <a:spcPct val="150000"/>
              </a:lnSpc>
            </a:pPr>
            <a:r>
              <a:rPr lang="fr-FR" b="1" u="sng" dirty="0"/>
              <a:t>Exemple :</a:t>
            </a:r>
          </a:p>
          <a:p>
            <a:pPr>
              <a:lnSpc>
                <a:spcPct val="150000"/>
              </a:lnSpc>
            </a:pPr>
            <a:r>
              <a:rPr lang="fr-FR" dirty="0"/>
              <a:t>Soit l’ensemble de clauses {p1 ∨ p2, ¬p1 ∨ p2, p3} est-il satisfaisable ?</a:t>
            </a:r>
            <a:endParaRPr lang="en-US" dirty="0"/>
          </a:p>
        </p:txBody>
      </p:sp>
      <p:pic>
        <p:nvPicPr>
          <p:cNvPr id="5" name="Picture 4">
            <a:extLst>
              <a:ext uri="{FF2B5EF4-FFF2-40B4-BE49-F238E27FC236}">
                <a16:creationId xmlns:a16="http://schemas.microsoft.com/office/drawing/2014/main" id="{0FDBB3F9-1EE2-82E5-B385-1E7EABFF1720}"/>
              </a:ext>
            </a:extLst>
          </p:cNvPr>
          <p:cNvPicPr>
            <a:picLocks noChangeAspect="1"/>
          </p:cNvPicPr>
          <p:nvPr/>
        </p:nvPicPr>
        <p:blipFill>
          <a:blip r:embed="rId2"/>
          <a:stretch>
            <a:fillRect/>
          </a:stretch>
        </p:blipFill>
        <p:spPr>
          <a:xfrm>
            <a:off x="2376084" y="2806886"/>
            <a:ext cx="5356493" cy="3869136"/>
          </a:xfrm>
          <a:prstGeom prst="rect">
            <a:avLst/>
          </a:prstGeom>
        </p:spPr>
      </p:pic>
    </p:spTree>
    <p:extLst>
      <p:ext uri="{BB962C8B-B14F-4D97-AF65-F5344CB8AC3E}">
        <p14:creationId xmlns:p14="http://schemas.microsoft.com/office/powerpoint/2010/main" val="8041449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ADE66-4894-3AE2-6BEF-6FDD0A0DD086}"/>
            </a:ext>
          </a:extLst>
        </p:cNvPr>
        <p:cNvGrpSpPr/>
        <p:nvPr/>
      </p:nvGrpSpPr>
      <p:grpSpPr>
        <a:xfrm>
          <a:off x="0" y="0"/>
          <a:ext cx="0" cy="0"/>
          <a:chOff x="0" y="0"/>
          <a:chExt cx="0" cy="0"/>
        </a:xfrm>
      </p:grpSpPr>
      <p:sp>
        <p:nvSpPr>
          <p:cNvPr id="44" name="Rectangle 43">
            <a:extLst>
              <a:ext uri="{FF2B5EF4-FFF2-40B4-BE49-F238E27FC236}">
                <a16:creationId xmlns:a16="http://schemas.microsoft.com/office/drawing/2014/main" id="{8C7EB7CF-0B3F-7F2F-83F6-6289B5E3C92E}"/>
              </a:ext>
            </a:extLst>
          </p:cNvPr>
          <p:cNvSpPr/>
          <p:nvPr/>
        </p:nvSpPr>
        <p:spPr>
          <a:xfrm>
            <a:off x="359229" y="2682707"/>
            <a:ext cx="6531428" cy="4093647"/>
          </a:xfrm>
          <a:prstGeom prst="rect">
            <a:avLst/>
          </a:prstGeom>
          <a:solidFill>
            <a:schemeClr val="accent6">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7BF315-87F9-3E67-D95C-C7D280CFC684}"/>
              </a:ext>
            </a:extLst>
          </p:cNvPr>
          <p:cNvSpPr>
            <a:spLocks noGrp="1"/>
          </p:cNvSpPr>
          <p:nvPr>
            <p:ph type="title"/>
          </p:nvPr>
        </p:nvSpPr>
        <p:spPr>
          <a:xfrm>
            <a:off x="593023" y="524484"/>
            <a:ext cx="8596668" cy="702733"/>
          </a:xfrm>
        </p:spPr>
        <p:txBody>
          <a:bodyPr>
            <a:normAutofit fontScale="90000"/>
          </a:bodyPr>
          <a:lstStyle/>
          <a:p>
            <a:r>
              <a:rPr lang="fr-FR" dirty="0"/>
              <a:t>Méthodes de Résolution</a:t>
            </a:r>
            <a:br>
              <a:rPr lang="fr-FR" dirty="0"/>
            </a:br>
            <a:r>
              <a:rPr lang="fr-FR" sz="1800" b="1" dirty="0"/>
              <a:t>3. Méthode de Quine</a:t>
            </a:r>
            <a:br>
              <a:rPr lang="fr-FR" b="1" dirty="0"/>
            </a:br>
            <a:endParaRPr lang="en-US" dirty="0"/>
          </a:p>
        </p:txBody>
      </p:sp>
      <p:sp>
        <p:nvSpPr>
          <p:cNvPr id="4" name="TextBox 3">
            <a:extLst>
              <a:ext uri="{FF2B5EF4-FFF2-40B4-BE49-F238E27FC236}">
                <a16:creationId xmlns:a16="http://schemas.microsoft.com/office/drawing/2014/main" id="{C6247F44-59C3-7477-13BF-13B0B29ACA74}"/>
              </a:ext>
            </a:extLst>
          </p:cNvPr>
          <p:cNvSpPr txBox="1"/>
          <p:nvPr/>
        </p:nvSpPr>
        <p:spPr>
          <a:xfrm>
            <a:off x="593023" y="1810353"/>
            <a:ext cx="8922616" cy="872355"/>
          </a:xfrm>
          <a:prstGeom prst="rect">
            <a:avLst/>
          </a:prstGeom>
          <a:noFill/>
        </p:spPr>
        <p:txBody>
          <a:bodyPr wrap="square">
            <a:spAutoFit/>
          </a:bodyPr>
          <a:lstStyle/>
          <a:p>
            <a:pPr>
              <a:lnSpc>
                <a:spcPct val="150000"/>
              </a:lnSpc>
            </a:pPr>
            <a:r>
              <a:rPr lang="fr-FR" b="1" u="sng" dirty="0"/>
              <a:t>Exemple :</a:t>
            </a:r>
          </a:p>
          <a:p>
            <a:pPr>
              <a:lnSpc>
                <a:spcPct val="150000"/>
              </a:lnSpc>
            </a:pPr>
            <a:r>
              <a:rPr lang="fr-FR" dirty="0"/>
              <a:t>Soit l’ensemble de clauses {¬p, ¬q , q ∨ r} est-il satisfaisable ?</a:t>
            </a:r>
            <a:endParaRPr lang="en-US" dirty="0"/>
          </a:p>
        </p:txBody>
      </p:sp>
      <p:sp>
        <p:nvSpPr>
          <p:cNvPr id="3" name="Rectangle 2">
            <a:extLst>
              <a:ext uri="{FF2B5EF4-FFF2-40B4-BE49-F238E27FC236}">
                <a16:creationId xmlns:a16="http://schemas.microsoft.com/office/drawing/2014/main" id="{72F19C1A-2362-E677-78DA-1E2A867CE80A}"/>
              </a:ext>
            </a:extLst>
          </p:cNvPr>
          <p:cNvSpPr/>
          <p:nvPr/>
        </p:nvSpPr>
        <p:spPr>
          <a:xfrm>
            <a:off x="3167743" y="2906486"/>
            <a:ext cx="1175657" cy="1028700"/>
          </a:xfrm>
          <a:prstGeom prst="rect">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rtlCol="0" anchor="t"/>
          <a:lstStyle/>
          <a:p>
            <a:pPr algn="ctr"/>
            <a:r>
              <a:rPr lang="fr-FR" dirty="0"/>
              <a:t>¬p</a:t>
            </a:r>
          </a:p>
          <a:p>
            <a:pPr algn="ctr"/>
            <a:r>
              <a:rPr lang="fr-FR" dirty="0"/>
              <a:t>¬q </a:t>
            </a:r>
          </a:p>
          <a:p>
            <a:pPr algn="ctr"/>
            <a:r>
              <a:rPr lang="fr-FR" dirty="0"/>
              <a:t>q ∨ r</a:t>
            </a:r>
            <a:endParaRPr lang="en-US" dirty="0">
              <a:solidFill>
                <a:schemeClr val="tx1"/>
              </a:solidFill>
            </a:endParaRPr>
          </a:p>
        </p:txBody>
      </p:sp>
      <p:sp>
        <p:nvSpPr>
          <p:cNvPr id="6" name="Rectangle 5">
            <a:extLst>
              <a:ext uri="{FF2B5EF4-FFF2-40B4-BE49-F238E27FC236}">
                <a16:creationId xmlns:a16="http://schemas.microsoft.com/office/drawing/2014/main" id="{F29D7637-820A-D711-3D55-2C6FF20696B3}"/>
              </a:ext>
            </a:extLst>
          </p:cNvPr>
          <p:cNvSpPr/>
          <p:nvPr/>
        </p:nvSpPr>
        <p:spPr>
          <a:xfrm>
            <a:off x="5027744" y="4455723"/>
            <a:ext cx="1175657" cy="1028700"/>
          </a:xfrm>
          <a:prstGeom prst="rect">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rtlCol="0" anchor="t"/>
          <a:lstStyle/>
          <a:p>
            <a:pPr algn="ctr"/>
            <a:r>
              <a:rPr lang="en-US" dirty="0"/>
              <a:t>⊥</a:t>
            </a:r>
          </a:p>
          <a:p>
            <a:pPr algn="ctr"/>
            <a:r>
              <a:rPr lang="fr-FR" dirty="0"/>
              <a:t>¬q </a:t>
            </a:r>
          </a:p>
          <a:p>
            <a:pPr algn="ctr"/>
            <a:r>
              <a:rPr lang="fr-FR" dirty="0"/>
              <a:t>q ∨ r</a:t>
            </a:r>
            <a:endParaRPr lang="en-US" dirty="0">
              <a:solidFill>
                <a:schemeClr val="tx1"/>
              </a:solidFill>
            </a:endParaRPr>
          </a:p>
          <a:p>
            <a:pPr algn="ctr"/>
            <a:endParaRPr lang="en-US" dirty="0">
              <a:solidFill>
                <a:schemeClr val="tx1"/>
              </a:solidFill>
            </a:endParaRPr>
          </a:p>
        </p:txBody>
      </p:sp>
      <p:sp>
        <p:nvSpPr>
          <p:cNvPr id="8" name="Rectangle 7">
            <a:extLst>
              <a:ext uri="{FF2B5EF4-FFF2-40B4-BE49-F238E27FC236}">
                <a16:creationId xmlns:a16="http://schemas.microsoft.com/office/drawing/2014/main" id="{1979B791-CFA6-EEBA-5AE1-E49FC9B2BA5E}"/>
              </a:ext>
            </a:extLst>
          </p:cNvPr>
          <p:cNvSpPr/>
          <p:nvPr/>
        </p:nvSpPr>
        <p:spPr>
          <a:xfrm>
            <a:off x="1895474" y="4455723"/>
            <a:ext cx="1017815" cy="671573"/>
          </a:xfrm>
          <a:prstGeom prst="rect">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rtlCol="0" anchor="t"/>
          <a:lstStyle/>
          <a:p>
            <a:pPr algn="ctr"/>
            <a:r>
              <a:rPr lang="fr-FR" dirty="0"/>
              <a:t>¬q </a:t>
            </a:r>
          </a:p>
          <a:p>
            <a:pPr algn="ctr"/>
            <a:r>
              <a:rPr lang="fr-FR" dirty="0"/>
              <a:t>q ∨ r</a:t>
            </a:r>
            <a:endParaRPr lang="en-US" dirty="0">
              <a:solidFill>
                <a:schemeClr val="tx1"/>
              </a:solidFill>
            </a:endParaRPr>
          </a:p>
        </p:txBody>
      </p:sp>
      <p:sp>
        <p:nvSpPr>
          <p:cNvPr id="12" name="TextBox 11">
            <a:extLst>
              <a:ext uri="{FF2B5EF4-FFF2-40B4-BE49-F238E27FC236}">
                <a16:creationId xmlns:a16="http://schemas.microsoft.com/office/drawing/2014/main" id="{6B74E3BA-B38F-D7F7-E160-A71787D92A1E}"/>
              </a:ext>
            </a:extLst>
          </p:cNvPr>
          <p:cNvSpPr txBox="1"/>
          <p:nvPr/>
        </p:nvSpPr>
        <p:spPr>
          <a:xfrm>
            <a:off x="1989839" y="3753683"/>
            <a:ext cx="923450" cy="369332"/>
          </a:xfrm>
          <a:prstGeom prst="rect">
            <a:avLst/>
          </a:prstGeom>
          <a:solidFill>
            <a:schemeClr val="accent6">
              <a:lumMod val="20000"/>
              <a:lumOff val="80000"/>
            </a:schemeClr>
          </a:solidFill>
          <a:ln>
            <a:noFill/>
          </a:ln>
        </p:spPr>
        <p:style>
          <a:lnRef idx="2">
            <a:schemeClr val="dk1"/>
          </a:lnRef>
          <a:fillRef idx="1">
            <a:schemeClr val="lt1"/>
          </a:fillRef>
          <a:effectRef idx="0">
            <a:schemeClr val="dk1"/>
          </a:effectRef>
          <a:fontRef idx="minor">
            <a:schemeClr val="dk1"/>
          </a:fontRef>
        </p:style>
        <p:txBody>
          <a:bodyPr wrap="square">
            <a:spAutoFit/>
          </a:bodyPr>
          <a:lstStyle/>
          <a:p>
            <a:r>
              <a:rPr lang="en-US" dirty="0"/>
              <a:t>p =⊥</a:t>
            </a:r>
          </a:p>
        </p:txBody>
      </p:sp>
      <p:sp>
        <p:nvSpPr>
          <p:cNvPr id="13" name="TextBox 12">
            <a:extLst>
              <a:ext uri="{FF2B5EF4-FFF2-40B4-BE49-F238E27FC236}">
                <a16:creationId xmlns:a16="http://schemas.microsoft.com/office/drawing/2014/main" id="{32BA4C0C-1B41-2888-FD54-4074C838416F}"/>
              </a:ext>
            </a:extLst>
          </p:cNvPr>
          <p:cNvSpPr txBox="1"/>
          <p:nvPr/>
        </p:nvSpPr>
        <p:spPr>
          <a:xfrm>
            <a:off x="4998378" y="3831763"/>
            <a:ext cx="868136" cy="369332"/>
          </a:xfrm>
          <a:prstGeom prst="rect">
            <a:avLst/>
          </a:prstGeom>
          <a:solidFill>
            <a:schemeClr val="accent6">
              <a:lumMod val="20000"/>
              <a:lumOff val="80000"/>
            </a:schemeClr>
          </a:solidFill>
          <a:ln>
            <a:noFill/>
          </a:ln>
        </p:spPr>
        <p:style>
          <a:lnRef idx="2">
            <a:schemeClr val="dk1"/>
          </a:lnRef>
          <a:fillRef idx="1">
            <a:schemeClr val="lt1"/>
          </a:fillRef>
          <a:effectRef idx="0">
            <a:schemeClr val="dk1"/>
          </a:effectRef>
          <a:fontRef idx="minor">
            <a:schemeClr val="dk1"/>
          </a:fontRef>
        </p:style>
        <p:txBody>
          <a:bodyPr wrap="square">
            <a:spAutoFit/>
          </a:bodyPr>
          <a:lstStyle/>
          <a:p>
            <a:r>
              <a:rPr lang="en-US" dirty="0"/>
              <a:t>p = T</a:t>
            </a:r>
          </a:p>
        </p:txBody>
      </p:sp>
      <p:sp>
        <p:nvSpPr>
          <p:cNvPr id="15" name="TextBox 14">
            <a:extLst>
              <a:ext uri="{FF2B5EF4-FFF2-40B4-BE49-F238E27FC236}">
                <a16:creationId xmlns:a16="http://schemas.microsoft.com/office/drawing/2014/main" id="{FA1FDD66-0B34-6E23-F011-512E810D2B88}"/>
              </a:ext>
            </a:extLst>
          </p:cNvPr>
          <p:cNvSpPr txBox="1"/>
          <p:nvPr/>
        </p:nvSpPr>
        <p:spPr>
          <a:xfrm>
            <a:off x="5333816" y="5882008"/>
            <a:ext cx="586241" cy="369332"/>
          </a:xfrm>
          <a:prstGeom prst="rect">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wrap="square">
            <a:spAutoFit/>
          </a:bodyPr>
          <a:lstStyle/>
          <a:p>
            <a:r>
              <a:rPr lang="en-US" dirty="0"/>
              <a:t>⊥</a:t>
            </a:r>
          </a:p>
        </p:txBody>
      </p:sp>
      <p:sp>
        <p:nvSpPr>
          <p:cNvPr id="16" name="TextBox 15">
            <a:extLst>
              <a:ext uri="{FF2B5EF4-FFF2-40B4-BE49-F238E27FC236}">
                <a16:creationId xmlns:a16="http://schemas.microsoft.com/office/drawing/2014/main" id="{0491F7C6-C2E9-629B-D056-7331DC520D76}"/>
              </a:ext>
            </a:extLst>
          </p:cNvPr>
          <p:cNvSpPr txBox="1"/>
          <p:nvPr/>
        </p:nvSpPr>
        <p:spPr>
          <a:xfrm>
            <a:off x="1012372" y="5020462"/>
            <a:ext cx="6106884" cy="369332"/>
          </a:xfrm>
          <a:prstGeom prst="rect">
            <a:avLst/>
          </a:prstGeom>
          <a:noFill/>
        </p:spPr>
        <p:txBody>
          <a:bodyPr wrap="square">
            <a:spAutoFit/>
          </a:bodyPr>
          <a:lstStyle/>
          <a:p>
            <a:r>
              <a:rPr lang="en-US" dirty="0"/>
              <a:t>q =⊥</a:t>
            </a:r>
          </a:p>
        </p:txBody>
      </p:sp>
      <p:sp>
        <p:nvSpPr>
          <p:cNvPr id="17" name="TextBox 16">
            <a:extLst>
              <a:ext uri="{FF2B5EF4-FFF2-40B4-BE49-F238E27FC236}">
                <a16:creationId xmlns:a16="http://schemas.microsoft.com/office/drawing/2014/main" id="{4639ACF6-97C1-CB30-2C39-A12978CFE2BF}"/>
              </a:ext>
            </a:extLst>
          </p:cNvPr>
          <p:cNvSpPr txBox="1"/>
          <p:nvPr/>
        </p:nvSpPr>
        <p:spPr>
          <a:xfrm>
            <a:off x="3167743" y="5011820"/>
            <a:ext cx="889020" cy="369332"/>
          </a:xfrm>
          <a:prstGeom prst="rect">
            <a:avLst/>
          </a:prstGeom>
          <a:noFill/>
        </p:spPr>
        <p:txBody>
          <a:bodyPr wrap="square">
            <a:spAutoFit/>
          </a:bodyPr>
          <a:lstStyle/>
          <a:p>
            <a:r>
              <a:rPr lang="en-US" dirty="0"/>
              <a:t>q =T</a:t>
            </a:r>
          </a:p>
        </p:txBody>
      </p:sp>
      <p:sp>
        <p:nvSpPr>
          <p:cNvPr id="18" name="Rectangle 17">
            <a:extLst>
              <a:ext uri="{FF2B5EF4-FFF2-40B4-BE49-F238E27FC236}">
                <a16:creationId xmlns:a16="http://schemas.microsoft.com/office/drawing/2014/main" id="{898D9D30-70D8-8D1F-7CAF-89CA6A37A689}"/>
              </a:ext>
            </a:extLst>
          </p:cNvPr>
          <p:cNvSpPr/>
          <p:nvPr/>
        </p:nvSpPr>
        <p:spPr>
          <a:xfrm>
            <a:off x="2908669" y="5433336"/>
            <a:ext cx="1175657" cy="633338"/>
          </a:xfrm>
          <a:prstGeom prst="rect">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rtlCol="0" anchor="t"/>
          <a:lstStyle/>
          <a:p>
            <a:pPr algn="ctr"/>
            <a:r>
              <a:rPr lang="en-US" dirty="0"/>
              <a:t>⊥</a:t>
            </a:r>
          </a:p>
          <a:p>
            <a:pPr algn="ctr"/>
            <a:r>
              <a:rPr lang="fr-FR" dirty="0"/>
              <a:t>q ∨ r</a:t>
            </a:r>
            <a:endParaRPr lang="en-US" dirty="0">
              <a:solidFill>
                <a:schemeClr val="tx1"/>
              </a:solidFill>
            </a:endParaRPr>
          </a:p>
          <a:p>
            <a:pPr algn="ctr"/>
            <a:endParaRPr lang="en-US" dirty="0">
              <a:solidFill>
                <a:schemeClr val="tx1"/>
              </a:solidFill>
            </a:endParaRPr>
          </a:p>
        </p:txBody>
      </p:sp>
      <p:sp>
        <p:nvSpPr>
          <p:cNvPr id="19" name="TextBox 18">
            <a:extLst>
              <a:ext uri="{FF2B5EF4-FFF2-40B4-BE49-F238E27FC236}">
                <a16:creationId xmlns:a16="http://schemas.microsoft.com/office/drawing/2014/main" id="{B69B541E-ED32-A61C-BD85-3CA3D0EF5261}"/>
              </a:ext>
            </a:extLst>
          </p:cNvPr>
          <p:cNvSpPr txBox="1"/>
          <p:nvPr/>
        </p:nvSpPr>
        <p:spPr>
          <a:xfrm>
            <a:off x="3212206" y="6333516"/>
            <a:ext cx="549060" cy="369332"/>
          </a:xfrm>
          <a:prstGeom prst="rect">
            <a:avLst/>
          </a:prstGeom>
          <a:solidFill>
            <a:schemeClr val="accent6">
              <a:lumMod val="20000"/>
              <a:lumOff val="80000"/>
            </a:schemeClr>
          </a:solidFill>
          <a:ln>
            <a:solidFill>
              <a:schemeClr val="tx1"/>
            </a:solidFill>
          </a:ln>
        </p:spPr>
        <p:txBody>
          <a:bodyPr wrap="square">
            <a:spAutoFit/>
          </a:bodyPr>
          <a:lstStyle/>
          <a:p>
            <a:r>
              <a:rPr lang="en-US" dirty="0"/>
              <a:t>⊥</a:t>
            </a:r>
          </a:p>
        </p:txBody>
      </p:sp>
      <p:sp>
        <p:nvSpPr>
          <p:cNvPr id="20" name="Rectangle 19">
            <a:extLst>
              <a:ext uri="{FF2B5EF4-FFF2-40B4-BE49-F238E27FC236}">
                <a16:creationId xmlns:a16="http://schemas.microsoft.com/office/drawing/2014/main" id="{6C399DFE-49F1-B0B4-CE3D-4E2324C4942E}"/>
              </a:ext>
            </a:extLst>
          </p:cNvPr>
          <p:cNvSpPr/>
          <p:nvPr/>
        </p:nvSpPr>
        <p:spPr>
          <a:xfrm>
            <a:off x="939468" y="5378909"/>
            <a:ext cx="943879" cy="520016"/>
          </a:xfrm>
          <a:prstGeom prst="rect">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rtlCol="0" anchor="t"/>
          <a:lstStyle/>
          <a:p>
            <a:pPr algn="ctr"/>
            <a:r>
              <a:rPr lang="fr-FR" dirty="0"/>
              <a:t>r</a:t>
            </a:r>
            <a:endParaRPr lang="en-US" dirty="0">
              <a:solidFill>
                <a:schemeClr val="tx1"/>
              </a:solidFill>
            </a:endParaRPr>
          </a:p>
          <a:p>
            <a:pPr algn="ctr"/>
            <a:endParaRPr lang="en-US" dirty="0">
              <a:solidFill>
                <a:schemeClr val="tx1"/>
              </a:solidFill>
            </a:endParaRPr>
          </a:p>
        </p:txBody>
      </p:sp>
      <p:sp>
        <p:nvSpPr>
          <p:cNvPr id="21" name="TextBox 20">
            <a:extLst>
              <a:ext uri="{FF2B5EF4-FFF2-40B4-BE49-F238E27FC236}">
                <a16:creationId xmlns:a16="http://schemas.microsoft.com/office/drawing/2014/main" id="{9293858F-4E2C-12D3-B70F-512005D69946}"/>
              </a:ext>
            </a:extLst>
          </p:cNvPr>
          <p:cNvSpPr txBox="1"/>
          <p:nvPr/>
        </p:nvSpPr>
        <p:spPr>
          <a:xfrm>
            <a:off x="593023" y="6257372"/>
            <a:ext cx="549060" cy="369332"/>
          </a:xfrm>
          <a:prstGeom prst="rect">
            <a:avLst/>
          </a:prstGeom>
          <a:solidFill>
            <a:schemeClr val="accent6">
              <a:lumMod val="20000"/>
              <a:lumOff val="80000"/>
            </a:schemeClr>
          </a:solidFill>
          <a:ln>
            <a:solidFill>
              <a:schemeClr val="tx1"/>
            </a:solidFill>
          </a:ln>
        </p:spPr>
        <p:txBody>
          <a:bodyPr wrap="square">
            <a:spAutoFit/>
          </a:bodyPr>
          <a:lstStyle/>
          <a:p>
            <a:r>
              <a:rPr lang="en-US" dirty="0"/>
              <a:t>⊥</a:t>
            </a:r>
          </a:p>
        </p:txBody>
      </p:sp>
      <p:sp>
        <p:nvSpPr>
          <p:cNvPr id="23" name="TextBox 22">
            <a:extLst>
              <a:ext uri="{FF2B5EF4-FFF2-40B4-BE49-F238E27FC236}">
                <a16:creationId xmlns:a16="http://schemas.microsoft.com/office/drawing/2014/main" id="{DFA86813-C83B-D734-4C69-D0A1093FCAF5}"/>
              </a:ext>
            </a:extLst>
          </p:cNvPr>
          <p:cNvSpPr txBox="1"/>
          <p:nvPr/>
        </p:nvSpPr>
        <p:spPr>
          <a:xfrm>
            <a:off x="1737540" y="6257372"/>
            <a:ext cx="504597" cy="369332"/>
          </a:xfrm>
          <a:prstGeom prst="rect">
            <a:avLst/>
          </a:prstGeom>
          <a:solidFill>
            <a:schemeClr val="accent6">
              <a:lumMod val="20000"/>
              <a:lumOff val="80000"/>
            </a:schemeClr>
          </a:solidFill>
          <a:ln>
            <a:solidFill>
              <a:schemeClr val="tx1"/>
            </a:solidFill>
          </a:ln>
        </p:spPr>
        <p:txBody>
          <a:bodyPr wrap="square">
            <a:spAutoFit/>
          </a:bodyPr>
          <a:lstStyle/>
          <a:p>
            <a:r>
              <a:rPr lang="en-US" dirty="0"/>
              <a:t>T</a:t>
            </a:r>
          </a:p>
        </p:txBody>
      </p:sp>
      <p:cxnSp>
        <p:nvCxnSpPr>
          <p:cNvPr id="25" name="Straight Connector 24">
            <a:extLst>
              <a:ext uri="{FF2B5EF4-FFF2-40B4-BE49-F238E27FC236}">
                <a16:creationId xmlns:a16="http://schemas.microsoft.com/office/drawing/2014/main" id="{7330CD25-5859-81D2-32A5-D21F605EB044}"/>
              </a:ext>
            </a:extLst>
          </p:cNvPr>
          <p:cNvCxnSpPr>
            <a:cxnSpLocks/>
            <a:stCxn id="3" idx="2"/>
            <a:endCxn id="8" idx="0"/>
          </p:cNvCxnSpPr>
          <p:nvPr/>
        </p:nvCxnSpPr>
        <p:spPr>
          <a:xfrm flipH="1">
            <a:off x="2404382" y="3935186"/>
            <a:ext cx="1351190" cy="520537"/>
          </a:xfrm>
          <a:prstGeom prst="line">
            <a:avLst/>
          </a:prstGeom>
        </p:spPr>
        <p:style>
          <a:lnRef idx="2">
            <a:schemeClr val="dk1"/>
          </a:lnRef>
          <a:fillRef idx="1">
            <a:schemeClr val="lt1"/>
          </a:fillRef>
          <a:effectRef idx="0">
            <a:schemeClr val="dk1"/>
          </a:effectRef>
          <a:fontRef idx="minor">
            <a:schemeClr val="dk1"/>
          </a:fontRef>
        </p:style>
      </p:cxnSp>
      <p:cxnSp>
        <p:nvCxnSpPr>
          <p:cNvPr id="28" name="Straight Connector 27">
            <a:extLst>
              <a:ext uri="{FF2B5EF4-FFF2-40B4-BE49-F238E27FC236}">
                <a16:creationId xmlns:a16="http://schemas.microsoft.com/office/drawing/2014/main" id="{4C5905EB-93F5-6982-D12E-12821659C6E5}"/>
              </a:ext>
            </a:extLst>
          </p:cNvPr>
          <p:cNvCxnSpPr/>
          <p:nvPr/>
        </p:nvCxnSpPr>
        <p:spPr>
          <a:xfrm flipH="1">
            <a:off x="1404257" y="5127296"/>
            <a:ext cx="978126" cy="251613"/>
          </a:xfrm>
          <a:prstGeom prst="line">
            <a:avLst/>
          </a:prstGeom>
        </p:spPr>
        <p:style>
          <a:lnRef idx="2">
            <a:schemeClr val="dk1"/>
          </a:lnRef>
          <a:fillRef idx="1">
            <a:schemeClr val="lt1"/>
          </a:fillRef>
          <a:effectRef idx="0">
            <a:schemeClr val="dk1"/>
          </a:effectRef>
          <a:fontRef idx="minor">
            <a:schemeClr val="dk1"/>
          </a:fontRef>
        </p:style>
      </p:cxnSp>
      <p:cxnSp>
        <p:nvCxnSpPr>
          <p:cNvPr id="30" name="Straight Connector 29">
            <a:extLst>
              <a:ext uri="{FF2B5EF4-FFF2-40B4-BE49-F238E27FC236}">
                <a16:creationId xmlns:a16="http://schemas.microsoft.com/office/drawing/2014/main" id="{374B5EE8-3823-7EE3-E262-623E1B970CD3}"/>
              </a:ext>
            </a:extLst>
          </p:cNvPr>
          <p:cNvCxnSpPr>
            <a:cxnSpLocks/>
            <a:stCxn id="21" idx="0"/>
            <a:endCxn id="20" idx="2"/>
          </p:cNvCxnSpPr>
          <p:nvPr/>
        </p:nvCxnSpPr>
        <p:spPr>
          <a:xfrm flipV="1">
            <a:off x="867553" y="5898925"/>
            <a:ext cx="543855" cy="358447"/>
          </a:xfrm>
          <a:prstGeom prst="line">
            <a:avLst/>
          </a:prstGeom>
        </p:spPr>
        <p:style>
          <a:lnRef idx="2">
            <a:schemeClr val="dk1"/>
          </a:lnRef>
          <a:fillRef idx="1">
            <a:schemeClr val="lt1"/>
          </a:fillRef>
          <a:effectRef idx="0">
            <a:schemeClr val="dk1"/>
          </a:effectRef>
          <a:fontRef idx="minor">
            <a:schemeClr val="dk1"/>
          </a:fontRef>
        </p:style>
      </p:cxnSp>
      <p:cxnSp>
        <p:nvCxnSpPr>
          <p:cNvPr id="33" name="Straight Connector 32">
            <a:extLst>
              <a:ext uri="{FF2B5EF4-FFF2-40B4-BE49-F238E27FC236}">
                <a16:creationId xmlns:a16="http://schemas.microsoft.com/office/drawing/2014/main" id="{2C740E3D-BE7D-F8AB-0124-7B173375960E}"/>
              </a:ext>
            </a:extLst>
          </p:cNvPr>
          <p:cNvCxnSpPr>
            <a:stCxn id="20" idx="2"/>
            <a:endCxn id="23" idx="0"/>
          </p:cNvCxnSpPr>
          <p:nvPr/>
        </p:nvCxnSpPr>
        <p:spPr>
          <a:xfrm>
            <a:off x="1411408" y="5898925"/>
            <a:ext cx="578431" cy="358447"/>
          </a:xfrm>
          <a:prstGeom prst="line">
            <a:avLst/>
          </a:prstGeom>
        </p:spPr>
        <p:style>
          <a:lnRef idx="2">
            <a:schemeClr val="dk1"/>
          </a:lnRef>
          <a:fillRef idx="1">
            <a:schemeClr val="lt1"/>
          </a:fillRef>
          <a:effectRef idx="0">
            <a:schemeClr val="dk1"/>
          </a:effectRef>
          <a:fontRef idx="minor">
            <a:schemeClr val="dk1"/>
          </a:fontRef>
        </p:style>
      </p:cxnSp>
      <p:cxnSp>
        <p:nvCxnSpPr>
          <p:cNvPr id="36" name="Straight Connector 35">
            <a:extLst>
              <a:ext uri="{FF2B5EF4-FFF2-40B4-BE49-F238E27FC236}">
                <a16:creationId xmlns:a16="http://schemas.microsoft.com/office/drawing/2014/main" id="{2B0ABB10-C523-106E-F034-D9482AD6B4BD}"/>
              </a:ext>
            </a:extLst>
          </p:cNvPr>
          <p:cNvCxnSpPr>
            <a:stCxn id="18" idx="2"/>
            <a:endCxn id="19" idx="0"/>
          </p:cNvCxnSpPr>
          <p:nvPr/>
        </p:nvCxnSpPr>
        <p:spPr>
          <a:xfrm flipH="1">
            <a:off x="3486736" y="6066674"/>
            <a:ext cx="9762" cy="266842"/>
          </a:xfrm>
          <a:prstGeom prst="line">
            <a:avLst/>
          </a:prstGeom>
        </p:spPr>
        <p:style>
          <a:lnRef idx="2">
            <a:schemeClr val="dk1"/>
          </a:lnRef>
          <a:fillRef idx="1">
            <a:schemeClr val="lt1"/>
          </a:fillRef>
          <a:effectRef idx="0">
            <a:schemeClr val="dk1"/>
          </a:effectRef>
          <a:fontRef idx="minor">
            <a:schemeClr val="dk1"/>
          </a:fontRef>
        </p:style>
      </p:cxnSp>
      <p:cxnSp>
        <p:nvCxnSpPr>
          <p:cNvPr id="38" name="Straight Connector 37">
            <a:extLst>
              <a:ext uri="{FF2B5EF4-FFF2-40B4-BE49-F238E27FC236}">
                <a16:creationId xmlns:a16="http://schemas.microsoft.com/office/drawing/2014/main" id="{D537B9A1-977A-4371-004F-A267CB9B35A0}"/>
              </a:ext>
            </a:extLst>
          </p:cNvPr>
          <p:cNvCxnSpPr/>
          <p:nvPr/>
        </p:nvCxnSpPr>
        <p:spPr>
          <a:xfrm>
            <a:off x="2382383" y="5127296"/>
            <a:ext cx="1229870" cy="306040"/>
          </a:xfrm>
          <a:prstGeom prst="line">
            <a:avLst/>
          </a:prstGeom>
        </p:spPr>
        <p:style>
          <a:lnRef idx="2">
            <a:schemeClr val="dk1"/>
          </a:lnRef>
          <a:fillRef idx="1">
            <a:schemeClr val="lt1"/>
          </a:fillRef>
          <a:effectRef idx="0">
            <a:schemeClr val="dk1"/>
          </a:effectRef>
          <a:fontRef idx="minor">
            <a:schemeClr val="dk1"/>
          </a:fontRef>
        </p:style>
      </p:cxnSp>
      <p:cxnSp>
        <p:nvCxnSpPr>
          <p:cNvPr id="40" name="Straight Connector 39">
            <a:extLst>
              <a:ext uri="{FF2B5EF4-FFF2-40B4-BE49-F238E27FC236}">
                <a16:creationId xmlns:a16="http://schemas.microsoft.com/office/drawing/2014/main" id="{9CB0F5CE-7B38-C038-A9BE-3CEE396D59D4}"/>
              </a:ext>
            </a:extLst>
          </p:cNvPr>
          <p:cNvCxnSpPr>
            <a:stCxn id="3" idx="2"/>
            <a:endCxn id="6" idx="0"/>
          </p:cNvCxnSpPr>
          <p:nvPr/>
        </p:nvCxnSpPr>
        <p:spPr>
          <a:xfrm>
            <a:off x="3755572" y="3935186"/>
            <a:ext cx="1860001" cy="520537"/>
          </a:xfrm>
          <a:prstGeom prst="line">
            <a:avLst/>
          </a:prstGeom>
        </p:spPr>
        <p:style>
          <a:lnRef idx="2">
            <a:schemeClr val="dk1"/>
          </a:lnRef>
          <a:fillRef idx="1">
            <a:schemeClr val="lt1"/>
          </a:fillRef>
          <a:effectRef idx="0">
            <a:schemeClr val="dk1"/>
          </a:effectRef>
          <a:fontRef idx="minor">
            <a:schemeClr val="dk1"/>
          </a:fontRef>
        </p:style>
      </p:cxnSp>
      <p:cxnSp>
        <p:nvCxnSpPr>
          <p:cNvPr id="42" name="Straight Connector 41">
            <a:extLst>
              <a:ext uri="{FF2B5EF4-FFF2-40B4-BE49-F238E27FC236}">
                <a16:creationId xmlns:a16="http://schemas.microsoft.com/office/drawing/2014/main" id="{CBD346AD-4EC0-A6DD-AB86-BC36FEFF3856}"/>
              </a:ext>
            </a:extLst>
          </p:cNvPr>
          <p:cNvCxnSpPr>
            <a:stCxn id="6" idx="2"/>
            <a:endCxn id="15" idx="0"/>
          </p:cNvCxnSpPr>
          <p:nvPr/>
        </p:nvCxnSpPr>
        <p:spPr>
          <a:xfrm>
            <a:off x="5615573" y="5484423"/>
            <a:ext cx="11364" cy="397585"/>
          </a:xfrm>
          <a:prstGeom prst="line">
            <a:avLst/>
          </a:prstGeom>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86C9791B-B6AE-9409-87FE-2F24325DB4F8}"/>
              </a:ext>
            </a:extLst>
          </p:cNvPr>
          <p:cNvSpPr txBox="1"/>
          <p:nvPr/>
        </p:nvSpPr>
        <p:spPr>
          <a:xfrm>
            <a:off x="7044201" y="2682707"/>
            <a:ext cx="3504056" cy="1287981"/>
          </a:xfrm>
          <a:prstGeom prst="rect">
            <a:avLst/>
          </a:prstGeom>
          <a:noFill/>
        </p:spPr>
        <p:style>
          <a:lnRef idx="2">
            <a:schemeClr val="dk1"/>
          </a:lnRef>
          <a:fillRef idx="1">
            <a:schemeClr val="lt1"/>
          </a:fillRef>
          <a:effectRef idx="0">
            <a:schemeClr val="dk1"/>
          </a:effectRef>
          <a:fontRef idx="minor">
            <a:schemeClr val="dk1"/>
          </a:fontRef>
        </p:style>
        <p:txBody>
          <a:bodyPr wrap="square">
            <a:spAutoFit/>
          </a:bodyPr>
          <a:lstStyle/>
          <a:p>
            <a:pPr>
              <a:lnSpc>
                <a:spcPct val="150000"/>
              </a:lnSpc>
            </a:pPr>
            <a:r>
              <a:rPr lang="fr-FR" dirty="0"/>
              <a:t>Cette formule est satisfaisable tel que pour p=0, q=0, r=1 on a la formule est vraie.</a:t>
            </a:r>
          </a:p>
        </p:txBody>
      </p:sp>
    </p:spTree>
    <p:extLst>
      <p:ext uri="{BB962C8B-B14F-4D97-AF65-F5344CB8AC3E}">
        <p14:creationId xmlns:p14="http://schemas.microsoft.com/office/powerpoint/2010/main" val="40236049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341D1-2DB3-252A-3F9A-0EBBCEC73AF5}"/>
            </a:ext>
          </a:extLst>
        </p:cNvPr>
        <p:cNvGrpSpPr/>
        <p:nvPr/>
      </p:nvGrpSpPr>
      <p:grpSpPr>
        <a:xfrm>
          <a:off x="0" y="0"/>
          <a:ext cx="0" cy="0"/>
          <a:chOff x="0" y="0"/>
          <a:chExt cx="0" cy="0"/>
        </a:xfrm>
      </p:grpSpPr>
      <p:sp>
        <p:nvSpPr>
          <p:cNvPr id="44" name="Rectangle 43">
            <a:extLst>
              <a:ext uri="{FF2B5EF4-FFF2-40B4-BE49-F238E27FC236}">
                <a16:creationId xmlns:a16="http://schemas.microsoft.com/office/drawing/2014/main" id="{78394296-23F8-3914-71E9-9292D1E34C23}"/>
              </a:ext>
            </a:extLst>
          </p:cNvPr>
          <p:cNvSpPr/>
          <p:nvPr/>
        </p:nvSpPr>
        <p:spPr>
          <a:xfrm>
            <a:off x="359229" y="2682707"/>
            <a:ext cx="6531428" cy="4093647"/>
          </a:xfrm>
          <a:prstGeom prst="rect">
            <a:avLst/>
          </a:prstGeom>
          <a:solidFill>
            <a:schemeClr val="accent6">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0A65FE0-7334-0FF7-86CE-887B0E7468F3}"/>
              </a:ext>
            </a:extLst>
          </p:cNvPr>
          <p:cNvSpPr>
            <a:spLocks noGrp="1"/>
          </p:cNvSpPr>
          <p:nvPr>
            <p:ph type="title"/>
          </p:nvPr>
        </p:nvSpPr>
        <p:spPr>
          <a:xfrm>
            <a:off x="593023" y="524484"/>
            <a:ext cx="8596668" cy="702733"/>
          </a:xfrm>
        </p:spPr>
        <p:txBody>
          <a:bodyPr>
            <a:normAutofit fontScale="90000"/>
          </a:bodyPr>
          <a:lstStyle/>
          <a:p>
            <a:r>
              <a:rPr lang="fr-FR" dirty="0"/>
              <a:t>Méthodes de Résolution</a:t>
            </a:r>
            <a:br>
              <a:rPr lang="fr-FR" dirty="0"/>
            </a:br>
            <a:r>
              <a:rPr lang="fr-FR" sz="1800" b="1" dirty="0"/>
              <a:t>4. Méthode de Davis et Putnam</a:t>
            </a:r>
            <a:br>
              <a:rPr lang="fr-FR" b="1" dirty="0"/>
            </a:br>
            <a:endParaRPr lang="en-US" dirty="0"/>
          </a:p>
        </p:txBody>
      </p:sp>
      <p:sp>
        <p:nvSpPr>
          <p:cNvPr id="4" name="TextBox 3">
            <a:extLst>
              <a:ext uri="{FF2B5EF4-FFF2-40B4-BE49-F238E27FC236}">
                <a16:creationId xmlns:a16="http://schemas.microsoft.com/office/drawing/2014/main" id="{679771BF-7D8A-4836-89CB-3F797375D252}"/>
              </a:ext>
            </a:extLst>
          </p:cNvPr>
          <p:cNvSpPr txBox="1"/>
          <p:nvPr/>
        </p:nvSpPr>
        <p:spPr>
          <a:xfrm>
            <a:off x="337512" y="1450996"/>
            <a:ext cx="8922616" cy="872483"/>
          </a:xfrm>
          <a:prstGeom prst="rect">
            <a:avLst/>
          </a:prstGeom>
          <a:noFill/>
        </p:spPr>
        <p:txBody>
          <a:bodyPr wrap="square">
            <a:spAutoFit/>
          </a:bodyPr>
          <a:lstStyle/>
          <a:p>
            <a:pPr>
              <a:lnSpc>
                <a:spcPct val="150000"/>
              </a:lnSpc>
            </a:pPr>
            <a:r>
              <a:rPr lang="fr-FR" dirty="0"/>
              <a:t>L’algorithme demande d’évaluer un </a:t>
            </a:r>
            <a:r>
              <a:rPr lang="fr-FR" dirty="0" err="1"/>
              <a:t>symbôle</a:t>
            </a:r>
            <a:r>
              <a:rPr lang="fr-FR" dirty="0"/>
              <a:t> propositionnel d’abord faux puis vrai. On a observé que cette méthode réalise souvent à des calculs inutiles?</a:t>
            </a:r>
            <a:endParaRPr lang="en-US" dirty="0"/>
          </a:p>
        </p:txBody>
      </p:sp>
      <p:sp>
        <p:nvSpPr>
          <p:cNvPr id="3" name="Rectangle 2">
            <a:extLst>
              <a:ext uri="{FF2B5EF4-FFF2-40B4-BE49-F238E27FC236}">
                <a16:creationId xmlns:a16="http://schemas.microsoft.com/office/drawing/2014/main" id="{45D60139-6C57-EBD1-4145-4FE744AFEB00}"/>
              </a:ext>
            </a:extLst>
          </p:cNvPr>
          <p:cNvSpPr/>
          <p:nvPr/>
        </p:nvSpPr>
        <p:spPr>
          <a:xfrm>
            <a:off x="3167743" y="2888219"/>
            <a:ext cx="1175657" cy="668112"/>
          </a:xfrm>
          <a:prstGeom prst="rect">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rtlCol="0" anchor="t"/>
          <a:lstStyle/>
          <a:p>
            <a:pPr algn="ctr"/>
            <a:r>
              <a:rPr lang="fr-FR" dirty="0"/>
              <a:t>¬ X1 </a:t>
            </a:r>
          </a:p>
          <a:p>
            <a:pPr algn="ctr"/>
            <a:r>
              <a:rPr lang="fr-FR" dirty="0"/>
              <a:t>X1 ∨ X2 </a:t>
            </a:r>
            <a:endParaRPr lang="en-US" dirty="0">
              <a:solidFill>
                <a:schemeClr val="tx1"/>
              </a:solidFill>
            </a:endParaRPr>
          </a:p>
        </p:txBody>
      </p:sp>
      <p:sp>
        <p:nvSpPr>
          <p:cNvPr id="6" name="Rectangle 5">
            <a:extLst>
              <a:ext uri="{FF2B5EF4-FFF2-40B4-BE49-F238E27FC236}">
                <a16:creationId xmlns:a16="http://schemas.microsoft.com/office/drawing/2014/main" id="{16182BAE-6AEF-91C0-47E5-FAA3FDFBF110}"/>
              </a:ext>
            </a:extLst>
          </p:cNvPr>
          <p:cNvSpPr/>
          <p:nvPr/>
        </p:nvSpPr>
        <p:spPr>
          <a:xfrm>
            <a:off x="5027744" y="4455723"/>
            <a:ext cx="1175657" cy="443614"/>
          </a:xfrm>
          <a:prstGeom prst="rect">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rtlCol="0" anchor="t"/>
          <a:lstStyle/>
          <a:p>
            <a:pPr algn="ctr"/>
            <a:r>
              <a:rPr lang="en-US" dirty="0"/>
              <a:t>⊥</a:t>
            </a:r>
          </a:p>
          <a:p>
            <a:pPr algn="ctr"/>
            <a:endParaRPr lang="en-US" dirty="0">
              <a:solidFill>
                <a:schemeClr val="tx1"/>
              </a:solidFill>
            </a:endParaRPr>
          </a:p>
          <a:p>
            <a:pPr algn="ctr"/>
            <a:endParaRPr lang="en-US" dirty="0">
              <a:solidFill>
                <a:schemeClr val="tx1"/>
              </a:solidFill>
            </a:endParaRPr>
          </a:p>
        </p:txBody>
      </p:sp>
      <p:sp>
        <p:nvSpPr>
          <p:cNvPr id="8" name="Rectangle 7">
            <a:extLst>
              <a:ext uri="{FF2B5EF4-FFF2-40B4-BE49-F238E27FC236}">
                <a16:creationId xmlns:a16="http://schemas.microsoft.com/office/drawing/2014/main" id="{73F67A95-A0D6-F44B-DE99-C0C51881E122}"/>
              </a:ext>
            </a:extLst>
          </p:cNvPr>
          <p:cNvSpPr/>
          <p:nvPr/>
        </p:nvSpPr>
        <p:spPr>
          <a:xfrm>
            <a:off x="1895474" y="4357165"/>
            <a:ext cx="1017815" cy="415089"/>
          </a:xfrm>
          <a:prstGeom prst="rect">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rtlCol="0" anchor="t"/>
          <a:lstStyle/>
          <a:p>
            <a:pPr algn="ctr"/>
            <a:r>
              <a:rPr lang="fr-FR" dirty="0"/>
              <a:t>X2</a:t>
            </a:r>
            <a:endParaRPr lang="en-US" dirty="0">
              <a:solidFill>
                <a:schemeClr val="tx1"/>
              </a:solidFill>
            </a:endParaRPr>
          </a:p>
        </p:txBody>
      </p:sp>
      <p:sp>
        <p:nvSpPr>
          <p:cNvPr id="12" name="TextBox 11">
            <a:extLst>
              <a:ext uri="{FF2B5EF4-FFF2-40B4-BE49-F238E27FC236}">
                <a16:creationId xmlns:a16="http://schemas.microsoft.com/office/drawing/2014/main" id="{83ECE564-174B-8F1F-D15E-A2419A666CA4}"/>
              </a:ext>
            </a:extLst>
          </p:cNvPr>
          <p:cNvSpPr txBox="1"/>
          <p:nvPr/>
        </p:nvSpPr>
        <p:spPr>
          <a:xfrm>
            <a:off x="1989839" y="3753683"/>
            <a:ext cx="923450" cy="369332"/>
          </a:xfrm>
          <a:prstGeom prst="rect">
            <a:avLst/>
          </a:prstGeom>
          <a:solidFill>
            <a:schemeClr val="accent6">
              <a:lumMod val="20000"/>
              <a:lumOff val="80000"/>
            </a:schemeClr>
          </a:solidFill>
          <a:ln>
            <a:noFill/>
          </a:ln>
        </p:spPr>
        <p:style>
          <a:lnRef idx="2">
            <a:schemeClr val="dk1"/>
          </a:lnRef>
          <a:fillRef idx="1">
            <a:schemeClr val="lt1"/>
          </a:fillRef>
          <a:effectRef idx="0">
            <a:schemeClr val="dk1"/>
          </a:effectRef>
          <a:fontRef idx="minor">
            <a:schemeClr val="dk1"/>
          </a:fontRef>
        </p:style>
        <p:txBody>
          <a:bodyPr wrap="square">
            <a:spAutoFit/>
          </a:bodyPr>
          <a:lstStyle/>
          <a:p>
            <a:r>
              <a:rPr lang="en-US" dirty="0"/>
              <a:t>x1 =⊥</a:t>
            </a:r>
          </a:p>
        </p:txBody>
      </p:sp>
      <p:sp>
        <p:nvSpPr>
          <p:cNvPr id="13" name="TextBox 12">
            <a:extLst>
              <a:ext uri="{FF2B5EF4-FFF2-40B4-BE49-F238E27FC236}">
                <a16:creationId xmlns:a16="http://schemas.microsoft.com/office/drawing/2014/main" id="{49C37302-9329-DA44-4654-8058137EA7EC}"/>
              </a:ext>
            </a:extLst>
          </p:cNvPr>
          <p:cNvSpPr txBox="1"/>
          <p:nvPr/>
        </p:nvSpPr>
        <p:spPr>
          <a:xfrm>
            <a:off x="4998378" y="3831763"/>
            <a:ext cx="868136" cy="369332"/>
          </a:xfrm>
          <a:prstGeom prst="rect">
            <a:avLst/>
          </a:prstGeom>
          <a:solidFill>
            <a:schemeClr val="accent6">
              <a:lumMod val="20000"/>
              <a:lumOff val="80000"/>
            </a:schemeClr>
          </a:solidFill>
          <a:ln>
            <a:noFill/>
          </a:ln>
        </p:spPr>
        <p:style>
          <a:lnRef idx="2">
            <a:schemeClr val="dk1"/>
          </a:lnRef>
          <a:fillRef idx="1">
            <a:schemeClr val="lt1"/>
          </a:fillRef>
          <a:effectRef idx="0">
            <a:schemeClr val="dk1"/>
          </a:effectRef>
          <a:fontRef idx="minor">
            <a:schemeClr val="dk1"/>
          </a:fontRef>
        </p:style>
        <p:txBody>
          <a:bodyPr wrap="square">
            <a:spAutoFit/>
          </a:bodyPr>
          <a:lstStyle/>
          <a:p>
            <a:r>
              <a:rPr lang="en-US" dirty="0"/>
              <a:t>x1 = T</a:t>
            </a:r>
          </a:p>
        </p:txBody>
      </p:sp>
      <p:sp>
        <p:nvSpPr>
          <p:cNvPr id="16" name="TextBox 15">
            <a:extLst>
              <a:ext uri="{FF2B5EF4-FFF2-40B4-BE49-F238E27FC236}">
                <a16:creationId xmlns:a16="http://schemas.microsoft.com/office/drawing/2014/main" id="{068063E0-99B8-5E64-E6F4-84A37F20D27F}"/>
              </a:ext>
            </a:extLst>
          </p:cNvPr>
          <p:cNvSpPr txBox="1"/>
          <p:nvPr/>
        </p:nvSpPr>
        <p:spPr>
          <a:xfrm>
            <a:off x="888979" y="4954457"/>
            <a:ext cx="6106884" cy="369332"/>
          </a:xfrm>
          <a:prstGeom prst="rect">
            <a:avLst/>
          </a:prstGeom>
          <a:noFill/>
        </p:spPr>
        <p:txBody>
          <a:bodyPr wrap="square">
            <a:spAutoFit/>
          </a:bodyPr>
          <a:lstStyle/>
          <a:p>
            <a:r>
              <a:rPr lang="en-US" dirty="0"/>
              <a:t>x2 =⊥</a:t>
            </a:r>
          </a:p>
        </p:txBody>
      </p:sp>
      <p:sp>
        <p:nvSpPr>
          <p:cNvPr id="17" name="TextBox 16">
            <a:extLst>
              <a:ext uri="{FF2B5EF4-FFF2-40B4-BE49-F238E27FC236}">
                <a16:creationId xmlns:a16="http://schemas.microsoft.com/office/drawing/2014/main" id="{54DB1F54-C03C-9D9F-3564-C89D61B8F405}"/>
              </a:ext>
            </a:extLst>
          </p:cNvPr>
          <p:cNvSpPr txBox="1"/>
          <p:nvPr/>
        </p:nvSpPr>
        <p:spPr>
          <a:xfrm>
            <a:off x="3081497" y="4899337"/>
            <a:ext cx="889020" cy="369332"/>
          </a:xfrm>
          <a:prstGeom prst="rect">
            <a:avLst/>
          </a:prstGeom>
          <a:noFill/>
        </p:spPr>
        <p:txBody>
          <a:bodyPr wrap="square">
            <a:spAutoFit/>
          </a:bodyPr>
          <a:lstStyle/>
          <a:p>
            <a:r>
              <a:rPr lang="en-US" dirty="0"/>
              <a:t>x2 =T</a:t>
            </a:r>
          </a:p>
        </p:txBody>
      </p:sp>
      <p:sp>
        <p:nvSpPr>
          <p:cNvPr id="18" name="Rectangle 17">
            <a:extLst>
              <a:ext uri="{FF2B5EF4-FFF2-40B4-BE49-F238E27FC236}">
                <a16:creationId xmlns:a16="http://schemas.microsoft.com/office/drawing/2014/main" id="{1ACEE7E7-4062-07E6-8AFD-A2D4BFED9047}"/>
              </a:ext>
            </a:extLst>
          </p:cNvPr>
          <p:cNvSpPr/>
          <p:nvPr/>
        </p:nvSpPr>
        <p:spPr>
          <a:xfrm>
            <a:off x="2948897" y="5541252"/>
            <a:ext cx="779323" cy="379829"/>
          </a:xfrm>
          <a:prstGeom prst="rect">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rtlCol="0" anchor="t"/>
          <a:lstStyle/>
          <a:p>
            <a:pPr algn="ctr"/>
            <a:r>
              <a:rPr lang="fr-FR" dirty="0"/>
              <a:t>T</a:t>
            </a:r>
            <a:endParaRPr lang="en-US" dirty="0">
              <a:solidFill>
                <a:schemeClr val="tx1"/>
              </a:solidFill>
            </a:endParaRPr>
          </a:p>
        </p:txBody>
      </p:sp>
      <p:sp>
        <p:nvSpPr>
          <p:cNvPr id="21" name="TextBox 20">
            <a:extLst>
              <a:ext uri="{FF2B5EF4-FFF2-40B4-BE49-F238E27FC236}">
                <a16:creationId xmlns:a16="http://schemas.microsoft.com/office/drawing/2014/main" id="{1C3F2030-B047-F9BF-331F-A1746589CA0E}"/>
              </a:ext>
            </a:extLst>
          </p:cNvPr>
          <p:cNvSpPr txBox="1"/>
          <p:nvPr/>
        </p:nvSpPr>
        <p:spPr>
          <a:xfrm>
            <a:off x="742048" y="5523633"/>
            <a:ext cx="658791" cy="369332"/>
          </a:xfrm>
          <a:prstGeom prst="rect">
            <a:avLst/>
          </a:prstGeom>
          <a:solidFill>
            <a:schemeClr val="accent6">
              <a:lumMod val="20000"/>
              <a:lumOff val="80000"/>
            </a:schemeClr>
          </a:solidFill>
          <a:ln>
            <a:solidFill>
              <a:schemeClr val="tx1"/>
            </a:solidFill>
          </a:ln>
        </p:spPr>
        <p:txBody>
          <a:bodyPr wrap="square">
            <a:spAutoFit/>
          </a:bodyPr>
          <a:lstStyle/>
          <a:p>
            <a:r>
              <a:rPr lang="en-US" dirty="0"/>
              <a:t>⊥</a:t>
            </a:r>
          </a:p>
        </p:txBody>
      </p:sp>
      <p:cxnSp>
        <p:nvCxnSpPr>
          <p:cNvPr id="25" name="Straight Connector 24">
            <a:extLst>
              <a:ext uri="{FF2B5EF4-FFF2-40B4-BE49-F238E27FC236}">
                <a16:creationId xmlns:a16="http://schemas.microsoft.com/office/drawing/2014/main" id="{3EAA5595-D770-45D1-872B-B5EC82A0B4D9}"/>
              </a:ext>
            </a:extLst>
          </p:cNvPr>
          <p:cNvCxnSpPr>
            <a:cxnSpLocks/>
            <a:stCxn id="3" idx="2"/>
            <a:endCxn id="8" idx="0"/>
          </p:cNvCxnSpPr>
          <p:nvPr/>
        </p:nvCxnSpPr>
        <p:spPr>
          <a:xfrm flipH="1">
            <a:off x="2404382" y="3556331"/>
            <a:ext cx="1351190" cy="800834"/>
          </a:xfrm>
          <a:prstGeom prst="line">
            <a:avLst/>
          </a:prstGeom>
        </p:spPr>
        <p:style>
          <a:lnRef idx="2">
            <a:schemeClr val="dk1"/>
          </a:lnRef>
          <a:fillRef idx="1">
            <a:schemeClr val="lt1"/>
          </a:fillRef>
          <a:effectRef idx="0">
            <a:schemeClr val="dk1"/>
          </a:effectRef>
          <a:fontRef idx="minor">
            <a:schemeClr val="dk1"/>
          </a:fontRef>
        </p:style>
      </p:cxnSp>
      <p:cxnSp>
        <p:nvCxnSpPr>
          <p:cNvPr id="28" name="Straight Connector 27">
            <a:extLst>
              <a:ext uri="{FF2B5EF4-FFF2-40B4-BE49-F238E27FC236}">
                <a16:creationId xmlns:a16="http://schemas.microsoft.com/office/drawing/2014/main" id="{80F91656-F84B-C901-F2D9-21B13676AD8C}"/>
              </a:ext>
            </a:extLst>
          </p:cNvPr>
          <p:cNvCxnSpPr>
            <a:cxnSpLocks/>
            <a:stCxn id="8" idx="2"/>
            <a:endCxn id="21" idx="0"/>
          </p:cNvCxnSpPr>
          <p:nvPr/>
        </p:nvCxnSpPr>
        <p:spPr>
          <a:xfrm flipH="1">
            <a:off x="1071444" y="4772254"/>
            <a:ext cx="1332938" cy="751379"/>
          </a:xfrm>
          <a:prstGeom prst="line">
            <a:avLst/>
          </a:prstGeom>
        </p:spPr>
        <p:style>
          <a:lnRef idx="2">
            <a:schemeClr val="dk1"/>
          </a:lnRef>
          <a:fillRef idx="1">
            <a:schemeClr val="lt1"/>
          </a:fillRef>
          <a:effectRef idx="0">
            <a:schemeClr val="dk1"/>
          </a:effectRef>
          <a:fontRef idx="minor">
            <a:schemeClr val="dk1"/>
          </a:fontRef>
        </p:style>
      </p:cxnSp>
      <p:cxnSp>
        <p:nvCxnSpPr>
          <p:cNvPr id="38" name="Straight Connector 37">
            <a:extLst>
              <a:ext uri="{FF2B5EF4-FFF2-40B4-BE49-F238E27FC236}">
                <a16:creationId xmlns:a16="http://schemas.microsoft.com/office/drawing/2014/main" id="{2650F922-525D-826A-94C0-F5C440E87A70}"/>
              </a:ext>
            </a:extLst>
          </p:cNvPr>
          <p:cNvCxnSpPr>
            <a:cxnSpLocks/>
            <a:stCxn id="8" idx="2"/>
            <a:endCxn id="18" idx="0"/>
          </p:cNvCxnSpPr>
          <p:nvPr/>
        </p:nvCxnSpPr>
        <p:spPr>
          <a:xfrm>
            <a:off x="2404382" y="4772254"/>
            <a:ext cx="934177" cy="768998"/>
          </a:xfrm>
          <a:prstGeom prst="line">
            <a:avLst/>
          </a:prstGeom>
        </p:spPr>
        <p:style>
          <a:lnRef idx="2">
            <a:schemeClr val="dk1"/>
          </a:lnRef>
          <a:fillRef idx="1">
            <a:schemeClr val="lt1"/>
          </a:fillRef>
          <a:effectRef idx="0">
            <a:schemeClr val="dk1"/>
          </a:effectRef>
          <a:fontRef idx="minor">
            <a:schemeClr val="dk1"/>
          </a:fontRef>
        </p:style>
      </p:cxnSp>
      <p:cxnSp>
        <p:nvCxnSpPr>
          <p:cNvPr id="40" name="Straight Connector 39">
            <a:extLst>
              <a:ext uri="{FF2B5EF4-FFF2-40B4-BE49-F238E27FC236}">
                <a16:creationId xmlns:a16="http://schemas.microsoft.com/office/drawing/2014/main" id="{EE41C2FE-5793-2EF3-888C-59A19C62DDC0}"/>
              </a:ext>
            </a:extLst>
          </p:cNvPr>
          <p:cNvCxnSpPr>
            <a:cxnSpLocks/>
            <a:stCxn id="3" idx="2"/>
            <a:endCxn id="6" idx="0"/>
          </p:cNvCxnSpPr>
          <p:nvPr/>
        </p:nvCxnSpPr>
        <p:spPr>
          <a:xfrm>
            <a:off x="3755572" y="3556331"/>
            <a:ext cx="1860001" cy="899392"/>
          </a:xfrm>
          <a:prstGeom prst="line">
            <a:avLst/>
          </a:prstGeom>
        </p:spPr>
        <p:style>
          <a:lnRef idx="2">
            <a:schemeClr val="dk1"/>
          </a:lnRef>
          <a:fillRef idx="1">
            <a:schemeClr val="lt1"/>
          </a:fillRef>
          <a:effectRef idx="0">
            <a:schemeClr val="dk1"/>
          </a:effectRef>
          <a:fontRef idx="minor">
            <a:schemeClr val="dk1"/>
          </a:fontRef>
        </p:style>
      </p:cxnSp>
      <p:sp>
        <p:nvSpPr>
          <p:cNvPr id="45" name="TextBox 44">
            <a:extLst>
              <a:ext uri="{FF2B5EF4-FFF2-40B4-BE49-F238E27FC236}">
                <a16:creationId xmlns:a16="http://schemas.microsoft.com/office/drawing/2014/main" id="{1B800CE8-DBC4-4916-A925-D52738C10646}"/>
              </a:ext>
            </a:extLst>
          </p:cNvPr>
          <p:cNvSpPr txBox="1"/>
          <p:nvPr/>
        </p:nvSpPr>
        <p:spPr>
          <a:xfrm>
            <a:off x="7044201" y="2682707"/>
            <a:ext cx="3504056" cy="1703480"/>
          </a:xfrm>
          <a:prstGeom prst="rect">
            <a:avLst/>
          </a:prstGeom>
          <a:noFill/>
        </p:spPr>
        <p:style>
          <a:lnRef idx="2">
            <a:schemeClr val="dk1"/>
          </a:lnRef>
          <a:fillRef idx="1">
            <a:schemeClr val="lt1"/>
          </a:fillRef>
          <a:effectRef idx="0">
            <a:schemeClr val="dk1"/>
          </a:effectRef>
          <a:fontRef idx="minor">
            <a:schemeClr val="dk1"/>
          </a:fontRef>
        </p:style>
        <p:txBody>
          <a:bodyPr wrap="square">
            <a:spAutoFit/>
          </a:bodyPr>
          <a:lstStyle/>
          <a:p>
            <a:pPr>
              <a:lnSpc>
                <a:spcPct val="150000"/>
              </a:lnSpc>
            </a:pPr>
            <a:r>
              <a:rPr lang="fr-FR" dirty="0"/>
              <a:t>L’exploration de X2 dans la branche gauche est inutile car pour que la formule soit satisfaisable, x2 doit être vrai.</a:t>
            </a:r>
          </a:p>
        </p:txBody>
      </p:sp>
    </p:spTree>
    <p:extLst>
      <p:ext uri="{BB962C8B-B14F-4D97-AF65-F5344CB8AC3E}">
        <p14:creationId xmlns:p14="http://schemas.microsoft.com/office/powerpoint/2010/main" val="12612886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9223E-C30B-DB8F-9100-77E5669A65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04A906-76FD-201A-BF2B-982FE796449A}"/>
              </a:ext>
            </a:extLst>
          </p:cNvPr>
          <p:cNvSpPr>
            <a:spLocks noGrp="1"/>
          </p:cNvSpPr>
          <p:nvPr>
            <p:ph type="title"/>
          </p:nvPr>
        </p:nvSpPr>
        <p:spPr>
          <a:xfrm>
            <a:off x="593023" y="524484"/>
            <a:ext cx="8596668" cy="702733"/>
          </a:xfrm>
        </p:spPr>
        <p:txBody>
          <a:bodyPr>
            <a:normAutofit fontScale="90000"/>
          </a:bodyPr>
          <a:lstStyle/>
          <a:p>
            <a:r>
              <a:rPr lang="fr-FR" dirty="0"/>
              <a:t>Méthodes de Résolution</a:t>
            </a:r>
            <a:br>
              <a:rPr lang="fr-FR" dirty="0"/>
            </a:br>
            <a:r>
              <a:rPr lang="fr-FR" sz="1800" b="1" dirty="0"/>
              <a:t>4. Méthode de Davis et Putnam</a:t>
            </a:r>
            <a:br>
              <a:rPr lang="fr-FR" b="1" dirty="0"/>
            </a:br>
            <a:endParaRPr lang="en-US" dirty="0"/>
          </a:p>
        </p:txBody>
      </p:sp>
      <p:sp>
        <p:nvSpPr>
          <p:cNvPr id="4" name="TextBox 3">
            <a:extLst>
              <a:ext uri="{FF2B5EF4-FFF2-40B4-BE49-F238E27FC236}">
                <a16:creationId xmlns:a16="http://schemas.microsoft.com/office/drawing/2014/main" id="{0299643D-B6D3-A85F-CFCA-D3E5C91805B5}"/>
              </a:ext>
            </a:extLst>
          </p:cNvPr>
          <p:cNvSpPr txBox="1"/>
          <p:nvPr/>
        </p:nvSpPr>
        <p:spPr>
          <a:xfrm>
            <a:off x="190554" y="1581625"/>
            <a:ext cx="9851517" cy="4196470"/>
          </a:xfrm>
          <a:prstGeom prst="rect">
            <a:avLst/>
          </a:prstGeom>
          <a:noFill/>
        </p:spPr>
        <p:txBody>
          <a:bodyPr wrap="square">
            <a:spAutoFit/>
          </a:bodyPr>
          <a:lstStyle/>
          <a:p>
            <a:pPr>
              <a:lnSpc>
                <a:spcPct val="150000"/>
              </a:lnSpc>
            </a:pPr>
            <a:r>
              <a:rPr lang="fr-FR" dirty="0"/>
              <a:t>Un nouvel algorithme a été défini pour améliorer la performance de cet algorithme en construisant là la volée: </a:t>
            </a:r>
          </a:p>
          <a:p>
            <a:pPr marL="285750" indent="-285750">
              <a:lnSpc>
                <a:spcPct val="150000"/>
              </a:lnSpc>
              <a:buFont typeface="Arial" panose="020B0604020202020204" pitchFamily="34" charset="0"/>
              <a:buChar char="•"/>
            </a:pPr>
            <a:r>
              <a:rPr lang="fr-FR" dirty="0"/>
              <a:t>Un ordre d’exploration des symboles propositionnels. </a:t>
            </a:r>
          </a:p>
          <a:p>
            <a:pPr marL="285750" indent="-285750">
              <a:lnSpc>
                <a:spcPct val="150000"/>
              </a:lnSpc>
              <a:buFont typeface="Arial" panose="020B0604020202020204" pitchFamily="34" charset="0"/>
              <a:buChar char="•"/>
            </a:pPr>
            <a:r>
              <a:rPr lang="fr-FR" dirty="0"/>
              <a:t>Un ordre d’affectation des valeurs de vérité aux différentes clauses. </a:t>
            </a:r>
            <a:r>
              <a:rPr lang="fr-FR" dirty="0">
                <a:sym typeface="Wingdings" panose="05000000000000000000" pitchFamily="2" charset="2"/>
              </a:rPr>
              <a:t> Méthode Davis Putnam</a:t>
            </a:r>
          </a:p>
          <a:p>
            <a:pPr marL="285750" indent="-285750">
              <a:lnSpc>
                <a:spcPct val="150000"/>
              </a:lnSpc>
              <a:buFont typeface="Arial" panose="020B0604020202020204" pitchFamily="34" charset="0"/>
              <a:buChar char="•"/>
            </a:pPr>
            <a:r>
              <a:rPr lang="fr-FR" dirty="0">
                <a:sym typeface="Wingdings" panose="05000000000000000000" pitchFamily="2" charset="2"/>
              </a:rPr>
              <a:t>Cette méthode est considérée comme l’une des méthodes les plus efficaces pour résoudre le problème SAT. </a:t>
            </a:r>
          </a:p>
          <a:p>
            <a:pPr marL="285750" indent="-285750">
              <a:lnSpc>
                <a:spcPct val="150000"/>
              </a:lnSpc>
              <a:buFont typeface="Arial" panose="020B0604020202020204" pitchFamily="34" charset="0"/>
              <a:buChar char="•"/>
            </a:pPr>
            <a:r>
              <a:rPr lang="fr-FR" dirty="0">
                <a:sym typeface="Wingdings" panose="05000000000000000000" pitchFamily="2" charset="2"/>
              </a:rPr>
              <a:t>Elle repose sur un algorithme qui représente sur un raffinement de la méthode de Quine par l’accélération du parcours des solutions en réduisant le branchement des clauses unitaires et en utilisant des heuristiques pour accélérer le parcours des solutions.</a:t>
            </a:r>
            <a:endParaRPr lang="en-US" dirty="0"/>
          </a:p>
        </p:txBody>
      </p:sp>
    </p:spTree>
    <p:extLst>
      <p:ext uri="{BB962C8B-B14F-4D97-AF65-F5344CB8AC3E}">
        <p14:creationId xmlns:p14="http://schemas.microsoft.com/office/powerpoint/2010/main" val="9757739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84B99-9DD2-4212-DB4B-BF50DFE127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C36A7B-76C0-9C28-54AC-3E3648F3C4BE}"/>
              </a:ext>
            </a:extLst>
          </p:cNvPr>
          <p:cNvSpPr>
            <a:spLocks noGrp="1"/>
          </p:cNvSpPr>
          <p:nvPr>
            <p:ph type="title"/>
          </p:nvPr>
        </p:nvSpPr>
        <p:spPr>
          <a:xfrm>
            <a:off x="593023" y="524484"/>
            <a:ext cx="8596668" cy="702733"/>
          </a:xfrm>
        </p:spPr>
        <p:txBody>
          <a:bodyPr>
            <a:normAutofit fontScale="90000"/>
          </a:bodyPr>
          <a:lstStyle/>
          <a:p>
            <a:r>
              <a:rPr lang="fr-FR" dirty="0"/>
              <a:t>Méthodes de Résolution</a:t>
            </a:r>
            <a:br>
              <a:rPr lang="fr-FR" dirty="0"/>
            </a:br>
            <a:r>
              <a:rPr lang="fr-FR" sz="1800" b="1" dirty="0"/>
              <a:t>4. Méthode de Davis et Putnam</a:t>
            </a:r>
            <a:br>
              <a:rPr lang="fr-FR" b="1" dirty="0"/>
            </a:br>
            <a:endParaRPr lang="en-US" dirty="0"/>
          </a:p>
        </p:txBody>
      </p:sp>
      <p:sp>
        <p:nvSpPr>
          <p:cNvPr id="4" name="TextBox 3">
            <a:extLst>
              <a:ext uri="{FF2B5EF4-FFF2-40B4-BE49-F238E27FC236}">
                <a16:creationId xmlns:a16="http://schemas.microsoft.com/office/drawing/2014/main" id="{188A5D08-8CDE-1421-A8D9-B46A941EEBAE}"/>
              </a:ext>
            </a:extLst>
          </p:cNvPr>
          <p:cNvSpPr txBox="1"/>
          <p:nvPr/>
        </p:nvSpPr>
        <p:spPr>
          <a:xfrm>
            <a:off x="925339" y="1548968"/>
            <a:ext cx="10831232" cy="5442965"/>
          </a:xfrm>
          <a:prstGeom prst="rect">
            <a:avLst/>
          </a:prstGeom>
          <a:noFill/>
        </p:spPr>
        <p:txBody>
          <a:bodyPr wrap="square">
            <a:spAutoFit/>
          </a:bodyPr>
          <a:lstStyle/>
          <a:p>
            <a:pPr>
              <a:lnSpc>
                <a:spcPct val="150000"/>
              </a:lnSpc>
            </a:pPr>
            <a:r>
              <a:rPr lang="fr-FR" b="1" u="sng" dirty="0"/>
              <a:t>Algorithme:</a:t>
            </a:r>
          </a:p>
          <a:p>
            <a:pPr>
              <a:lnSpc>
                <a:spcPct val="150000"/>
              </a:lnSpc>
            </a:pPr>
            <a:r>
              <a:rPr lang="fr-FR" b="1" dirty="0"/>
              <a:t>Entrée: </a:t>
            </a:r>
            <a:r>
              <a:rPr lang="fr-FR" dirty="0"/>
              <a:t>un ensemble de clauses C</a:t>
            </a:r>
          </a:p>
          <a:p>
            <a:pPr>
              <a:lnSpc>
                <a:spcPct val="150000"/>
              </a:lnSpc>
            </a:pPr>
            <a:r>
              <a:rPr lang="fr-FR" b="1" dirty="0"/>
              <a:t>Sortie : </a:t>
            </a:r>
            <a:r>
              <a:rPr lang="fr-FR" dirty="0" err="1"/>
              <a:t>True</a:t>
            </a:r>
            <a:r>
              <a:rPr lang="fr-FR" dirty="0"/>
              <a:t> si C est satisfiable, False sinon</a:t>
            </a:r>
          </a:p>
          <a:p>
            <a:pPr>
              <a:lnSpc>
                <a:spcPct val="150000"/>
              </a:lnSpc>
            </a:pPr>
            <a:r>
              <a:rPr lang="fr-FR" b="1" dirty="0"/>
              <a:t>Début</a:t>
            </a:r>
            <a:r>
              <a:rPr lang="fr-FR" dirty="0"/>
              <a:t>:</a:t>
            </a:r>
          </a:p>
          <a:p>
            <a:pPr lvl="1">
              <a:lnSpc>
                <a:spcPct val="150000"/>
              </a:lnSpc>
            </a:pPr>
            <a:r>
              <a:rPr lang="fr-FR" dirty="0"/>
              <a:t>simplifier l’ensemble de clauses</a:t>
            </a:r>
          </a:p>
          <a:p>
            <a:pPr lvl="1">
              <a:lnSpc>
                <a:spcPct val="150000"/>
              </a:lnSpc>
            </a:pPr>
            <a:r>
              <a:rPr lang="fr-FR" dirty="0"/>
              <a:t>Si C = ∅ retourner </a:t>
            </a:r>
            <a:r>
              <a:rPr lang="fr-FR" dirty="0" err="1"/>
              <a:t>True</a:t>
            </a:r>
            <a:endParaRPr lang="fr-FR" dirty="0"/>
          </a:p>
          <a:p>
            <a:pPr lvl="1">
              <a:lnSpc>
                <a:spcPct val="150000"/>
              </a:lnSpc>
            </a:pPr>
            <a:r>
              <a:rPr lang="fr-FR" dirty="0"/>
              <a:t>Si C contient False retourner False</a:t>
            </a:r>
          </a:p>
          <a:p>
            <a:pPr lvl="1">
              <a:lnSpc>
                <a:spcPct val="150000"/>
              </a:lnSpc>
            </a:pPr>
            <a:r>
              <a:rPr lang="fr-FR" dirty="0"/>
              <a:t>Si C contient la clause P retourner DPLL (C[p ← </a:t>
            </a:r>
            <a:r>
              <a:rPr lang="fr-FR" dirty="0" err="1"/>
              <a:t>True</a:t>
            </a:r>
            <a:r>
              <a:rPr lang="fr-FR" dirty="0"/>
              <a:t>])</a:t>
            </a:r>
          </a:p>
          <a:p>
            <a:pPr lvl="1">
              <a:lnSpc>
                <a:spcPct val="150000"/>
              </a:lnSpc>
            </a:pPr>
            <a:r>
              <a:rPr lang="fr-FR" dirty="0"/>
              <a:t>Si C contient la clause ¬ P retourner DPLL (C[p ← False])</a:t>
            </a:r>
          </a:p>
          <a:p>
            <a:pPr lvl="1">
              <a:lnSpc>
                <a:spcPct val="150000"/>
              </a:lnSpc>
            </a:pPr>
            <a:r>
              <a:rPr lang="fr-FR" dirty="0"/>
              <a:t>choisir un littéral l depuis une clause (avec la bonne heuristique!!!)</a:t>
            </a:r>
          </a:p>
          <a:p>
            <a:pPr lvl="1">
              <a:lnSpc>
                <a:spcPct val="150000"/>
              </a:lnSpc>
            </a:pPr>
            <a:r>
              <a:rPr lang="fr-FR" dirty="0"/>
              <a:t>si DPLL(C[l ← </a:t>
            </a:r>
            <a:r>
              <a:rPr lang="fr-FR" dirty="0" err="1"/>
              <a:t>True</a:t>
            </a:r>
            <a:r>
              <a:rPr lang="fr-FR" dirty="0"/>
              <a:t>]) = </a:t>
            </a:r>
            <a:r>
              <a:rPr lang="fr-FR" dirty="0" err="1"/>
              <a:t>True</a:t>
            </a:r>
            <a:r>
              <a:rPr lang="fr-FR" dirty="0"/>
              <a:t> alors retourner </a:t>
            </a:r>
            <a:r>
              <a:rPr lang="fr-FR" dirty="0" err="1"/>
              <a:t>True</a:t>
            </a:r>
            <a:endParaRPr lang="fr-FR" dirty="0"/>
          </a:p>
          <a:p>
            <a:pPr lvl="1">
              <a:lnSpc>
                <a:spcPct val="150000"/>
              </a:lnSpc>
            </a:pPr>
            <a:r>
              <a:rPr lang="fr-FR" dirty="0"/>
              <a:t>sinon retourner DPLL(C[p ← False])</a:t>
            </a:r>
          </a:p>
          <a:p>
            <a:pPr>
              <a:lnSpc>
                <a:spcPct val="150000"/>
              </a:lnSpc>
            </a:pPr>
            <a:r>
              <a:rPr lang="fr-FR" b="1" dirty="0"/>
              <a:t>Fin</a:t>
            </a:r>
            <a:endParaRPr lang="en-US" b="1" dirty="0"/>
          </a:p>
        </p:txBody>
      </p:sp>
    </p:spTree>
    <p:extLst>
      <p:ext uri="{BB962C8B-B14F-4D97-AF65-F5344CB8AC3E}">
        <p14:creationId xmlns:p14="http://schemas.microsoft.com/office/powerpoint/2010/main" val="28641614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7790C-BF50-5B94-DBE8-7212439AA6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59FA3F-133D-976C-E251-F1F271054BD3}"/>
              </a:ext>
            </a:extLst>
          </p:cNvPr>
          <p:cNvSpPr>
            <a:spLocks noGrp="1"/>
          </p:cNvSpPr>
          <p:nvPr>
            <p:ph type="title"/>
          </p:nvPr>
        </p:nvSpPr>
        <p:spPr>
          <a:xfrm>
            <a:off x="593023" y="524484"/>
            <a:ext cx="8596668" cy="702733"/>
          </a:xfrm>
        </p:spPr>
        <p:txBody>
          <a:bodyPr>
            <a:normAutofit fontScale="90000"/>
          </a:bodyPr>
          <a:lstStyle/>
          <a:p>
            <a:r>
              <a:rPr lang="fr-FR" dirty="0"/>
              <a:t>Méthodes de Résolution</a:t>
            </a:r>
            <a:br>
              <a:rPr lang="fr-FR" dirty="0"/>
            </a:br>
            <a:r>
              <a:rPr lang="fr-FR" sz="1800" b="1" dirty="0"/>
              <a:t>4. Méthode de Davis et Putnam</a:t>
            </a:r>
            <a:br>
              <a:rPr lang="fr-FR" b="1" dirty="0"/>
            </a:br>
            <a:endParaRPr lang="en-US" dirty="0"/>
          </a:p>
        </p:txBody>
      </p:sp>
      <p:sp>
        <p:nvSpPr>
          <p:cNvPr id="4" name="TextBox 3">
            <a:extLst>
              <a:ext uri="{FF2B5EF4-FFF2-40B4-BE49-F238E27FC236}">
                <a16:creationId xmlns:a16="http://schemas.microsoft.com/office/drawing/2014/main" id="{96FE9844-065E-7C90-CFB9-1E0C078AEAF6}"/>
              </a:ext>
            </a:extLst>
          </p:cNvPr>
          <p:cNvSpPr txBox="1"/>
          <p:nvPr/>
        </p:nvSpPr>
        <p:spPr>
          <a:xfrm>
            <a:off x="925339" y="1548968"/>
            <a:ext cx="10831232" cy="1287981"/>
          </a:xfrm>
          <a:prstGeom prst="rect">
            <a:avLst/>
          </a:prstGeom>
          <a:noFill/>
        </p:spPr>
        <p:txBody>
          <a:bodyPr wrap="square">
            <a:spAutoFit/>
          </a:bodyPr>
          <a:lstStyle/>
          <a:p>
            <a:pPr>
              <a:lnSpc>
                <a:spcPct val="150000"/>
              </a:lnSpc>
            </a:pPr>
            <a:r>
              <a:rPr lang="fr-FR" b="1" u="sng" dirty="0"/>
              <a:t>Exemple :</a:t>
            </a:r>
          </a:p>
          <a:p>
            <a:pPr>
              <a:lnSpc>
                <a:spcPct val="150000"/>
              </a:lnSpc>
            </a:pPr>
            <a:r>
              <a:rPr lang="fr-FR" dirty="0"/>
              <a:t>Soit l’ensemble de clauses C = { ¬x1 ∨ x2, ¬x2 ∨ x3, ¬x3 ∨ x4, ¬x1 ∨ ¬x4 } </a:t>
            </a:r>
          </a:p>
          <a:p>
            <a:pPr>
              <a:lnSpc>
                <a:spcPct val="150000"/>
              </a:lnSpc>
            </a:pPr>
            <a:r>
              <a:rPr lang="fr-FR" dirty="0"/>
              <a:t>est-il satisfaisable ?</a:t>
            </a:r>
          </a:p>
        </p:txBody>
      </p:sp>
      <p:pic>
        <p:nvPicPr>
          <p:cNvPr id="5" name="Picture 4">
            <a:extLst>
              <a:ext uri="{FF2B5EF4-FFF2-40B4-BE49-F238E27FC236}">
                <a16:creationId xmlns:a16="http://schemas.microsoft.com/office/drawing/2014/main" id="{4F240378-7423-319E-10F7-F73E581EBB78}"/>
              </a:ext>
            </a:extLst>
          </p:cNvPr>
          <p:cNvPicPr>
            <a:picLocks noChangeAspect="1"/>
          </p:cNvPicPr>
          <p:nvPr/>
        </p:nvPicPr>
        <p:blipFill>
          <a:blip r:embed="rId2"/>
          <a:stretch>
            <a:fillRect/>
          </a:stretch>
        </p:blipFill>
        <p:spPr>
          <a:xfrm>
            <a:off x="4891357" y="2701372"/>
            <a:ext cx="6045022" cy="3836624"/>
          </a:xfrm>
          <a:prstGeom prst="rect">
            <a:avLst/>
          </a:prstGeom>
        </p:spPr>
      </p:pic>
      <p:sp>
        <p:nvSpPr>
          <p:cNvPr id="6" name="TextBox 5">
            <a:extLst>
              <a:ext uri="{FF2B5EF4-FFF2-40B4-BE49-F238E27FC236}">
                <a16:creationId xmlns:a16="http://schemas.microsoft.com/office/drawing/2014/main" id="{462F13D8-00FF-3F3D-6B22-09A925763C7B}"/>
              </a:ext>
            </a:extLst>
          </p:cNvPr>
          <p:cNvSpPr txBox="1"/>
          <p:nvPr/>
        </p:nvSpPr>
        <p:spPr>
          <a:xfrm>
            <a:off x="925339" y="3074683"/>
            <a:ext cx="10831232" cy="872483"/>
          </a:xfrm>
          <a:prstGeom prst="rect">
            <a:avLst/>
          </a:prstGeom>
          <a:noFill/>
        </p:spPr>
        <p:txBody>
          <a:bodyPr wrap="square">
            <a:spAutoFit/>
          </a:bodyPr>
          <a:lstStyle/>
          <a:p>
            <a:pPr>
              <a:lnSpc>
                <a:spcPct val="150000"/>
              </a:lnSpc>
            </a:pPr>
            <a:r>
              <a:rPr lang="fr-FR" b="1" u="sng" dirty="0"/>
              <a:t>Le modèle de cette formule: </a:t>
            </a:r>
          </a:p>
          <a:p>
            <a:pPr>
              <a:lnSpc>
                <a:spcPct val="150000"/>
              </a:lnSpc>
            </a:pPr>
            <a:endParaRPr lang="fr-FR" dirty="0"/>
          </a:p>
        </p:txBody>
      </p:sp>
      <p:graphicFrame>
        <p:nvGraphicFramePr>
          <p:cNvPr id="7" name="Table 6">
            <a:extLst>
              <a:ext uri="{FF2B5EF4-FFF2-40B4-BE49-F238E27FC236}">
                <a16:creationId xmlns:a16="http://schemas.microsoft.com/office/drawing/2014/main" id="{090A4D87-1A88-4005-EC99-8E178168614C}"/>
              </a:ext>
            </a:extLst>
          </p:cNvPr>
          <p:cNvGraphicFramePr>
            <a:graphicFrameLocks noGrp="1"/>
          </p:cNvGraphicFramePr>
          <p:nvPr>
            <p:extLst>
              <p:ext uri="{D42A27DB-BD31-4B8C-83A1-F6EECF244321}">
                <p14:modId xmlns:p14="http://schemas.microsoft.com/office/powerpoint/2010/main" val="2282237638"/>
              </p:ext>
            </p:extLst>
          </p:nvPr>
        </p:nvGraphicFramePr>
        <p:xfrm>
          <a:off x="593023" y="4021180"/>
          <a:ext cx="4189188" cy="1854200"/>
        </p:xfrm>
        <a:graphic>
          <a:graphicData uri="http://schemas.openxmlformats.org/drawingml/2006/table">
            <a:tbl>
              <a:tblPr firstRow="1" bandRow="1">
                <a:tableStyleId>{72833802-FEF1-4C79-8D5D-14CF1EAF98D9}</a:tableStyleId>
              </a:tblPr>
              <a:tblGrid>
                <a:gridCol w="1047297">
                  <a:extLst>
                    <a:ext uri="{9D8B030D-6E8A-4147-A177-3AD203B41FA5}">
                      <a16:colId xmlns:a16="http://schemas.microsoft.com/office/drawing/2014/main" val="1533587908"/>
                    </a:ext>
                  </a:extLst>
                </a:gridCol>
                <a:gridCol w="1047297">
                  <a:extLst>
                    <a:ext uri="{9D8B030D-6E8A-4147-A177-3AD203B41FA5}">
                      <a16:colId xmlns:a16="http://schemas.microsoft.com/office/drawing/2014/main" val="3036907531"/>
                    </a:ext>
                  </a:extLst>
                </a:gridCol>
                <a:gridCol w="1047297">
                  <a:extLst>
                    <a:ext uri="{9D8B030D-6E8A-4147-A177-3AD203B41FA5}">
                      <a16:colId xmlns:a16="http://schemas.microsoft.com/office/drawing/2014/main" val="3367685304"/>
                    </a:ext>
                  </a:extLst>
                </a:gridCol>
                <a:gridCol w="1047297">
                  <a:extLst>
                    <a:ext uri="{9D8B030D-6E8A-4147-A177-3AD203B41FA5}">
                      <a16:colId xmlns:a16="http://schemas.microsoft.com/office/drawing/2014/main" val="1199018577"/>
                    </a:ext>
                  </a:extLst>
                </a:gridCol>
              </a:tblGrid>
              <a:tr h="370840">
                <a:tc>
                  <a:txBody>
                    <a:bodyPr/>
                    <a:lstStyle/>
                    <a:p>
                      <a:r>
                        <a:rPr lang="fr-FR" dirty="0">
                          <a:solidFill>
                            <a:schemeClr val="tx1"/>
                          </a:solidFill>
                        </a:rPr>
                        <a:t>x1</a:t>
                      </a:r>
                      <a:endParaRPr lang="en-US" dirty="0">
                        <a:solidFill>
                          <a:schemeClr val="tx1"/>
                        </a:solidFill>
                      </a:endParaRPr>
                    </a:p>
                  </a:txBody>
                  <a:tcPr/>
                </a:tc>
                <a:tc>
                  <a:txBody>
                    <a:bodyPr/>
                    <a:lstStyle/>
                    <a:p>
                      <a:r>
                        <a:rPr lang="fr-FR" dirty="0">
                          <a:solidFill>
                            <a:schemeClr val="tx1"/>
                          </a:solidFill>
                        </a:rPr>
                        <a:t>X2</a:t>
                      </a:r>
                      <a:endParaRPr lang="en-US" dirty="0">
                        <a:solidFill>
                          <a:schemeClr val="tx1"/>
                        </a:solidFill>
                      </a:endParaRPr>
                    </a:p>
                  </a:txBody>
                  <a:tcPr/>
                </a:tc>
                <a:tc>
                  <a:txBody>
                    <a:bodyPr/>
                    <a:lstStyle/>
                    <a:p>
                      <a:r>
                        <a:rPr lang="fr-FR" dirty="0">
                          <a:solidFill>
                            <a:schemeClr val="tx1"/>
                          </a:solidFill>
                        </a:rPr>
                        <a:t>x3</a:t>
                      </a:r>
                      <a:endParaRPr lang="en-US" dirty="0">
                        <a:solidFill>
                          <a:schemeClr val="tx1"/>
                        </a:solidFill>
                      </a:endParaRPr>
                    </a:p>
                  </a:txBody>
                  <a:tcPr/>
                </a:tc>
                <a:tc>
                  <a:txBody>
                    <a:bodyPr/>
                    <a:lstStyle/>
                    <a:p>
                      <a:r>
                        <a:rPr lang="fr-FR" dirty="0">
                          <a:solidFill>
                            <a:schemeClr val="tx1"/>
                          </a:solidFill>
                        </a:rPr>
                        <a:t>X4</a:t>
                      </a:r>
                      <a:endParaRPr lang="en-US" dirty="0">
                        <a:solidFill>
                          <a:schemeClr val="tx1"/>
                        </a:solidFill>
                      </a:endParaRPr>
                    </a:p>
                  </a:txBody>
                  <a:tcPr/>
                </a:tc>
                <a:extLst>
                  <a:ext uri="{0D108BD9-81ED-4DB2-BD59-A6C34878D82A}">
                    <a16:rowId xmlns:a16="http://schemas.microsoft.com/office/drawing/2014/main" val="2689400526"/>
                  </a:ext>
                </a:extLst>
              </a:tr>
              <a:tr h="370840">
                <a:tc>
                  <a:txBody>
                    <a:bodyPr/>
                    <a:lstStyle/>
                    <a:p>
                      <a:r>
                        <a:rPr lang="fr-FR" dirty="0">
                          <a:solidFill>
                            <a:schemeClr val="tx1"/>
                          </a:solidFill>
                        </a:rPr>
                        <a:t>0</a:t>
                      </a:r>
                      <a:endParaRPr lang="en-US" dirty="0">
                        <a:solidFill>
                          <a:schemeClr val="tx1"/>
                        </a:solidFill>
                      </a:endParaRPr>
                    </a:p>
                  </a:txBody>
                  <a:tcPr/>
                </a:tc>
                <a:tc>
                  <a:txBody>
                    <a:bodyPr/>
                    <a:lstStyle/>
                    <a:p>
                      <a:r>
                        <a:rPr lang="fr-FR" dirty="0">
                          <a:solidFill>
                            <a:schemeClr val="tx1"/>
                          </a:solidFill>
                        </a:rPr>
                        <a:t>0</a:t>
                      </a:r>
                      <a:endParaRPr lang="en-US" dirty="0">
                        <a:solidFill>
                          <a:schemeClr val="tx1"/>
                        </a:solidFill>
                      </a:endParaRPr>
                    </a:p>
                  </a:txBody>
                  <a:tcPr/>
                </a:tc>
                <a:tc>
                  <a:txBody>
                    <a:bodyPr/>
                    <a:lstStyle/>
                    <a:p>
                      <a:r>
                        <a:rPr lang="fr-FR" dirty="0">
                          <a:solidFill>
                            <a:schemeClr val="tx1"/>
                          </a:solidFill>
                        </a:rPr>
                        <a:t>0</a:t>
                      </a:r>
                      <a:endParaRPr lang="en-US" dirty="0">
                        <a:solidFill>
                          <a:schemeClr val="tx1"/>
                        </a:solidFill>
                      </a:endParaRPr>
                    </a:p>
                  </a:txBody>
                  <a:tcPr/>
                </a:tc>
                <a:tc>
                  <a:txBody>
                    <a:bodyPr/>
                    <a:lstStyle/>
                    <a:p>
                      <a:r>
                        <a:rPr lang="fr-FR" dirty="0">
                          <a:solidFill>
                            <a:schemeClr val="tx1"/>
                          </a:solidFill>
                        </a:rPr>
                        <a:t>0</a:t>
                      </a:r>
                      <a:endParaRPr lang="en-US" dirty="0">
                        <a:solidFill>
                          <a:schemeClr val="tx1"/>
                        </a:solidFill>
                      </a:endParaRPr>
                    </a:p>
                  </a:txBody>
                  <a:tcPr/>
                </a:tc>
                <a:extLst>
                  <a:ext uri="{0D108BD9-81ED-4DB2-BD59-A6C34878D82A}">
                    <a16:rowId xmlns:a16="http://schemas.microsoft.com/office/drawing/2014/main" val="1239135096"/>
                  </a:ext>
                </a:extLst>
              </a:tr>
              <a:tr h="370840">
                <a:tc>
                  <a:txBody>
                    <a:bodyPr/>
                    <a:lstStyle/>
                    <a:p>
                      <a:r>
                        <a:rPr lang="fr-FR" dirty="0">
                          <a:solidFill>
                            <a:schemeClr val="tx1"/>
                          </a:solidFill>
                        </a:rPr>
                        <a:t>0</a:t>
                      </a:r>
                      <a:endParaRPr lang="en-US" dirty="0">
                        <a:solidFill>
                          <a:schemeClr val="tx1"/>
                        </a:solidFill>
                      </a:endParaRPr>
                    </a:p>
                  </a:txBody>
                  <a:tcPr/>
                </a:tc>
                <a:tc>
                  <a:txBody>
                    <a:bodyPr/>
                    <a:lstStyle/>
                    <a:p>
                      <a:r>
                        <a:rPr lang="fr-FR" dirty="0">
                          <a:solidFill>
                            <a:schemeClr val="tx1"/>
                          </a:solidFill>
                        </a:rPr>
                        <a:t>0</a:t>
                      </a:r>
                      <a:endParaRPr lang="en-US" dirty="0">
                        <a:solidFill>
                          <a:schemeClr val="tx1"/>
                        </a:solidFill>
                      </a:endParaRPr>
                    </a:p>
                  </a:txBody>
                  <a:tcPr/>
                </a:tc>
                <a:tc>
                  <a:txBody>
                    <a:bodyPr/>
                    <a:lstStyle/>
                    <a:p>
                      <a:r>
                        <a:rPr lang="fr-FR" dirty="0">
                          <a:solidFill>
                            <a:schemeClr val="tx1"/>
                          </a:solidFill>
                        </a:rPr>
                        <a:t>0</a:t>
                      </a:r>
                      <a:endParaRPr lang="en-US" dirty="0">
                        <a:solidFill>
                          <a:schemeClr val="tx1"/>
                        </a:solidFill>
                      </a:endParaRPr>
                    </a:p>
                  </a:txBody>
                  <a:tcPr/>
                </a:tc>
                <a:tc>
                  <a:txBody>
                    <a:bodyPr/>
                    <a:lstStyle/>
                    <a:p>
                      <a:r>
                        <a:rPr lang="fr-FR" dirty="0">
                          <a:solidFill>
                            <a:schemeClr val="tx1"/>
                          </a:solidFill>
                        </a:rPr>
                        <a:t>1</a:t>
                      </a:r>
                      <a:endParaRPr lang="en-US" dirty="0">
                        <a:solidFill>
                          <a:schemeClr val="tx1"/>
                        </a:solidFill>
                      </a:endParaRPr>
                    </a:p>
                  </a:txBody>
                  <a:tcPr/>
                </a:tc>
                <a:extLst>
                  <a:ext uri="{0D108BD9-81ED-4DB2-BD59-A6C34878D82A}">
                    <a16:rowId xmlns:a16="http://schemas.microsoft.com/office/drawing/2014/main" val="867321390"/>
                  </a:ext>
                </a:extLst>
              </a:tr>
              <a:tr h="370840">
                <a:tc>
                  <a:txBody>
                    <a:bodyPr/>
                    <a:lstStyle/>
                    <a:p>
                      <a:r>
                        <a:rPr lang="fr-FR" dirty="0">
                          <a:solidFill>
                            <a:schemeClr val="tx1"/>
                          </a:solidFill>
                        </a:rPr>
                        <a:t>0</a:t>
                      </a:r>
                      <a:endParaRPr lang="en-US" dirty="0">
                        <a:solidFill>
                          <a:schemeClr val="tx1"/>
                        </a:solidFill>
                      </a:endParaRPr>
                    </a:p>
                  </a:txBody>
                  <a:tcPr/>
                </a:tc>
                <a:tc>
                  <a:txBody>
                    <a:bodyPr/>
                    <a:lstStyle/>
                    <a:p>
                      <a:r>
                        <a:rPr lang="fr-FR" dirty="0">
                          <a:solidFill>
                            <a:schemeClr val="tx1"/>
                          </a:solidFill>
                        </a:rPr>
                        <a:t>0</a:t>
                      </a:r>
                      <a:endParaRPr lang="en-US" dirty="0">
                        <a:solidFill>
                          <a:schemeClr val="tx1"/>
                        </a:solidFill>
                      </a:endParaRPr>
                    </a:p>
                  </a:txBody>
                  <a:tcPr/>
                </a:tc>
                <a:tc>
                  <a:txBody>
                    <a:bodyPr/>
                    <a:lstStyle/>
                    <a:p>
                      <a:r>
                        <a:rPr lang="fr-FR" dirty="0">
                          <a:solidFill>
                            <a:schemeClr val="tx1"/>
                          </a:solidFill>
                        </a:rPr>
                        <a:t>1</a:t>
                      </a:r>
                      <a:endParaRPr lang="en-US" dirty="0">
                        <a:solidFill>
                          <a:schemeClr val="tx1"/>
                        </a:solidFill>
                      </a:endParaRPr>
                    </a:p>
                  </a:txBody>
                  <a:tcPr/>
                </a:tc>
                <a:tc>
                  <a:txBody>
                    <a:bodyPr/>
                    <a:lstStyle/>
                    <a:p>
                      <a:r>
                        <a:rPr lang="fr-FR" dirty="0">
                          <a:solidFill>
                            <a:schemeClr val="tx1"/>
                          </a:solidFill>
                        </a:rPr>
                        <a:t>1</a:t>
                      </a:r>
                      <a:endParaRPr lang="en-US" dirty="0">
                        <a:solidFill>
                          <a:schemeClr val="tx1"/>
                        </a:solidFill>
                      </a:endParaRPr>
                    </a:p>
                  </a:txBody>
                  <a:tcPr/>
                </a:tc>
                <a:extLst>
                  <a:ext uri="{0D108BD9-81ED-4DB2-BD59-A6C34878D82A}">
                    <a16:rowId xmlns:a16="http://schemas.microsoft.com/office/drawing/2014/main" val="1254676645"/>
                  </a:ext>
                </a:extLst>
              </a:tr>
              <a:tr h="370840">
                <a:tc>
                  <a:txBody>
                    <a:bodyPr/>
                    <a:lstStyle/>
                    <a:p>
                      <a:r>
                        <a:rPr lang="fr-FR" dirty="0">
                          <a:solidFill>
                            <a:schemeClr val="tx1"/>
                          </a:solidFill>
                        </a:rPr>
                        <a:t>0</a:t>
                      </a:r>
                      <a:endParaRPr lang="en-US" dirty="0">
                        <a:solidFill>
                          <a:schemeClr val="tx1"/>
                        </a:solidFill>
                      </a:endParaRPr>
                    </a:p>
                  </a:txBody>
                  <a:tcPr/>
                </a:tc>
                <a:tc>
                  <a:txBody>
                    <a:bodyPr/>
                    <a:lstStyle/>
                    <a:p>
                      <a:r>
                        <a:rPr lang="fr-FR" dirty="0">
                          <a:solidFill>
                            <a:schemeClr val="tx1"/>
                          </a:solidFill>
                        </a:rPr>
                        <a:t>1</a:t>
                      </a:r>
                      <a:endParaRPr lang="en-US" dirty="0">
                        <a:solidFill>
                          <a:schemeClr val="tx1"/>
                        </a:solidFill>
                      </a:endParaRPr>
                    </a:p>
                  </a:txBody>
                  <a:tcPr/>
                </a:tc>
                <a:tc>
                  <a:txBody>
                    <a:bodyPr/>
                    <a:lstStyle/>
                    <a:p>
                      <a:r>
                        <a:rPr lang="fr-FR" dirty="0">
                          <a:solidFill>
                            <a:schemeClr val="tx1"/>
                          </a:solidFill>
                        </a:rPr>
                        <a:t>1</a:t>
                      </a:r>
                      <a:endParaRPr lang="en-US" dirty="0">
                        <a:solidFill>
                          <a:schemeClr val="tx1"/>
                        </a:solidFill>
                      </a:endParaRPr>
                    </a:p>
                  </a:txBody>
                  <a:tcPr/>
                </a:tc>
                <a:tc>
                  <a:txBody>
                    <a:bodyPr/>
                    <a:lstStyle/>
                    <a:p>
                      <a:r>
                        <a:rPr lang="fr-FR" dirty="0">
                          <a:solidFill>
                            <a:schemeClr val="tx1"/>
                          </a:solidFill>
                        </a:rPr>
                        <a:t>1</a:t>
                      </a:r>
                      <a:endParaRPr lang="en-US" dirty="0">
                        <a:solidFill>
                          <a:schemeClr val="tx1"/>
                        </a:solidFill>
                      </a:endParaRPr>
                    </a:p>
                  </a:txBody>
                  <a:tcPr/>
                </a:tc>
                <a:extLst>
                  <a:ext uri="{0D108BD9-81ED-4DB2-BD59-A6C34878D82A}">
                    <a16:rowId xmlns:a16="http://schemas.microsoft.com/office/drawing/2014/main" val="1944171596"/>
                  </a:ext>
                </a:extLst>
              </a:tr>
            </a:tbl>
          </a:graphicData>
        </a:graphic>
      </p:graphicFrame>
    </p:spTree>
    <p:extLst>
      <p:ext uri="{BB962C8B-B14F-4D97-AF65-F5344CB8AC3E}">
        <p14:creationId xmlns:p14="http://schemas.microsoft.com/office/powerpoint/2010/main" val="1052412939"/>
      </p:ext>
    </p:extLst>
  </p:cSld>
  <p:clrMapOvr>
    <a:masterClrMapping/>
  </p:clrMapOvr>
</p:sld>
</file>

<file path=ppt/theme/theme1.xml><?xml version="1.0" encoding="utf-8"?>
<a:theme xmlns:a="http://schemas.openxmlformats.org/drawingml/2006/main" name="Facet">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TM02900688[[fn=Facet]]</Template>
  <TotalTime>417</TotalTime>
  <Words>2830</Words>
  <Application>Microsoft Office PowerPoint</Application>
  <PresentationFormat>Widescreen</PresentationFormat>
  <Paragraphs>296</Paragraphs>
  <Slides>26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Trebuchet MS</vt:lpstr>
      <vt:lpstr>Wingdings</vt:lpstr>
      <vt:lpstr>Wingdings 3</vt:lpstr>
      <vt:lpstr>Facet</vt:lpstr>
      <vt:lpstr>Cours Logique Formelle chapitre 3: Raisonnement sur CP0</vt:lpstr>
      <vt:lpstr>Objectif</vt:lpstr>
      <vt:lpstr>Type de Raisonnements</vt:lpstr>
      <vt:lpstr>Type de Raisonnements</vt:lpstr>
      <vt:lpstr>Type de Raisonnements</vt:lpstr>
      <vt:lpstr>Type de Raisonnements</vt:lpstr>
      <vt:lpstr>Problème de Satisfaisabilité</vt:lpstr>
      <vt:lpstr>Problème de Satisfaisabilité</vt:lpstr>
      <vt:lpstr>Problème de Satisfaisabilité</vt:lpstr>
      <vt:lpstr>Méthodes de Résolution</vt:lpstr>
      <vt:lpstr>Méthodes de Résolution</vt:lpstr>
      <vt:lpstr>Méthodes de Résolution</vt:lpstr>
      <vt:lpstr>Méthodes de Résolution</vt:lpstr>
      <vt:lpstr>Méthodes de Résolution 2. Méthode des tableaux sémantiques </vt:lpstr>
      <vt:lpstr>Méthodes de Résolution 2. Méthode des tableaux sémantiques </vt:lpstr>
      <vt:lpstr>Méthodes de Résolution 2. Méthode des tableaux sémantiques </vt:lpstr>
      <vt:lpstr>Méthodes de Résolution 3. Méthode de Quine </vt:lpstr>
      <vt:lpstr>Méthodes de Résolution 3. Méthode de Quine </vt:lpstr>
      <vt:lpstr>Méthodes de Résolution 3. Méthode de Quine </vt:lpstr>
      <vt:lpstr>Méthodes de Résolution 3. Méthode de Quine </vt:lpstr>
      <vt:lpstr>Méthodes de Résolution 3. Méthode de Quine </vt:lpstr>
      <vt:lpstr>Méthodes de Résolution 3. Méthode de Quine </vt:lpstr>
      <vt:lpstr>Méthodes de Résolution 4. Méthode de Davis et Putnam </vt:lpstr>
      <vt:lpstr>Méthodes de Résolution 4. Méthode de Davis et Putnam </vt:lpstr>
      <vt:lpstr>Méthodes de Résolution 4. Méthode de Davis et Putnam </vt:lpstr>
      <vt:lpstr>Méthodes de Résolution 4. Méthode de Davis et Putnam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Nourhene Hanana</dc:creator>
  <cp:lastModifiedBy>Nourhene Hanana</cp:lastModifiedBy>
  <cp:revision>1</cp:revision>
  <dcterms:created xsi:type="dcterms:W3CDTF">2025-10-05T20:51:01Z</dcterms:created>
  <dcterms:modified xsi:type="dcterms:W3CDTF">2025-11-16T14:33:07Z</dcterms:modified>
</cp:coreProperties>
</file>