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0" r:id="rId1"/>
    <p:sldMasterId id="2147483945" r:id="rId2"/>
  </p:sldMasterIdLst>
  <p:notesMasterIdLst>
    <p:notesMasterId r:id="rId22"/>
  </p:notesMasterIdLst>
  <p:handoutMasterIdLst>
    <p:handoutMasterId r:id="rId23"/>
  </p:handoutMasterIdLst>
  <p:sldIdLst>
    <p:sldId id="846" r:id="rId3"/>
    <p:sldId id="847" r:id="rId4"/>
    <p:sldId id="848" r:id="rId5"/>
    <p:sldId id="849" r:id="rId6"/>
    <p:sldId id="850" r:id="rId7"/>
    <p:sldId id="851" r:id="rId8"/>
    <p:sldId id="852" r:id="rId9"/>
    <p:sldId id="853" r:id="rId10"/>
    <p:sldId id="854" r:id="rId11"/>
    <p:sldId id="855" r:id="rId12"/>
    <p:sldId id="856" r:id="rId13"/>
    <p:sldId id="857" r:id="rId14"/>
    <p:sldId id="858" r:id="rId15"/>
    <p:sldId id="859" r:id="rId16"/>
    <p:sldId id="868" r:id="rId17"/>
    <p:sldId id="863" r:id="rId18"/>
    <p:sldId id="864" r:id="rId19"/>
    <p:sldId id="865" r:id="rId20"/>
    <p:sldId id="862" r:id="rId21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ctr" rtl="0" eaLnBrk="0" fontAlgn="base" hangingPunct="0">
      <a:lnSpc>
        <a:spcPct val="90000"/>
      </a:lnSpc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4"/>
    <a:srgbClr val="678DC5"/>
    <a:srgbClr val="3E67A4"/>
    <a:srgbClr val="3E8DC5"/>
    <a:srgbClr val="5F5F65"/>
    <a:srgbClr val="7E7E86"/>
    <a:srgbClr val="FFFFFF"/>
    <a:srgbClr val="8E8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94" autoAdjust="0"/>
    <p:restoredTop sz="84875" autoAdjust="0"/>
  </p:normalViewPr>
  <p:slideViewPr>
    <p:cSldViewPr snapToGrid="0">
      <p:cViewPr>
        <p:scale>
          <a:sx n="76" d="100"/>
          <a:sy n="76" d="100"/>
        </p:scale>
        <p:origin x="924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2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596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1.xml"/><Relationship Id="rId3" Type="http://schemas.openxmlformats.org/officeDocument/2006/relationships/slide" Target="slides/slide6.xml"/><Relationship Id="rId7" Type="http://schemas.openxmlformats.org/officeDocument/2006/relationships/slide" Target="slides/slide10.xml"/><Relationship Id="rId2" Type="http://schemas.openxmlformats.org/officeDocument/2006/relationships/slide" Target="slides/slide5.xml"/><Relationship Id="rId1" Type="http://schemas.openxmlformats.org/officeDocument/2006/relationships/slide" Target="slides/slide4.xml"/><Relationship Id="rId6" Type="http://schemas.openxmlformats.org/officeDocument/2006/relationships/slide" Target="slides/slide9.xml"/><Relationship Id="rId11" Type="http://schemas.openxmlformats.org/officeDocument/2006/relationships/slide" Target="slides/slide14.xml"/><Relationship Id="rId5" Type="http://schemas.openxmlformats.org/officeDocument/2006/relationships/slide" Target="slides/slide8.xml"/><Relationship Id="rId10" Type="http://schemas.openxmlformats.org/officeDocument/2006/relationships/slide" Target="slides/slide13.xml"/><Relationship Id="rId4" Type="http://schemas.openxmlformats.org/officeDocument/2006/relationships/slide" Target="slides/slide7.xml"/><Relationship Id="rId9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/>
          <p:cNvSpPr>
            <a:spLocks noChangeArrowheads="1"/>
          </p:cNvSpPr>
          <p:nvPr/>
        </p:nvSpPr>
        <p:spPr bwMode="auto">
          <a:xfrm>
            <a:off x="6249988" y="8609013"/>
            <a:ext cx="4492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3" name="Rectangle 12"/>
          <p:cNvSpPr>
            <a:spLocks noChangeArrowheads="1"/>
          </p:cNvSpPr>
          <p:nvPr/>
        </p:nvSpPr>
        <p:spPr bwMode="auto">
          <a:xfrm>
            <a:off x="57150" y="8785225"/>
            <a:ext cx="26193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50185" rIns="95667" bIns="50185">
            <a:spAutoFit/>
          </a:bodyPr>
          <a:lstStyle/>
          <a:p>
            <a:pPr algn="l" defTabSz="611185">
              <a:lnSpc>
                <a:spcPct val="100000"/>
              </a:lnSpc>
              <a:buNone/>
              <a:tabLst>
                <a:tab pos="2387600" algn="l"/>
                <a:tab pos="4830763" algn="l"/>
              </a:tabLst>
            </a:pPr>
            <a:r>
              <a:rPr lang="fr-BE" sz="800" b="0" i="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rPr>
              <a:t>© 2006, Cisco Systems, Inc. Tous droits réservés.</a:t>
            </a:r>
          </a:p>
          <a:p>
            <a:pPr algn="l" defTabSz="611185">
              <a:lnSpc>
                <a:spcPct val="100000"/>
              </a:lnSpc>
              <a:buNone/>
              <a:tabLst>
                <a:tab pos="2387600" algn="l"/>
                <a:tab pos="4830763" algn="l"/>
              </a:tabLst>
            </a:pPr>
            <a:r>
              <a:rPr lang="fr-BE" sz="800" b="0" i="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rPr>
              <a:t>Presentation_ID.scr</a:t>
            </a:r>
          </a:p>
        </p:txBody>
      </p:sp>
      <p:sp>
        <p:nvSpPr>
          <p:cNvPr id="5124" name="Line 13"/>
          <p:cNvSpPr>
            <a:spLocks noChangeShapeType="1"/>
          </p:cNvSpPr>
          <p:nvPr/>
        </p:nvSpPr>
        <p:spPr bwMode="auto">
          <a:xfrm>
            <a:off x="152400" y="8799513"/>
            <a:ext cx="6653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125" name="Rectangle 14"/>
          <p:cNvSpPr>
            <a:spLocks noChangeArrowheads="1"/>
          </p:cNvSpPr>
          <p:nvPr/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819" tIns="0" rIns="18819" bIns="0" anchor="b"/>
          <a:lstStyle/>
          <a:p>
            <a:pPr algn="r" defTabSz="903244">
              <a:lnSpc>
                <a:spcPct val="100000"/>
              </a:lnSpc>
              <a:buNone/>
            </a:pPr>
            <a:fld id="{22244E67-557B-7741-B9F5-F61AA18495DF}" type="slidenum">
              <a:rPr lang="fr-BE" sz="800" b="0" i="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rPr>
              <a:pPr algn="r" defTabSz="903244">
                <a:lnSpc>
                  <a:spcPct val="100000"/>
                </a:lnSpc>
                <a:buNone/>
              </a:pPr>
              <a:t>‹N°›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21810151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8"/>
          <p:cNvSpPr>
            <a:spLocks noChangeArrowheads="1"/>
          </p:cNvSpPr>
          <p:nvPr/>
        </p:nvSpPr>
        <p:spPr bwMode="auto">
          <a:xfrm>
            <a:off x="6249988" y="8609013"/>
            <a:ext cx="449262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147" name="Rectangle 9"/>
          <p:cNvSpPr>
            <a:spLocks noChangeArrowheads="1"/>
          </p:cNvSpPr>
          <p:nvPr/>
        </p:nvSpPr>
        <p:spPr bwMode="auto">
          <a:xfrm>
            <a:off x="57150" y="8785225"/>
            <a:ext cx="2619375" cy="34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667" tIns="50185" rIns="95667" bIns="50185">
            <a:spAutoFit/>
          </a:bodyPr>
          <a:lstStyle/>
          <a:p>
            <a:pPr algn="l" defTabSz="611185">
              <a:lnSpc>
                <a:spcPct val="100000"/>
              </a:lnSpc>
              <a:buNone/>
              <a:tabLst>
                <a:tab pos="2387600" algn="l"/>
                <a:tab pos="4830763" algn="l"/>
              </a:tabLst>
            </a:pPr>
            <a:r>
              <a:rPr lang="fr-BE" sz="800" b="0" i="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rPr>
              <a:t>© 2006, Cisco Systems, Inc. Tous droits réservés.</a:t>
            </a:r>
          </a:p>
          <a:p>
            <a:pPr algn="l" defTabSz="611185">
              <a:lnSpc>
                <a:spcPct val="100000"/>
              </a:lnSpc>
              <a:buNone/>
              <a:tabLst>
                <a:tab pos="2387600" algn="l"/>
                <a:tab pos="4830763" algn="l"/>
              </a:tabLst>
            </a:pPr>
            <a:r>
              <a:rPr lang="fr-BE" sz="800" b="0" i="0">
                <a:solidFill>
                  <a:schemeClr val="tx1"/>
                </a:solidFill>
                <a:latin typeface="Arial"/>
                <a:ea typeface="ＭＳ Ｐゴシック"/>
                <a:cs typeface="ＭＳ Ｐゴシック"/>
              </a:rPr>
              <a:t>Presentation_ID.scr</a:t>
            </a:r>
          </a:p>
        </p:txBody>
      </p:sp>
      <p:sp>
        <p:nvSpPr>
          <p:cNvPr id="6148" name="Line 10"/>
          <p:cNvSpPr>
            <a:spLocks noChangeShapeType="1"/>
          </p:cNvSpPr>
          <p:nvPr/>
        </p:nvSpPr>
        <p:spPr bwMode="auto">
          <a:xfrm>
            <a:off x="152400" y="8799513"/>
            <a:ext cx="66532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83307" name="Rectangle 1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29313" y="8680450"/>
            <a:ext cx="8128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8819" tIns="0" rIns="18819" bIns="0" numCol="1" anchor="b" anchorCtr="0" compatLnSpc="1">
            <a:prstTxWarp prst="textNoShape">
              <a:avLst/>
            </a:prstTxWarp>
          </a:bodyPr>
          <a:lstStyle>
            <a:lvl1pPr algn="r" defTabSz="903288">
              <a:lnSpc>
                <a:spcPct val="100000"/>
              </a:lnSpc>
              <a:defRPr sz="800" smtClean="0">
                <a:cs typeface="+mn-cs"/>
              </a:defRPr>
            </a:lvl1pPr>
          </a:lstStyle>
          <a:p>
            <a:pPr>
              <a:defRPr/>
            </a:pPr>
            <a:fld id="{F4CE0E46-7F05-B940-8356-5580BE265E4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  <p:sp>
        <p:nvSpPr>
          <p:cNvPr id="6150" name="Rectangle 1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73125" y="244475"/>
            <a:ext cx="5321300" cy="39909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83309" name="Rectangle 1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68350" y="4378325"/>
            <a:ext cx="5468938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67" tIns="50185" rIns="95667" bIns="501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26460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12713" indent="-112713" algn="l" defTabSz="1020763" rtl="0" eaLnBrk="0" fontAlgn="base" hangingPunct="0">
      <a:lnSpc>
        <a:spcPct val="90000"/>
      </a:lnSpc>
      <a:spcBef>
        <a:spcPct val="50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82600" indent="-120650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667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4493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931988" algn="l" defTabSz="1020763" rtl="0" eaLnBrk="0" fontAlgn="base" hangingPunct="0">
      <a:lnSpc>
        <a:spcPct val="90000"/>
      </a:lnSpc>
      <a:spcBef>
        <a:spcPct val="35000"/>
      </a:spcBef>
      <a:spcAft>
        <a:spcPct val="0"/>
      </a:spcAft>
      <a:buSzPct val="100000"/>
      <a:buChar char="•"/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F9034988-36DD-4D34-B1CE-37AB851117A5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4813" y="4378325"/>
            <a:ext cx="6121400" cy="4252913"/>
          </a:xfrm>
          <a:noFill/>
          <a:ln/>
        </p:spPr>
        <p:txBody>
          <a:bodyPr/>
          <a:lstStyle/>
          <a:p>
            <a:pPr marL="112746" indent="-112746" algn="l" defTabSz="1020745">
              <a:buNone/>
            </a:pPr>
            <a:r>
              <a:rPr lang="en-US" sz="1200" b="1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Programme Cisco Networking Academy</a:t>
            </a:r>
          </a:p>
          <a:p>
            <a:pPr marL="112746" indent="-112746" algn="l" defTabSz="1020745">
              <a:buNone/>
            </a:pPr>
            <a:r>
              <a:rPr lang="en-US" sz="1200" b="1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Initiation aux réseaux</a:t>
            </a:r>
          </a:p>
          <a:p>
            <a:pPr marL="112746" indent="-112746" algn="l" defTabSz="1020745">
              <a:buNone/>
            </a:pPr>
            <a:r>
              <a:rPr lang="en-US" sz="1300" b="1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Chapitre 9 : La segmentation des réseaux IP en sous-réseaux</a:t>
            </a:r>
            <a:endParaRPr lang="en-GB" b="1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470EE284-7961-42D5-9E4B-29540E276A78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2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buNone/>
            </a:pPr>
            <a:r>
              <a:rPr lang="en-US" sz="1200" b="1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Chapitre 9 –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9.1.2  La segmentation en sous-réseaux IP est fondamentale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9.1.2.1 Le plan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9.1.2.2 Le plan – L'attribution des adresses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endParaRPr lang="en-US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090000A5-D072-475F-932A-965CA0361D83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AD505F45-CB41-4E57-B034-356F914D4196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4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9.1.3  Segmenter un réseau IPv4 en sous-réseaux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9.1.3.1 Notions de base sur les sous-réseaux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endParaRPr lang="en-US"/>
          </a:p>
          <a:p>
            <a:pPr marL="112746" indent="-112746" algn="l" defTabSz="1020745">
              <a:lnSpc>
                <a:spcPct val="80000"/>
              </a:lnSpc>
              <a:buNone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995696F7-202F-47FA-A59E-4E39F289F6E3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5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9.1.3.3 Les formules de calcul des sous-réseaux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4E35ECFE-8202-4570-9C5E-C91F7F8D8D39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6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9.1.4 Déterminer le masque de sous-réseau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9.1.4.1 Segmenter le réseau en sous-réseaux en fonction des besoins des hôtes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649AFA47-320E-40E3-94DC-41622CD895B6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7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9.1.4.2 Segmenter le réseau en fonction des besoins de celui-ci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3D57C4CC-1F81-47F9-B88F-FC9936A2B96A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9.1.5 Les avantages des masques de sous-réseau de longueur variable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9.1.5.1 </a:t>
            </a: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La segmentation traditionnelle en sous-réseaux entraîne un gaspillage d'adresses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9.1.5.2 Les masques de sous-réseau de longueur variable (VLSM)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420B502C-DEA6-496D-A41C-063BAF76B271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9.1.4.2</a:t>
            </a: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 Les masques de sous-réseau de longueur variable (VLSM) 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DDAC0D00-B420-4E24-B073-75DF0C946A66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9.1.5.3 </a:t>
            </a: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VLSM de base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6B071649-2A8B-4B53-B645-B7CC2A424641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9.1.5.4 </a:t>
            </a: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VLSM dans la pratique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2882E92F-1292-44B4-80DE-6B4DB8324034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12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9.1.5.5 </a:t>
            </a: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Tableau VLSM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A6E97A94-E527-46D1-9B9F-4EB54D5FFE21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9.2  Les schémas d'adressage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9.2.1 Conception structurée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9.2.1.1 Planification de l'adressage réseau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9.2.1.2 Attribution d'adresses aux périphériques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algn="r" defTabSz="903244">
              <a:lnSpc>
                <a:spcPct val="100000"/>
              </a:lnSpc>
              <a:buNone/>
            </a:pPr>
            <a:fld id="{20EE4111-8177-4940-9890-2358BF84EB83}" type="slidenum">
              <a:rPr lang="fr-BE" sz="8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pPr algn="r" defTabSz="903244">
                <a:lnSpc>
                  <a:spcPct val="100000"/>
                </a:lnSpc>
                <a:buNone/>
              </a:pPr>
              <a:t>14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9.3  Critères de conception à prendre en compte pour les réseaux IPv6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9.3.1 Segmenter un réseau IPv6 en sous-réseaux</a:t>
            </a:r>
          </a:p>
          <a:p>
            <a:pPr marL="112746" indent="-112746" algn="l" defTabSz="1020745">
              <a:lnSpc>
                <a:spcPct val="80000"/>
              </a:lnSpc>
              <a:buNone/>
            </a:pPr>
            <a:r>
              <a:rPr lang="fr-BE" sz="12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9.3.1.1 Segmenter le réseau en sous-réseaux à l'aide des ID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Pt_CoverArt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93888"/>
            <a:ext cx="9140825" cy="244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498975" y="6670675"/>
            <a:ext cx="2347913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© 2007 - 2010, Cisco Systems, Inc. Tous droits réservés.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7123113" y="6672263"/>
            <a:ext cx="65087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Cisco Public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3675" y="6562725"/>
            <a:ext cx="9620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 anchor="b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ITE PC v4.1</a:t>
            </a:r>
          </a:p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Chapitre 1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8596313" y="6626225"/>
            <a:ext cx="320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fld id="{DC7FBAF0-BCF5-8741-945F-3C6763791038}" type="slidenum">
              <a:rPr lang="fr-BE" sz="10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pPr algn="r" defTabSz="814365">
                <a:lnSpc>
                  <a:spcPct val="100000"/>
                </a:lnSpc>
                <a:buNone/>
              </a:pPr>
              <a:t>‹N°›</a:t>
            </a:fld>
            <a:endParaRPr lang="en-US" sz="1000">
              <a:solidFill>
                <a:srgbClr val="D3D3D3"/>
              </a:solidFill>
            </a:endParaRPr>
          </a:p>
        </p:txBody>
      </p:sp>
      <p:pic>
        <p:nvPicPr>
          <p:cNvPr id="9" name="Picture 9" descr="Cisco_New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5" y="5940425"/>
            <a:ext cx="335438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0" descr="Cisc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19063"/>
            <a:ext cx="11715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247" name="Rectangle 7"/>
          <p:cNvSpPr>
            <a:spLocks noGrp="1" noChangeArrowheads="1"/>
          </p:cNvSpPr>
          <p:nvPr>
            <p:ph type="ctrTitle"/>
          </p:nvPr>
        </p:nvSpPr>
        <p:spPr bwMode="white">
          <a:xfrm>
            <a:off x="311150" y="2671763"/>
            <a:ext cx="3768725" cy="830262"/>
          </a:xfrm>
          <a:ln/>
        </p:spPr>
        <p:txBody>
          <a:bodyPr anchor="ctr"/>
          <a:lstStyle>
            <a:lvl1pPr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9024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311150" y="4672013"/>
            <a:ext cx="4103688" cy="658812"/>
          </a:xfrm>
          <a:ln/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54027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38" y="702293"/>
            <a:ext cx="8145462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38" y="1687390"/>
            <a:ext cx="7940675" cy="47207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97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1150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5638" y="2014538"/>
            <a:ext cx="3894137" cy="3571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2014538"/>
            <a:ext cx="3894138" cy="3571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8947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0279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88369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4858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7499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9190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7525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5925" y="798513"/>
            <a:ext cx="2035175" cy="4787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5638" y="798513"/>
            <a:ext cx="5957887" cy="4787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766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638" y="798513"/>
            <a:ext cx="8145462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55638" y="2014538"/>
            <a:ext cx="7940675" cy="357187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97481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PPt_4face_02120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1350"/>
            <a:ext cx="914400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278"/>
          <p:cNvSpPr>
            <a:spLocks noChangeArrowheads="1"/>
          </p:cNvSpPr>
          <p:nvPr/>
        </p:nvSpPr>
        <p:spPr bwMode="auto">
          <a:xfrm>
            <a:off x="4498975" y="6672263"/>
            <a:ext cx="202247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© 2008 Cisco Systems, Inc. Tous droits réservés.</a:t>
            </a:r>
          </a:p>
        </p:txBody>
      </p:sp>
      <p:sp>
        <p:nvSpPr>
          <p:cNvPr id="6" name="Rectangle 279"/>
          <p:cNvSpPr>
            <a:spLocks noChangeArrowheads="1"/>
          </p:cNvSpPr>
          <p:nvPr/>
        </p:nvSpPr>
        <p:spPr bwMode="auto">
          <a:xfrm>
            <a:off x="6896100" y="6672263"/>
            <a:ext cx="877888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Confidentiel Cisco</a:t>
            </a:r>
          </a:p>
        </p:txBody>
      </p:sp>
      <p:sp>
        <p:nvSpPr>
          <p:cNvPr id="7" name="Rectangle 280"/>
          <p:cNvSpPr>
            <a:spLocks noChangeArrowheads="1"/>
          </p:cNvSpPr>
          <p:nvPr/>
        </p:nvSpPr>
        <p:spPr bwMode="auto">
          <a:xfrm>
            <a:off x="193675" y="6672263"/>
            <a:ext cx="96202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 anchor="b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Presentation_ID</a:t>
            </a:r>
          </a:p>
        </p:txBody>
      </p:sp>
      <p:sp>
        <p:nvSpPr>
          <p:cNvPr id="8" name="Rectangle 281"/>
          <p:cNvSpPr>
            <a:spLocks noChangeArrowheads="1"/>
          </p:cNvSpPr>
          <p:nvPr/>
        </p:nvSpPr>
        <p:spPr bwMode="auto">
          <a:xfrm>
            <a:off x="8596313" y="6626225"/>
            <a:ext cx="320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fld id="{7F1BC4EF-034A-F647-AA58-B71D58802FDB}" type="slidenum">
              <a:rPr lang="fr-BE" sz="10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pPr algn="r" defTabSz="814365">
                <a:lnSpc>
                  <a:spcPct val="100000"/>
                </a:lnSpc>
                <a:buNone/>
              </a:pPr>
              <a:t>‹N°›</a:t>
            </a:fld>
            <a:endParaRPr lang="en-US" sz="1000">
              <a:solidFill>
                <a:srgbClr val="D3D3D3"/>
              </a:solidFill>
            </a:endParaRPr>
          </a:p>
        </p:txBody>
      </p:sp>
      <p:pic>
        <p:nvPicPr>
          <p:cNvPr id="9" name="Picture 331" descr="Cisco_NewLogo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225" y="5940425"/>
            <a:ext cx="335438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33" descr="Cisc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119063"/>
            <a:ext cx="1171575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9873" name="Rectangle 209"/>
          <p:cNvSpPr>
            <a:spLocks noGrp="1" noChangeArrowheads="1"/>
          </p:cNvSpPr>
          <p:nvPr>
            <p:ph type="ctrTitle"/>
          </p:nvPr>
        </p:nvSpPr>
        <p:spPr bwMode="white">
          <a:xfrm>
            <a:off x="311150" y="2671763"/>
            <a:ext cx="3768725" cy="830262"/>
          </a:xfrm>
          <a:ln/>
        </p:spPr>
        <p:txBody>
          <a:bodyPr anchor="ctr"/>
          <a:lstStyle>
            <a:lvl1pPr>
              <a:defRPr sz="30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69874" name="Rectangle 210"/>
          <p:cNvSpPr>
            <a:spLocks noGrp="1" noChangeArrowheads="1"/>
          </p:cNvSpPr>
          <p:nvPr>
            <p:ph type="subTitle" idx="1"/>
          </p:nvPr>
        </p:nvSpPr>
        <p:spPr>
          <a:xfrm>
            <a:off x="311150" y="4672013"/>
            <a:ext cx="4103688" cy="658812"/>
          </a:xfrm>
          <a:ln/>
        </p:spPr>
        <p:txBody>
          <a:bodyPr/>
          <a:lstStyle>
            <a:lvl1pPr marL="0" indent="0">
              <a:lnSpc>
                <a:spcPct val="90000"/>
              </a:lnSpc>
              <a:buFont typeface="Wingdings" pitchFamily="2" charset="2"/>
              <a:buNone/>
              <a:defRPr sz="2000" b="1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48856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1047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228517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5638" y="2014538"/>
            <a:ext cx="3894137" cy="3571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2014538"/>
            <a:ext cx="3894138" cy="35718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92319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43739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08482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8569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42533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7491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86291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5925" y="798513"/>
            <a:ext cx="2035175" cy="4787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5638" y="798513"/>
            <a:ext cx="5957887" cy="4787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316079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55638" y="798513"/>
            <a:ext cx="814546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1027" name="Rectangle 4"/>
          <p:cNvSpPr>
            <a:spLocks noChangeArrowheads="1"/>
          </p:cNvSpPr>
          <p:nvPr/>
        </p:nvSpPr>
        <p:spPr bwMode="auto">
          <a:xfrm>
            <a:off x="193675" y="6562725"/>
            <a:ext cx="962025" cy="29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 anchor="b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ITE PC v4.1</a:t>
            </a:r>
          </a:p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Chapitre 1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8596313" y="6626225"/>
            <a:ext cx="320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fld id="{28856D66-2D7E-BA44-8BF8-F720D8CAD36C}" type="slidenum">
              <a:rPr lang="fr-BE" sz="10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pPr algn="r" defTabSz="814365">
                <a:lnSpc>
                  <a:spcPct val="100000"/>
                </a:lnSpc>
                <a:buNone/>
              </a:pPr>
              <a:t>‹N°›</a:t>
            </a:fld>
            <a:endParaRPr lang="en-US" sz="1000">
              <a:solidFill>
                <a:srgbClr val="D3D3D3"/>
              </a:solidFill>
            </a:endParaRPr>
          </a:p>
        </p:txBody>
      </p:sp>
      <p:sp>
        <p:nvSpPr>
          <p:cNvPr id="102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655638" y="2014538"/>
            <a:ext cx="7940675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30" name="Picture 7" descr="PPt_TopBand_Artwork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4498975" y="6670675"/>
            <a:ext cx="2347913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© 2007 - 2010, Cisco Systems, Inc. Tous droits réservés.</a:t>
            </a:r>
          </a:p>
        </p:txBody>
      </p:sp>
      <p:sp>
        <p:nvSpPr>
          <p:cNvPr id="1032" name="Rectangle 9"/>
          <p:cNvSpPr>
            <a:spLocks noChangeArrowheads="1"/>
          </p:cNvSpPr>
          <p:nvPr/>
        </p:nvSpPr>
        <p:spPr bwMode="auto">
          <a:xfrm>
            <a:off x="7123113" y="6672263"/>
            <a:ext cx="65087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Cisco Public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55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</p:sldLayoutIdLst>
  <p:txStyles>
    <p:titleStyle>
      <a:lvl1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+mj-lt"/>
          <a:ea typeface="ＭＳ Ｐゴシック" charset="0"/>
          <a:cs typeface="ＭＳ Ｐゴシック" charset="0"/>
        </a:defRPr>
      </a:lvl1pPr>
      <a:lvl2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814388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6pPr>
      <a:lvl7pPr marL="914400" algn="l" defTabSz="814388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7pPr>
      <a:lvl8pPr marL="1371600" algn="l" defTabSz="814388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8pPr>
      <a:lvl9pPr marL="1828800" algn="l" defTabSz="814388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9pPr>
    </p:titleStyle>
    <p:bodyStyle>
      <a:lvl1pPr marL="236538" indent="-236538" algn="l" defTabSz="814388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708CA1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74675" indent="-117475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914400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254125" indent="117475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604963" indent="223838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062163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6pPr>
      <a:lvl7pPr marL="2519363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7pPr>
      <a:lvl8pPr marL="2976563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8pPr>
      <a:lvl9pPr marL="3433763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6146"/>
          <p:cNvSpPr>
            <a:spLocks noGrp="1" noChangeArrowheads="1"/>
          </p:cNvSpPr>
          <p:nvPr>
            <p:ph type="title"/>
          </p:nvPr>
        </p:nvSpPr>
        <p:spPr bwMode="auto">
          <a:xfrm>
            <a:off x="193868" y="394392"/>
            <a:ext cx="8772157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Slide Title</a:t>
            </a:r>
          </a:p>
        </p:txBody>
      </p:sp>
      <p:sp>
        <p:nvSpPr>
          <p:cNvPr id="3075" name="Rectangle 6281"/>
          <p:cNvSpPr>
            <a:spLocks noChangeArrowheads="1"/>
          </p:cNvSpPr>
          <p:nvPr/>
        </p:nvSpPr>
        <p:spPr bwMode="auto">
          <a:xfrm>
            <a:off x="193675" y="6672263"/>
            <a:ext cx="96202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124" tIns="41061" rIns="82124" bIns="41061" anchor="b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Presentation_ID</a:t>
            </a:r>
          </a:p>
        </p:txBody>
      </p:sp>
      <p:sp>
        <p:nvSpPr>
          <p:cNvPr id="3076" name="Rectangle 6282"/>
          <p:cNvSpPr>
            <a:spLocks noChangeArrowheads="1"/>
          </p:cNvSpPr>
          <p:nvPr/>
        </p:nvSpPr>
        <p:spPr bwMode="auto">
          <a:xfrm>
            <a:off x="8596313" y="6626225"/>
            <a:ext cx="320675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fld id="{6084AB3D-AE30-934E-B0BC-A74C2CCEE444}" type="slidenum">
              <a:rPr lang="fr-BE" sz="10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pPr algn="r" defTabSz="814365">
                <a:lnSpc>
                  <a:spcPct val="100000"/>
                </a:lnSpc>
                <a:buNone/>
              </a:pPr>
              <a:t>‹N°›</a:t>
            </a:fld>
            <a:endParaRPr lang="en-US" sz="1000">
              <a:solidFill>
                <a:srgbClr val="D3D3D3"/>
              </a:solidFill>
            </a:endParaRPr>
          </a:p>
        </p:txBody>
      </p:sp>
      <p:sp>
        <p:nvSpPr>
          <p:cNvPr id="3077" name="Rectangle 628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13109" y="1379492"/>
            <a:ext cx="8733677" cy="5086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82124" tIns="41061" rIns="82124" bIns="410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Body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8" name="Rectangle 6312"/>
          <p:cNvSpPr>
            <a:spLocks noChangeArrowheads="1"/>
          </p:cNvSpPr>
          <p:nvPr/>
        </p:nvSpPr>
        <p:spPr bwMode="auto">
          <a:xfrm>
            <a:off x="4498975" y="6672263"/>
            <a:ext cx="2022475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 anchorCtr="1">
            <a:spAutoFit/>
          </a:bodyPr>
          <a:lstStyle/>
          <a:p>
            <a:pPr algn="l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© 2008 Cisco Systems, Inc. Tous droits réservés.</a:t>
            </a:r>
          </a:p>
        </p:txBody>
      </p:sp>
      <p:sp>
        <p:nvSpPr>
          <p:cNvPr id="3079" name="Rectangle 6313"/>
          <p:cNvSpPr>
            <a:spLocks noChangeArrowheads="1"/>
          </p:cNvSpPr>
          <p:nvPr/>
        </p:nvSpPr>
        <p:spPr bwMode="auto">
          <a:xfrm>
            <a:off x="6896100" y="6672263"/>
            <a:ext cx="877888" cy="18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2124" tIns="41061" rIns="82124" bIns="41061" anchor="b">
            <a:spAutoFit/>
          </a:bodyPr>
          <a:lstStyle/>
          <a:p>
            <a:pPr algn="r" defTabSz="814365">
              <a:lnSpc>
                <a:spcPct val="100000"/>
              </a:lnSpc>
              <a:buNone/>
            </a:pPr>
            <a:r>
              <a:rPr lang="fr-BE" sz="700" b="0" i="0">
                <a:solidFill>
                  <a:srgbClr val="D3D3D3"/>
                </a:solidFill>
                <a:latin typeface="Arial"/>
                <a:ea typeface="ＭＳ Ｐゴシック"/>
                <a:cs typeface="ＭＳ Ｐゴシック"/>
              </a:rPr>
              <a:t>Confidentiel Cisco</a:t>
            </a:r>
          </a:p>
        </p:txBody>
      </p:sp>
      <p:pic>
        <p:nvPicPr>
          <p:cNvPr id="3080" name="Picture 8" descr="Rev08_Cisco_BrandBar10_060408.png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56" r:id="rId1"/>
    <p:sldLayoutId id="2147484045" r:id="rId2"/>
    <p:sldLayoutId id="2147484046" r:id="rId3"/>
    <p:sldLayoutId id="2147484047" r:id="rId4"/>
    <p:sldLayoutId id="2147484048" r:id="rId5"/>
    <p:sldLayoutId id="2147484049" r:id="rId6"/>
    <p:sldLayoutId id="2147484050" r:id="rId7"/>
    <p:sldLayoutId id="2147484051" r:id="rId8"/>
    <p:sldLayoutId id="2147484052" r:id="rId9"/>
    <p:sldLayoutId id="2147484053" r:id="rId10"/>
    <p:sldLayoutId id="2147484054" r:id="rId11"/>
  </p:sldLayoutIdLst>
  <p:txStyles>
    <p:titleStyle>
      <a:lvl1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+mj-lt"/>
          <a:ea typeface="ＭＳ Ｐゴシック" charset="0"/>
          <a:cs typeface="ＭＳ Ｐゴシック" charset="0"/>
        </a:defRPr>
      </a:lvl1pPr>
      <a:lvl2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2pPr>
      <a:lvl3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3pPr>
      <a:lvl4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4pPr>
      <a:lvl5pPr algn="l" defTabSz="814388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6pPr>
      <a:lvl7pPr marL="9144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7pPr>
      <a:lvl8pPr marL="13716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8pPr>
      <a:lvl9pPr marL="1828800" algn="l" defTabSz="814388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708CA1"/>
          </a:solidFill>
          <a:latin typeface="Arial" charset="0"/>
        </a:defRPr>
      </a:lvl9pPr>
    </p:titleStyle>
    <p:bodyStyle>
      <a:lvl1pPr marL="236538" indent="-236538" algn="l" defTabSz="814388" rtl="0" eaLnBrk="0" fontAlgn="base" hangingPunct="0">
        <a:lnSpc>
          <a:spcPct val="95000"/>
        </a:lnSpc>
        <a:spcBef>
          <a:spcPct val="50000"/>
        </a:spcBef>
        <a:spcAft>
          <a:spcPct val="0"/>
        </a:spcAft>
        <a:buClr>
          <a:srgbClr val="708CA1"/>
        </a:buClr>
        <a:buFont typeface="Wingdings" charset="0"/>
        <a:buChar char="§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574675" indent="-117475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914400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254125" indent="117475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1604963" indent="223838" algn="l" defTabSz="814388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062163" algn="l" defTabSz="814388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6pPr>
      <a:lvl7pPr marL="2519363" algn="l" defTabSz="814388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7pPr>
      <a:lvl8pPr marL="2976563" algn="l" defTabSz="814388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8pPr>
      <a:lvl9pPr marL="3433763" algn="l" defTabSz="814388" rtl="0" eaLnBrk="1" fontAlgn="base" hangingPunct="1">
        <a:lnSpc>
          <a:spcPct val="95000"/>
        </a:lnSpc>
        <a:spcBef>
          <a:spcPct val="35000"/>
        </a:spcBef>
        <a:spcAft>
          <a:spcPct val="0"/>
        </a:spcAft>
        <a:buClr>
          <a:srgbClr val="708CA1"/>
        </a:buClr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1150" y="2263775"/>
            <a:ext cx="3854450" cy="1481138"/>
          </a:xfrm>
        </p:spPr>
        <p:txBody>
          <a:bodyPr/>
          <a:lstStyle/>
          <a:p>
            <a:pPr algn="l" defTabSz="814365">
              <a:spcBef>
                <a:spcPct val="0"/>
              </a:spcBef>
              <a:buNone/>
            </a:pPr>
            <a:r>
              <a:rPr lang="fr-BE" sz="2800" b="0" i="0">
                <a:solidFill>
                  <a:srgbClr val="FFFFFF"/>
                </a:solidFill>
                <a:latin typeface="Arial"/>
                <a:ea typeface="+mj-ea"/>
                <a:cs typeface="+mj-cs"/>
              </a:rPr>
              <a:t>Chapitre 9 : La segmentation des réseaux IP en sous-réseaux</a:t>
            </a:r>
            <a:br>
              <a:rPr lang="fr-BE" sz="2800" b="0" i="0">
                <a:solidFill>
                  <a:srgbClr val="FFFFFF"/>
                </a:solidFill>
                <a:latin typeface="Arial"/>
                <a:ea typeface="+mj-ea"/>
                <a:cs typeface="+mj-cs"/>
              </a:rPr>
            </a:br>
            <a:endParaRPr lang="en-US" sz="2800">
              <a:solidFill>
                <a:schemeClr val="folHlink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150" y="4672013"/>
            <a:ext cx="6788150" cy="658812"/>
          </a:xfrm>
        </p:spPr>
        <p:txBody>
          <a:bodyPr/>
          <a:lstStyle/>
          <a:p>
            <a:pPr marL="0" indent="0">
              <a:buNone/>
            </a:pPr>
            <a:r>
              <a:rPr lang="en-US" sz="2400" b="1" i="0">
                <a:solidFill>
                  <a:srgbClr val="000000"/>
                </a:solidFill>
              </a:rPr>
              <a:t>Initiation aux réseaux</a:t>
            </a:r>
          </a:p>
        </p:txBody>
      </p:sp>
    </p:spTree>
    <p:extLst>
      <p:ext uri="{BB962C8B-B14F-4D97-AF65-F5344CB8AC3E}">
        <p14:creationId xmlns:p14="http://schemas.microsoft.com/office/powerpoint/2010/main" val="2143060497"/>
      </p:ext>
    </p:extLst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74638" y="493713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3200" b="1" i="0">
                <a:solidFill>
                  <a:srgbClr val="708CA1"/>
                </a:solidFill>
                <a:latin typeface="Arial"/>
                <a:ea typeface="ＭＳ Ｐゴシック"/>
                <a:cs typeface="+mj-cs"/>
              </a:rPr>
              <a:t>Chapitre 9 –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747713" y="1601788"/>
            <a:ext cx="8131175" cy="4437062"/>
          </a:xfrm>
        </p:spPr>
        <p:txBody>
          <a:bodyPr/>
          <a:lstStyle/>
          <a:p>
            <a:pPr marL="0" indent="0" algn="l" defTabSz="814365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9.1  Segmenter un réseau IPv4 en sous-réseaux</a:t>
            </a:r>
          </a:p>
          <a:p>
            <a:pPr marL="0" indent="0" algn="l" defTabSz="814365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9.2  Les schémas d'adressage</a:t>
            </a:r>
          </a:p>
          <a:p>
            <a:pPr marL="0" indent="0" algn="l" defTabSz="814365"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Arial"/>
              </a:rPr>
              <a:t>9.3  Critères de conception à prendre en compte pour les réseaux IPv6</a:t>
            </a:r>
          </a:p>
          <a:p>
            <a:pPr marL="0" indent="0" algn="l" defTabSz="814365">
              <a:spcBef>
                <a:spcPct val="50000"/>
              </a:spcBef>
              <a:spcAft>
                <a:spcPct val="0"/>
              </a:spcAft>
              <a:buNone/>
            </a:pPr>
            <a:endParaRPr lang="fr-BE" sz="2400" b="0" i="0" dirty="0">
              <a:solidFill>
                <a:srgbClr val="000000"/>
              </a:solidFill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045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6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Segmenter un réseau IPv4 en sous-réseaux</a:t>
            </a:r>
            <a:br>
              <a:rPr lang="en-US" sz="32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3200" b="1" i="0">
                <a:solidFill>
                  <a:srgbClr val="AAC1D8">
                    <a:lumMod val="75000"/>
                  </a:srgbClr>
                </a:solidFill>
                <a:latin typeface="Arial"/>
                <a:ea typeface="+mj-ea"/>
                <a:cs typeface="Arial"/>
              </a:rPr>
              <a:t>La segmentation en sous-réseaux IP est fondamentale</a:t>
            </a:r>
            <a:endParaRPr lang="en-US" dirty="0"/>
          </a:p>
        </p:txBody>
      </p:sp>
      <p:pic>
        <p:nvPicPr>
          <p:cNvPr id="921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76338" y="1619094"/>
            <a:ext cx="6240462" cy="4435787"/>
          </a:xfrm>
          <a:noFill/>
        </p:spPr>
      </p:pic>
    </p:spTree>
    <p:extLst>
      <p:ext uri="{BB962C8B-B14F-4D97-AF65-F5344CB8AC3E}">
        <p14:creationId xmlns:p14="http://schemas.microsoft.com/office/powerpoint/2010/main" val="570801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/>
          <a:srcRect t="23637" b="25200"/>
          <a:stretch>
            <a:fillRect/>
          </a:stretch>
        </p:blipFill>
        <p:spPr bwMode="auto">
          <a:xfrm>
            <a:off x="1509296" y="3788227"/>
            <a:ext cx="5150256" cy="9724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/>
          <a:srcRect b="17480"/>
          <a:stretch>
            <a:fillRect/>
          </a:stretch>
        </p:blipFill>
        <p:spPr bwMode="auto">
          <a:xfrm>
            <a:off x="943429" y="1828375"/>
            <a:ext cx="4905822" cy="161151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6850" y="482600"/>
            <a:ext cx="8145463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fr-BE" sz="1800" b="0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 </a:t>
            </a:r>
            <a:r>
              <a:rPr lang="fr-BE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Segmenter un réseau IPv4 en sous-réseaux</a:t>
            </a:r>
            <a:br>
              <a:rPr lang="fr-BE" sz="32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fr-BE" sz="3200" b="1" i="0">
                <a:solidFill>
                  <a:srgbClr val="AAC1D8">
                    <a:lumMod val="75000"/>
                  </a:srgbClr>
                </a:solidFill>
                <a:latin typeface="Arial"/>
                <a:ea typeface="+mj-ea"/>
                <a:cs typeface="Arial"/>
              </a:rPr>
              <a:t>Notions de base sur les sous-réseaux</a:t>
            </a:r>
            <a:endParaRPr lang="en-US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0243" name="Rectangle 6"/>
          <p:cNvSpPr>
            <a:spLocks noGrp="1" noChangeArrowheads="1"/>
          </p:cNvSpPr>
          <p:nvPr>
            <p:ph idx="1"/>
          </p:nvPr>
        </p:nvSpPr>
        <p:spPr>
          <a:xfrm>
            <a:off x="550863" y="1474788"/>
            <a:ext cx="8191500" cy="4948237"/>
          </a:xfrm>
        </p:spPr>
        <p:txBody>
          <a:bodyPr/>
          <a:lstStyle/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2000" b="0" i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Bits empruntés pour créer des sous-réseaux</a:t>
            </a: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2000" b="0" i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Emprunter 1 bit   2</a:t>
            </a:r>
            <a:r>
              <a:rPr lang="fr-BE" altLang="ja-JP" sz="2000" b="0" i="0" baseline="3000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1</a:t>
            </a:r>
            <a:r>
              <a:rPr lang="fr-BE" altLang="ja-JP" sz="2000" b="0" i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 = 2 sous-réseaux</a:t>
            </a:r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4614863" y="5310188"/>
            <a:ext cx="30638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fr-BE" sz="16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Sous-réseau 1</a:t>
            </a:r>
          </a:p>
          <a:p>
            <a:pPr algn="ctr">
              <a:lnSpc>
                <a:spcPct val="150000"/>
              </a:lnSpc>
              <a:buNone/>
            </a:pP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Réseau : 192.168.1.</a:t>
            </a:r>
            <a:r>
              <a:rPr lang="fr-BE" sz="1400" b="1" i="0">
                <a:solidFill>
                  <a:srgbClr val="339933"/>
                </a:solidFill>
                <a:latin typeface="Arial"/>
                <a:ea typeface="+mn-ea"/>
                <a:cs typeface="+mn-cs"/>
              </a:rPr>
              <a:t>128-255</a:t>
            </a: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/</a:t>
            </a:r>
            <a:r>
              <a:rPr lang="fr-BE" sz="1400" b="1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25</a:t>
            </a:r>
          </a:p>
          <a:p>
            <a:pPr algn="ctr">
              <a:lnSpc>
                <a:spcPct val="150000"/>
              </a:lnSpc>
              <a:buNone/>
            </a:pP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Masque : 255.255.255.</a:t>
            </a:r>
            <a:r>
              <a:rPr lang="fr-BE" sz="1400" b="1" i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128</a:t>
            </a:r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957263" y="5297488"/>
            <a:ext cx="2728912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buNone/>
            </a:pPr>
            <a:r>
              <a:rPr lang="fr-BE" sz="16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Sous-réseau 0</a:t>
            </a:r>
          </a:p>
          <a:p>
            <a:pPr algn="ctr">
              <a:lnSpc>
                <a:spcPct val="150000"/>
              </a:lnSpc>
              <a:buNone/>
            </a:pP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Réseau : 192.168.1.</a:t>
            </a:r>
            <a:r>
              <a:rPr lang="fr-BE" sz="1400" b="1" i="0">
                <a:solidFill>
                  <a:srgbClr val="339933"/>
                </a:solidFill>
                <a:latin typeface="Arial"/>
                <a:ea typeface="+mn-ea"/>
                <a:cs typeface="+mn-cs"/>
              </a:rPr>
              <a:t>0-127</a:t>
            </a: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/</a:t>
            </a:r>
            <a:r>
              <a:rPr lang="fr-BE" sz="1400" b="1" i="0">
                <a:solidFill>
                  <a:schemeClr val="tx1"/>
                </a:solidFill>
                <a:latin typeface="Arial"/>
                <a:ea typeface="+mn-ea"/>
                <a:cs typeface="Courier New"/>
              </a:rPr>
              <a:t>2</a:t>
            </a:r>
            <a:r>
              <a:rPr lang="fr-BE" sz="1400" b="1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5</a:t>
            </a:r>
          </a:p>
          <a:p>
            <a:pPr algn="ctr">
              <a:lnSpc>
                <a:spcPct val="150000"/>
              </a:lnSpc>
              <a:buNone/>
            </a:pPr>
            <a:r>
              <a:rPr lang="fr-BE" sz="14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Masque : 255.255.255.</a:t>
            </a:r>
            <a:r>
              <a:rPr lang="fr-BE" sz="1400" b="1" i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128</a:t>
            </a:r>
          </a:p>
        </p:txBody>
      </p:sp>
      <p:cxnSp>
        <p:nvCxnSpPr>
          <p:cNvPr id="10248" name="Straight Arrow Connector 12"/>
          <p:cNvCxnSpPr>
            <a:cxnSpLocks noChangeShapeType="1"/>
          </p:cNvCxnSpPr>
          <p:nvPr/>
        </p:nvCxnSpPr>
        <p:spPr bwMode="auto">
          <a:xfrm flipV="1">
            <a:off x="2641600" y="4122738"/>
            <a:ext cx="1436688" cy="681037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0249" name="TextBox 13"/>
          <p:cNvSpPr txBox="1">
            <a:spLocks noChangeArrowheads="1"/>
          </p:cNvSpPr>
          <p:nvPr/>
        </p:nvSpPr>
        <p:spPr bwMode="auto">
          <a:xfrm>
            <a:off x="1349375" y="4789488"/>
            <a:ext cx="6865938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BE" sz="1400" b="0" i="0" dirty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Emprunter 1 bit à la partie hôte crée 2 sous-réseaux avec le même masque de sous-réseau </a:t>
            </a:r>
          </a:p>
        </p:txBody>
      </p:sp>
    </p:spTree>
    <p:extLst>
      <p:ext uri="{BB962C8B-B14F-4D97-AF65-F5344CB8AC3E}">
        <p14:creationId xmlns:p14="http://schemas.microsoft.com/office/powerpoint/2010/main" val="475990167"/>
      </p:ext>
    </p:extLst>
  </p:cSld>
  <p:clrMapOvr>
    <a:masterClrMapping/>
  </p:clrMapOvr>
  <p:transition spd="med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12048" y="4456113"/>
            <a:ext cx="4386975" cy="2401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422400" y="1412856"/>
            <a:ext cx="4508487" cy="30430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396875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Segmenter un réseau IPv4 en sous-réseaux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3200" b="1" i="0">
                <a:solidFill>
                  <a:srgbClr val="AAC1D8">
                    <a:lumMod val="75000"/>
                  </a:srgbClr>
                </a:solidFill>
                <a:latin typeface="Arial"/>
                <a:ea typeface="+mj-ea"/>
                <a:cs typeface="Arial"/>
              </a:rPr>
              <a:t>Les formules de calcul des sous-réseaux</a:t>
            </a:r>
            <a:endParaRPr lang="en-US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2291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216900" cy="5153025"/>
          </a:xfrm>
        </p:spPr>
        <p:txBody>
          <a:bodyPr/>
          <a:lstStyle/>
          <a:p>
            <a:pPr marL="363538" indent="-363538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2400" b="0" i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Calculer le nombre de sous-réseaux</a:t>
            </a: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363538" indent="-363538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2400" b="0" i="0" dirty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Calculer le nombre d'hôtes</a:t>
            </a: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298448"/>
      </p:ext>
    </p:extLst>
  </p:cSld>
  <p:clrMapOvr>
    <a:masterClrMapping/>
  </p:clrMapOvr>
  <p:transition spd="med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861323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800" b="1" i="0">
                <a:solidFill>
                  <a:srgbClr val="AAC1D8">
                    <a:lumMod val="75000"/>
                  </a:srgbClr>
                </a:solidFill>
                <a:latin typeface="Arial"/>
                <a:ea typeface="+mj-ea"/>
                <a:cs typeface="Arial"/>
              </a:rPr>
              <a:t>Déterminer le masque de sous-réseau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fr-FR" sz="32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Segmenter le réseau en sous-réseaux en fonction des besoins des hôtes</a:t>
            </a:r>
            <a:endParaRPr lang="fr-FR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3315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937648"/>
            <a:ext cx="8216900" cy="5153025"/>
          </a:xfrm>
        </p:spPr>
        <p:txBody>
          <a:bodyPr/>
          <a:lstStyle/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fr-FR" sz="2400" b="1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Deux considérations sont à prendre en compte lors de la planification de sous-réseaux :</a:t>
            </a: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Nombre de sous-réseaux nécessaires</a:t>
            </a: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Nombre d'adresses d'hôte nécessaires</a:t>
            </a: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Formule pour déterminer le nombre d'hôtes utilisables </a:t>
            </a:r>
          </a:p>
          <a:p>
            <a:pPr marL="338145" lvl="1" indent="0" algn="l" defTabSz="814365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None/>
            </a:pPr>
            <a:r>
              <a:rPr lang="fr-FR" sz="2000" b="1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			</a:t>
            </a:r>
            <a:r>
              <a:rPr lang="fr-FR" sz="2400" b="1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2^n-2</a:t>
            </a:r>
          </a:p>
          <a:p>
            <a:pPr marL="338145" lvl="1" indent="0" algn="l" defTabSz="814365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None/>
            </a:pPr>
            <a:r>
              <a:rPr lang="fr-FR" sz="2000" b="1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2^n</a:t>
            </a:r>
            <a:r>
              <a:rPr lang="fr-FR" sz="20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 (où n est le nombre de bits d'hôte restant) est utilisé pour calculer le nombre d'hôtes</a:t>
            </a:r>
          </a:p>
          <a:p>
            <a:pPr marL="338145" lvl="1" indent="0" algn="l" defTabSz="814365">
              <a:lnSpc>
                <a:spcPct val="100000"/>
              </a:lnSpc>
              <a:spcBef>
                <a:spcPct val="35000"/>
              </a:spcBef>
              <a:spcAft>
                <a:spcPct val="0"/>
              </a:spcAft>
              <a:buNone/>
            </a:pPr>
            <a:r>
              <a:rPr lang="fr-FR" sz="2000" b="1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-2</a:t>
            </a:r>
            <a:r>
              <a:rPr lang="fr-FR" sz="20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 L'ID de sous-réseau et l'adresse de diffusion ne peuvent pas être utilisés sur chaque sous-réseau </a:t>
            </a: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None/>
            </a:pPr>
            <a:endParaRPr lang="fr-FR" dirty="0"/>
          </a:p>
          <a:p>
            <a:pPr marL="338145" lvl="1" indent="0" algn="l" defTabSz="814365">
              <a:lnSpc>
                <a:spcPct val="75000"/>
              </a:lnSpc>
              <a:spcBef>
                <a:spcPct val="35000"/>
              </a:spcBef>
              <a:spcAft>
                <a:spcPct val="0"/>
              </a:spcAft>
              <a:buNone/>
            </a:pPr>
            <a:endParaRPr lang="fr-FR" dirty="0">
              <a:ea typeface="+mn-ea"/>
              <a:cs typeface="+mn-cs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None/>
            </a:pPr>
            <a:endParaRPr lang="fr-FR" dirty="0"/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fr-FR" altLang="ja-JP" dirty="0"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292654"/>
      </p:ext>
    </p:extLst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672641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AAC1D8">
                    <a:lumMod val="75000"/>
                  </a:srgbClr>
                </a:solidFill>
                <a:latin typeface="Arial"/>
                <a:ea typeface="+mj-ea"/>
                <a:cs typeface="Arial"/>
              </a:rPr>
              <a:t>Déterminer le masque de sous-réseau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Segmenter le réseau en fonction des besoins de celui-ci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17411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647366"/>
            <a:ext cx="8216900" cy="5153025"/>
          </a:xfrm>
        </p:spPr>
        <p:txBody>
          <a:bodyPr/>
          <a:lstStyle/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Calculer le nombre de sous-réseaux </a:t>
            </a:r>
          </a:p>
          <a:p>
            <a:pPr marL="363538" indent="-363538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Formule </a:t>
            </a:r>
            <a:r>
              <a:rPr lang="fr-BE" sz="2400" b="1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2^n</a:t>
            </a: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(où </a:t>
            </a:r>
            <a:r>
              <a:rPr lang="fr-BE" sz="2400" b="0" i="0" dirty="0">
                <a:solidFill>
                  <a:srgbClr val="FF0000"/>
                </a:solidFill>
                <a:latin typeface="Arial"/>
                <a:ea typeface="+mn-ea"/>
                <a:cs typeface="+mn-cs"/>
              </a:rPr>
              <a:t>n</a:t>
            </a: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est le nombre de bits empruntés)</a:t>
            </a:r>
          </a:p>
        </p:txBody>
      </p:sp>
      <p:pic>
        <p:nvPicPr>
          <p:cNvPr id="17412" name="Picture 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43313" y="2565163"/>
            <a:ext cx="5283200" cy="34770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" name="Rectangle 6"/>
          <p:cNvSpPr txBox="1">
            <a:spLocks noChangeArrowheads="1"/>
          </p:cNvSpPr>
          <p:nvPr/>
        </p:nvSpPr>
        <p:spPr bwMode="auto">
          <a:xfrm>
            <a:off x="585788" y="2634791"/>
            <a:ext cx="2825750" cy="2982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82124" tIns="41061" rIns="82124" bIns="41061"/>
          <a:lstStyle/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r>
              <a:rPr lang="fr-BE" altLang="ja-JP" sz="2400" b="0" i="0" kern="0" dirty="0">
                <a:solidFill>
                  <a:schemeClr val="tx1"/>
                </a:solidFill>
                <a:latin typeface="Arial"/>
                <a:ea typeface="ＭＳ Ｐゴシック"/>
                <a:cs typeface="Arial"/>
              </a:rPr>
              <a:t>Sous-réseau nécessaire pour chaque service du schéma</a:t>
            </a: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  <a:p>
            <a:pPr algn="l" defTabSz="814365">
              <a:lnSpc>
                <a:spcPct val="75000"/>
              </a:lnSpc>
              <a:spcBef>
                <a:spcPct val="50000"/>
              </a:spcBef>
              <a:buClr>
                <a:srgbClr val="708CA1"/>
              </a:buClr>
              <a:buFont typeface="Wingdings"/>
              <a:buChar char="§"/>
            </a:pPr>
            <a:endParaRPr lang="en-US" altLang="ja-JP" kern="0" dirty="0">
              <a:latin typeface="+mn-lt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30213"/>
      </p:ext>
    </p:extLst>
  </p:cSld>
  <p:clrMapOvr>
    <a:masterClrMapping/>
  </p:clrMapOvr>
  <p:transition spd="med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49238" y="716183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Les avantages des masques de sous-réseau de longueur variable</a:t>
            </a:r>
            <a:br>
              <a:rPr lang="fr-FR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fr-FR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La segmentation traditionnelle en sous-réseaux entraîne un gaspillage d'adresses</a:t>
            </a:r>
            <a:endParaRPr lang="fr-FR" sz="280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0483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596571"/>
            <a:ext cx="8216900" cy="4928054"/>
          </a:xfrm>
        </p:spPr>
        <p:txBody>
          <a:bodyPr/>
          <a:lstStyle/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sz="18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Segmentation traditionnelle : le même nombre d'adresses est attribué à chaque sous-réseau.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altLang="ja-JP" sz="1800" b="0" i="0">
                <a:solidFill>
                  <a:srgbClr val="000000"/>
                </a:solidFill>
                <a:latin typeface="Arial"/>
                <a:ea typeface="ＭＳ Ｐゴシック"/>
                <a:cs typeface="Arial"/>
              </a:rPr>
              <a:t>Les sous-réseaux qui n'ont pas besoin de la totalité ont des adresses inutilisées (gaspillées). Par exemple, les liaisons WAN</a:t>
            </a:r>
            <a:r>
              <a:rPr lang="fr-FR" altLang="ja-JP" sz="1800" b="0" i="0">
                <a:solidFill>
                  <a:srgbClr val="000000"/>
                </a:solidFill>
                <a:latin typeface="Arial"/>
                <a:ea typeface="ＭＳ Ｐゴシック"/>
                <a:cs typeface="+mn-cs"/>
              </a:rPr>
              <a:t> n'ont besoin que de 2 adresses.</a:t>
            </a:r>
            <a:endParaRPr lang="fr-FR" sz="1800"/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FR" sz="18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Les masques de sous-réseau de longueur variable (VLSM, Variable Length Subnet Mask) ou la segmentation d'un sous-réseau optimisent l'utilisation des adresses.</a:t>
            </a:r>
            <a:endParaRPr lang="fr-FR" altLang="ja-JP" sz="1800">
              <a:ea typeface="ＭＳ Ｐゴシック" pitchFamily="34" charset="-128"/>
            </a:endParaRP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endParaRPr lang="fr-FR" altLang="ja-JP" sz="1800">
              <a:ea typeface="ＭＳ Ｐゴシック" pitchFamily="34" charset="-128"/>
            </a:endParaRPr>
          </a:p>
        </p:txBody>
      </p:sp>
      <p:pic>
        <p:nvPicPr>
          <p:cNvPr id="2048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25714" y="4147394"/>
            <a:ext cx="3390876" cy="27106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485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4902746" y="3985951"/>
            <a:ext cx="2818854" cy="27380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7409212"/>
      </p:ext>
    </p:extLst>
  </p:cSld>
  <p:clrMapOvr>
    <a:masterClrMapping/>
  </p:clrMapOvr>
  <p:transition spd="med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701896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Les avantages des masques de sous-réseau de longueur variable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Les masques de sous-réseau de longueur variable (VLSM)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1507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690908"/>
            <a:ext cx="8216900" cy="4753435"/>
          </a:xfrm>
        </p:spPr>
        <p:txBody>
          <a:bodyPr/>
          <a:lstStyle/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La technique VLSM permet de décomposer un espace réseau en parties inégales.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Le masque de sous-réseau varie alors selon le nombre de bits ayant été empruntés pour un sous-réseau particulier.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24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Le réseau est segmenté en premier, puis les sous-réseaux sont divisés à leur tour.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2400" b="0" i="0" dirty="0">
                <a:solidFill>
                  <a:srgbClr val="000000"/>
                </a:solidFill>
                <a:latin typeface="Arial"/>
                <a:ea typeface="ＭＳ Ｐゴシック"/>
                <a:cs typeface="+mn-cs"/>
              </a:rPr>
              <a:t>Cette opération est répétée autant de fois que nécessaire pour créer des sous-réseaux de différentes tailles.</a:t>
            </a: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</a:endParaRPr>
          </a:p>
          <a:p>
            <a:pPr marL="0" indent="0" algn="l" defTabSz="814365">
              <a:lnSpc>
                <a:spcPct val="75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dirty="0"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557234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Les avantages des masques de sous-réseau de longueur variable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VLSM de base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2531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216900" cy="5153025"/>
          </a:xfrm>
        </p:spPr>
        <p:txBody>
          <a:bodyPr/>
          <a:lstStyle/>
          <a:p>
            <a:pPr marL="0" indent="0" eaLnBrk="1" hangingPunct="1">
              <a:lnSpc>
                <a:spcPct val="75000"/>
              </a:lnSpc>
            </a:pPr>
            <a:endParaRPr lang="en-US" altLang="ja-JP">
              <a:ea typeface="ＭＳ Ｐゴシック" pitchFamily="34" charset="-128"/>
            </a:endParaRPr>
          </a:p>
          <a:p>
            <a:pPr marL="0" indent="0" eaLnBrk="1" hangingPunct="1">
              <a:lnSpc>
                <a:spcPct val="75000"/>
              </a:lnSpc>
            </a:pPr>
            <a:endParaRPr lang="en-US" altLang="ja-JP">
              <a:ea typeface="ＭＳ Ｐゴシック" pitchFamily="34" charset="-128"/>
              <a:cs typeface="Arial" charset="0"/>
            </a:endParaRPr>
          </a:p>
        </p:txBody>
      </p:sp>
      <p:pic>
        <p:nvPicPr>
          <p:cNvPr id="18433" name="Picture 1" descr="C:\Users\caixia\AppData\Roaming\Tencent\Users\529167732\QQ\WinTemp\RichOle\VQZ4G1B8}V]4{N`(6}EK)R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9542" y="1335314"/>
            <a:ext cx="6467475" cy="50577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2421304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Les avantages des masques de sous-réseau de longueur variable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VLSM dans la pratique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3555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572500" cy="5153025"/>
          </a:xfrm>
        </p:spPr>
        <p:txBody>
          <a:bodyPr/>
          <a:lstStyle/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18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Avec des sous-réseaux VLSM, les segments LAN et WAN dans l'exemple ci-dessous peuvent être adressés avec un minimum de perte.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18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Un sous-réseau avec le masque /27 sera attribué à chaque réseau local (LAN).</a:t>
            </a:r>
          </a:p>
          <a:p>
            <a:pPr marL="363538" indent="-3635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altLang="ja-JP" sz="1800" b="0" i="0" dirty="0">
                <a:solidFill>
                  <a:srgbClr val="000000"/>
                </a:solidFill>
                <a:latin typeface="Arial"/>
                <a:ea typeface="ＭＳ Ｐゴシック"/>
                <a:cs typeface="+mn-cs"/>
              </a:rPr>
              <a:t>Un sous-réseau avec le masque /30 sera attribué à chaque liaison WAN.</a:t>
            </a: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endParaRPr lang="en-US" altLang="ja-JP" sz="1800" dirty="0">
              <a:ea typeface="ＭＳ Ｐゴシック" pitchFamily="34" charset="-128"/>
              <a:cs typeface="Arial" charset="0"/>
            </a:endParaRPr>
          </a:p>
        </p:txBody>
      </p:sp>
      <p:pic>
        <p:nvPicPr>
          <p:cNvPr id="23556" name="Picture 2"/>
          <p:cNvPicPr>
            <a:picLocks noChangeAspect="1" noChangeArrowheads="1"/>
          </p:cNvPicPr>
          <p:nvPr/>
        </p:nvPicPr>
        <p:blipFill>
          <a:blip r:embed="rId3"/>
          <a:srcRect b="15509"/>
          <a:stretch>
            <a:fillRect/>
          </a:stretch>
        </p:blipFill>
        <p:spPr bwMode="auto">
          <a:xfrm>
            <a:off x="1903036" y="3004457"/>
            <a:ext cx="4686449" cy="352287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2646631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Les avantages des masques de sous-réseau de longueur variable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Tableau VLSM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2457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86858" y="1422400"/>
            <a:ext cx="5139962" cy="4727208"/>
          </a:xfrm>
          <a:noFill/>
        </p:spPr>
      </p:pic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170738" y="1379538"/>
            <a:ext cx="711200" cy="124777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 wrap="none" lIns="82124" tIns="41061" rIns="82124" bIns="41061" anchor="ctr">
            <a:spAutoFit/>
          </a:bodyPr>
          <a:lstStyle/>
          <a:p>
            <a:pPr defTabSz="814388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855943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145462" cy="838200"/>
          </a:xfrm>
        </p:spPr>
        <p:txBody>
          <a:bodyPr/>
          <a:lstStyle/>
          <a:p>
            <a:pPr algn="l" defTabSz="814365">
              <a:spcBef>
                <a:spcPct val="0"/>
              </a:spcBef>
              <a:spcAft>
                <a:spcPct val="0"/>
              </a:spcAft>
              <a:buNone/>
            </a:pPr>
            <a: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Conception structurée</a:t>
            </a:r>
            <a:br>
              <a:rPr lang="en-US" sz="1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en-US" sz="2800" b="1" i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Planification de l'adressage réseau</a:t>
            </a:r>
            <a:endParaRPr lang="en-US" sz="28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5603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216900" cy="2779713"/>
          </a:xfrm>
        </p:spPr>
        <p:txBody>
          <a:bodyPr/>
          <a:lstStyle/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L'attribution des adresses réseau doit être planifiée et documentée pour :</a:t>
            </a:r>
          </a:p>
          <a:p>
            <a:pPr marL="261938" indent="-2619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Éviter la duplication des adresses</a:t>
            </a:r>
          </a:p>
          <a:p>
            <a:pPr marL="261938" indent="-2619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Fournir et contrôler l'accès</a:t>
            </a:r>
          </a:p>
          <a:p>
            <a:pPr marL="261938" indent="-261938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>
                <a:srgbClr val="708CA1"/>
              </a:buClr>
              <a:buFont typeface="Wingdings"/>
              <a:buChar char="§"/>
            </a:pP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Contrôler la sécurité et surveiller les performances</a:t>
            </a:r>
          </a:p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Adresses pour les clients : généralement attribuées de manière dynamique à l'aide du protocole DHCP (</a:t>
            </a:r>
            <a:r>
              <a:rPr lang="fr-BE" sz="1900" b="0" i="0" dirty="0" err="1">
                <a:solidFill>
                  <a:srgbClr val="000000"/>
                </a:solidFill>
                <a:latin typeface="Arial"/>
                <a:ea typeface="+mn-ea"/>
                <a:cs typeface="+mn-cs"/>
              </a:rPr>
              <a:t>Dynamic</a:t>
            </a:r>
            <a:r>
              <a:rPr lang="fr-BE" sz="1900" b="0" i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 Host Configuration Protocol)</a:t>
            </a:r>
          </a:p>
        </p:txBody>
      </p:sp>
      <p:pic>
        <p:nvPicPr>
          <p:cNvPr id="25604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98781" y="4427537"/>
            <a:ext cx="5023241" cy="21764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5605" name="TextBox 5"/>
          <p:cNvSpPr txBox="1">
            <a:spLocks noChangeArrowheads="1"/>
          </p:cNvSpPr>
          <p:nvPr/>
        </p:nvSpPr>
        <p:spPr bwMode="auto">
          <a:xfrm>
            <a:off x="783091" y="4774747"/>
            <a:ext cx="20034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buNone/>
            </a:pPr>
            <a:r>
              <a:rPr lang="fr-BE" sz="1600" b="0" i="0">
                <a:solidFill>
                  <a:schemeClr val="tx1"/>
                </a:solidFill>
                <a:latin typeface="Arial"/>
                <a:ea typeface="+mn-ea"/>
                <a:cs typeface="+mn-cs"/>
              </a:rPr>
              <a:t>Exemple de plan d'adressage réseau</a:t>
            </a:r>
          </a:p>
        </p:txBody>
      </p:sp>
    </p:spTree>
    <p:extLst>
      <p:ext uri="{BB962C8B-B14F-4D97-AF65-F5344CB8AC3E}">
        <p14:creationId xmlns:p14="http://schemas.microsoft.com/office/powerpoint/2010/main" val="3085425770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604930" cy="838200"/>
          </a:xfrm>
        </p:spPr>
        <p:txBody>
          <a:bodyPr/>
          <a:lstStyle/>
          <a:p>
            <a:pPr algn="l" defTabSz="81436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800" b="1" i="0" dirty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Segmenter un réseau IPv6 en sous-réseaux</a:t>
            </a:r>
            <a:br>
              <a:rPr lang="fr-FR" sz="1800" b="1" i="0" dirty="0">
                <a:solidFill>
                  <a:srgbClr val="708CA1"/>
                </a:solidFill>
                <a:latin typeface="Arial"/>
                <a:ea typeface="+mj-ea"/>
                <a:cs typeface="Arial"/>
              </a:rPr>
            </a:br>
            <a:r>
              <a:rPr lang="fr-FR" sz="2600" b="1" i="0" dirty="0">
                <a:solidFill>
                  <a:srgbClr val="708CA1"/>
                </a:solidFill>
                <a:latin typeface="Arial"/>
                <a:ea typeface="+mj-ea"/>
                <a:cs typeface="Arial"/>
              </a:rPr>
              <a:t>Segmenter le réseau en sous-réseaux à l'aide des ID </a:t>
            </a:r>
            <a:endParaRPr lang="fr-FR" sz="2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26627" name="Rectangle 6"/>
          <p:cNvSpPr>
            <a:spLocks noGrp="1" noChangeArrowheads="1"/>
          </p:cNvSpPr>
          <p:nvPr>
            <p:ph idx="1"/>
          </p:nvPr>
        </p:nvSpPr>
        <p:spPr>
          <a:xfrm>
            <a:off x="571500" y="1371600"/>
            <a:ext cx="8216900" cy="2779713"/>
          </a:xfrm>
        </p:spPr>
        <p:txBody>
          <a:bodyPr/>
          <a:lstStyle/>
          <a:p>
            <a:pPr marL="0" indent="0" algn="l" defTabSz="814365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None/>
            </a:pPr>
            <a:r>
              <a:rPr lang="fr-FR" sz="2400" b="0" i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Un espace réseau IPv6 est segmenté en sous-réseaux afin de prendre en charge la conception hiérarchique et logique du réseau</a:t>
            </a:r>
          </a:p>
        </p:txBody>
      </p:sp>
      <p:pic>
        <p:nvPicPr>
          <p:cNvPr id="26628" name="Picture 2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771681" y="2743199"/>
            <a:ext cx="4074794" cy="353739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6629" name="Picture 3"/>
          <p:cNvPicPr>
            <a:picLocks noChangeAspect="1" noChangeArrowheads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376447" y="2743199"/>
            <a:ext cx="3230525" cy="359266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65181307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DF09496-FE1F-0205-D430-3F642F71E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71787"/>
            <a:ext cx="8733677" cy="5086416"/>
          </a:xfrm>
        </p:spPr>
        <p:txBody>
          <a:bodyPr/>
          <a:lstStyle/>
          <a:p>
            <a:r>
              <a:rPr lang="fr-FR" dirty="0"/>
              <a:t>https://www.inetdoc.net/articles/adressage.ipv4/adressage.ipv4.exercises.html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0C65A75-5090-798D-9609-7C757A5FCE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7813" y="382588"/>
            <a:ext cx="8604930" cy="389199"/>
          </a:xfrm>
        </p:spPr>
        <p:txBody>
          <a:bodyPr/>
          <a:lstStyle/>
          <a:p>
            <a:pPr algn="l" defTabSz="814365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fr-FR" sz="1800" b="1" i="0" dirty="0">
                <a:solidFill>
                  <a:srgbClr val="708CA1"/>
                </a:solidFill>
                <a:latin typeface="Arial"/>
                <a:ea typeface="+mj-ea"/>
                <a:cs typeface="+mj-cs"/>
              </a:rPr>
              <a:t>Exercices corrigés: </a:t>
            </a:r>
            <a:endParaRPr lang="fr-FR" sz="2600" dirty="0">
              <a:solidFill>
                <a:schemeClr val="accent5">
                  <a:lumMod val="7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10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7BA9A8A-C54E-27B6-AAC9-157DB260C0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109" y="508000"/>
            <a:ext cx="8733677" cy="4749800"/>
          </a:xfrm>
        </p:spPr>
        <p:txBody>
          <a:bodyPr/>
          <a:lstStyle/>
          <a:p>
            <a:r>
              <a:rPr lang="fr-FR" b="1" cap="all" dirty="0"/>
              <a:t>Exercice 5 Calcul d'adresses avec VLSM (Variable Length Subnet Mask)</a:t>
            </a:r>
          </a:p>
          <a:p>
            <a:r>
              <a:rPr lang="fr-FR" b="1" dirty="0"/>
              <a:t>Exercice 5 : Calcul d'adresses avec VLSM (Variable Length Subnet Mask)</a:t>
            </a:r>
          </a:p>
          <a:p>
            <a:r>
              <a:rPr lang="fr-FR" dirty="0"/>
              <a:t>Vous devez diviser le réseau </a:t>
            </a:r>
            <a:r>
              <a:rPr lang="fr-FR" b="1" dirty="0"/>
              <a:t>192.168.1.0/24</a:t>
            </a:r>
            <a:r>
              <a:rPr lang="fr-FR" dirty="0"/>
              <a:t> pour plusieurs sous-réseaux avec les tailles suivantes :</a:t>
            </a:r>
          </a:p>
          <a:p>
            <a:r>
              <a:rPr lang="fr-FR" dirty="0"/>
              <a:t>Sous-réseau A : 50 hôtes</a:t>
            </a:r>
          </a:p>
          <a:p>
            <a:r>
              <a:rPr lang="fr-FR" dirty="0"/>
              <a:t>Sous-réseau B : 25 hôtes</a:t>
            </a:r>
          </a:p>
          <a:p>
            <a:r>
              <a:rPr lang="fr-FR" dirty="0"/>
              <a:t>Sous-réseau C : 10 hôtes</a:t>
            </a:r>
          </a:p>
          <a:p>
            <a:r>
              <a:rPr lang="fr-FR" dirty="0"/>
              <a:t>Sous-réseau D : 5 hôtes</a:t>
            </a:r>
          </a:p>
          <a:p>
            <a:r>
              <a:rPr lang="fr-FR" dirty="0"/>
              <a:t>Calculez le masque de sous-réseau pour chaque sous-réseau.</a:t>
            </a:r>
          </a:p>
          <a:p>
            <a:r>
              <a:rPr lang="fr-FR" dirty="0"/>
              <a:t>Attribuez les plages d’adresses IP aux sous-réseaux en évitant les chevauchements.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1680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8256D4A5-FDA9-CBAC-A65B-9E25D2C93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600" y="3429000"/>
            <a:ext cx="9144000" cy="457200"/>
          </a:xfrm>
          <a:prstGeom prst="rect">
            <a:avLst/>
          </a:prstGeom>
          <a:solidFill>
            <a:srgbClr val="FBFBF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100" b="1" i="0" u="none" strike="noStrike" cap="none" normalizeH="0" baseline="0" dirty="0">
                <a:ln>
                  <a:noFill/>
                </a:ln>
                <a:solidFill>
                  <a:srgbClr val="242B3A"/>
                </a:solidFill>
                <a:effectLst/>
                <a:latin typeface="Archivo"/>
              </a:rPr>
              <a:t>Analyse des besoins en hôtes et masques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100" b="1" i="0" u="none" strike="noStrike" cap="none" normalizeH="0" baseline="0" dirty="0">
              <a:ln>
                <a:noFill/>
              </a:ln>
              <a:solidFill>
                <a:srgbClr val="242B3A"/>
              </a:solidFill>
              <a:effectLst/>
              <a:latin typeface="Archiv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100" b="1" i="0" u="none" strike="noStrike" cap="none" normalizeH="0" baseline="0" dirty="0">
                <a:ln>
                  <a:noFill/>
                </a:ln>
                <a:solidFill>
                  <a:srgbClr val="242B3A"/>
                </a:solidFill>
                <a:effectLst/>
                <a:latin typeface="Archivo"/>
              </a:rPr>
              <a:t>Étape 1 : Attribuer les plages d'adresses IP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Nous commençons avec le réseau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192.168.1.0/24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et divisons en sous-réseaux en utilisant les masques appropriés.</a:t>
            </a:r>
            <a:endParaRPr kumimoji="0" lang="fr-FR" altLang="fr-FR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Sous-réseau A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(50 hôtes, /26)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Plage d’adresses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192.168.1.0 - 192.168.1.63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réseau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192.168.1.0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de diffusion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192.168.1.63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Masque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/26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ou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255.255.255.192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Sous-réseau B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(25 hôtes, /27)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Plage d’adresses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192.168.1.64 - 192.168.1.95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réseau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192.168.1.64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de diffusion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192.168.1.95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Masque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/27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ou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255.255.255.224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Sous-réseau C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(10 hôtes, /28)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Plage d’adresses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192.168.1.96 - 192.168.1.111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réseau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192.168.1.96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de diffusion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192.168.1.111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Masque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/28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ou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255.255.255.240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Sous-réseau D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(5 hôtes, /29)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Plage d’adresses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192.168.1.112 - 192.168.1.119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réseau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192.168.1.112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Adresse de diffusion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192.168.1.119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Masque :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/29</a:t>
            </a: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 ou </a:t>
            </a:r>
            <a:r>
              <a:rPr kumimoji="0" lang="fr-FR" altLang="fr-FR" sz="1200" b="1" i="0" u="none" strike="noStrike" cap="none" normalizeH="0" baseline="0" dirty="0">
                <a:ln>
                  <a:noFill/>
                </a:ln>
                <a:solidFill>
                  <a:srgbClr val="656B76"/>
                </a:solidFill>
                <a:effectLst/>
                <a:latin typeface="Archivo"/>
              </a:rPr>
              <a:t>255.255.255.248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rgbClr val="656B76"/>
              </a:solidFill>
              <a:effectLst/>
              <a:latin typeface="Archiv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4953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9F5B7-DF98-B723-D54A-8910789E6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B201447D-7336-B92C-8A7E-B492255FF6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481970"/>
              </p:ext>
            </p:extLst>
          </p:nvPr>
        </p:nvGraphicFramePr>
        <p:xfrm>
          <a:off x="212725" y="1379538"/>
          <a:ext cx="8734424" cy="2651760"/>
        </p:xfrm>
        <a:graphic>
          <a:graphicData uri="http://schemas.openxmlformats.org/drawingml/2006/table">
            <a:tbl>
              <a:tblPr/>
              <a:tblGrid>
                <a:gridCol w="2183606">
                  <a:extLst>
                    <a:ext uri="{9D8B030D-6E8A-4147-A177-3AD203B41FA5}">
                      <a16:colId xmlns:a16="http://schemas.microsoft.com/office/drawing/2014/main" val="1739287679"/>
                    </a:ext>
                  </a:extLst>
                </a:gridCol>
                <a:gridCol w="2183606">
                  <a:extLst>
                    <a:ext uri="{9D8B030D-6E8A-4147-A177-3AD203B41FA5}">
                      <a16:colId xmlns:a16="http://schemas.microsoft.com/office/drawing/2014/main" val="3154908115"/>
                    </a:ext>
                  </a:extLst>
                </a:gridCol>
                <a:gridCol w="2183606">
                  <a:extLst>
                    <a:ext uri="{9D8B030D-6E8A-4147-A177-3AD203B41FA5}">
                      <a16:colId xmlns:a16="http://schemas.microsoft.com/office/drawing/2014/main" val="2629351662"/>
                    </a:ext>
                  </a:extLst>
                </a:gridCol>
                <a:gridCol w="2183606">
                  <a:extLst>
                    <a:ext uri="{9D8B030D-6E8A-4147-A177-3AD203B41FA5}">
                      <a16:colId xmlns:a16="http://schemas.microsoft.com/office/drawing/2014/main" val="4683388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r-FR">
                          <a:effectLst/>
                        </a:rPr>
                        <a:t>Sous-réseau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9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r-FR">
                          <a:effectLst/>
                        </a:rPr>
                        <a:t>Nombre d'hôtes requis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B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r-FR">
                          <a:effectLst/>
                        </a:rPr>
                        <a:t>Nombre d'adresses nécessaires (incluant réseau et diffusion)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9B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B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A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fr-FR">
                          <a:effectLst/>
                        </a:rPr>
                        <a:t>Masque de sous-réseau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0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3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18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09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9D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50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A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A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3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A7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/26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3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3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3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9558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25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32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2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/27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610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C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4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A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C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16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6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/28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5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1232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0A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A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A4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effectLst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2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>
                          <a:effectLst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6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FR" dirty="0">
                          <a:effectLst/>
                        </a:rPr>
                        <a:t>/29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0A84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B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553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44908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lIns="82124" tIns="41061" rIns="82124" bIns="41061" anchor="ctr"/>
          <a:lstStyle/>
          <a:p>
            <a:endParaRPr lang="en-US"/>
          </a:p>
        </p:txBody>
      </p:sp>
      <p:pic>
        <p:nvPicPr>
          <p:cNvPr id="30723" name="Picture 3" descr="CNA_largo-onwhi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8125" y="2741613"/>
            <a:ext cx="6097588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97391805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PPT-TMPLT-WHT_C">
  <a:themeElements>
    <a:clrScheme name="PPT-TMPLT-WHT_C 1">
      <a:dk1>
        <a:srgbClr val="000000"/>
      </a:dk1>
      <a:lt1>
        <a:srgbClr val="FFFFFF"/>
      </a:lt1>
      <a:dk2>
        <a:srgbClr val="0183B7"/>
      </a:dk2>
      <a:lt2>
        <a:srgbClr val="000000"/>
      </a:lt2>
      <a:accent1>
        <a:srgbClr val="0183B7"/>
      </a:accent1>
      <a:accent2>
        <a:srgbClr val="B21A1A"/>
      </a:accent2>
      <a:accent3>
        <a:srgbClr val="FFFFFF"/>
      </a:accent3>
      <a:accent4>
        <a:srgbClr val="000000"/>
      </a:accent4>
      <a:accent5>
        <a:srgbClr val="AAC1D8"/>
      </a:accent5>
      <a:accent6>
        <a:srgbClr val="A11616"/>
      </a:accent6>
      <a:hlink>
        <a:srgbClr val="83A2CF"/>
      </a:hlink>
      <a:folHlink>
        <a:srgbClr val="EFB525"/>
      </a:folHlink>
    </a:clrScheme>
    <a:fontScheme name="PPT-TMPLT-WHT_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82124" tIns="41061" rIns="82124" bIns="41061" numCol="1" anchor="ctr" anchorCtr="0" compatLnSpc="1">
        <a:prstTxWarp prst="textNoShape">
          <a:avLst/>
        </a:prstTxWarp>
        <a:spAutoFit/>
      </a:bodyPr>
      <a:lstStyle>
        <a:defPPr marL="0" marR="0" indent="0" algn="ctr" defTabSz="814388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82124" tIns="41061" rIns="82124" bIns="41061" numCol="1" anchor="ctr" anchorCtr="0" compatLnSpc="1">
        <a:prstTxWarp prst="textNoShape">
          <a:avLst/>
        </a:prstTxWarp>
        <a:spAutoFit/>
      </a:bodyPr>
      <a:lstStyle>
        <a:defPPr marL="0" marR="0" indent="0" algn="ctr" defTabSz="814388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PT-TMPLT-WHT_C 1">
        <a:dk1>
          <a:srgbClr val="000000"/>
        </a:dk1>
        <a:lt1>
          <a:srgbClr val="FFFFFF"/>
        </a:lt1>
        <a:dk2>
          <a:srgbClr val="0183B7"/>
        </a:dk2>
        <a:lt2>
          <a:srgbClr val="000000"/>
        </a:lt2>
        <a:accent1>
          <a:srgbClr val="0183B7"/>
        </a:accent1>
        <a:accent2>
          <a:srgbClr val="B21A1A"/>
        </a:accent2>
        <a:accent3>
          <a:srgbClr val="FFFFFF"/>
        </a:accent3>
        <a:accent4>
          <a:srgbClr val="000000"/>
        </a:accent4>
        <a:accent5>
          <a:srgbClr val="AAC1D8"/>
        </a:accent5>
        <a:accent6>
          <a:srgbClr val="A11616"/>
        </a:accent6>
        <a:hlink>
          <a:srgbClr val="83A2CF"/>
        </a:hlink>
        <a:folHlink>
          <a:srgbClr val="EFB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etAcad-4F_PPT-WHT_060408">
  <a:themeElements>
    <a:clrScheme name="Oct_2006_Cisco White Template 1">
      <a:dk1>
        <a:srgbClr val="000000"/>
      </a:dk1>
      <a:lt1>
        <a:srgbClr val="FFFFFF"/>
      </a:lt1>
      <a:dk2>
        <a:srgbClr val="0183B7"/>
      </a:dk2>
      <a:lt2>
        <a:srgbClr val="000000"/>
      </a:lt2>
      <a:accent1>
        <a:srgbClr val="0183B7"/>
      </a:accent1>
      <a:accent2>
        <a:srgbClr val="B21A1A"/>
      </a:accent2>
      <a:accent3>
        <a:srgbClr val="FFFFFF"/>
      </a:accent3>
      <a:accent4>
        <a:srgbClr val="000000"/>
      </a:accent4>
      <a:accent5>
        <a:srgbClr val="AAC1D8"/>
      </a:accent5>
      <a:accent6>
        <a:srgbClr val="A11616"/>
      </a:accent6>
      <a:hlink>
        <a:srgbClr val="83A2CF"/>
      </a:hlink>
      <a:folHlink>
        <a:srgbClr val="EFB525"/>
      </a:folHlink>
    </a:clrScheme>
    <a:fontScheme name="Oct_2006_Cisco White 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82124" tIns="41061" rIns="82124" bIns="41061" numCol="1" anchor="ctr" anchorCtr="0" compatLnSpc="1">
        <a:prstTxWarp prst="textNoShape">
          <a:avLst/>
        </a:prstTxWarp>
        <a:spAutoFit/>
      </a:bodyPr>
      <a:lstStyle>
        <a:defPPr marL="0" marR="0" indent="0" algn="ctr" defTabSz="814388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82124" tIns="41061" rIns="82124" bIns="41061" numCol="1" anchor="ctr" anchorCtr="0" compatLnSpc="1">
        <a:prstTxWarp prst="textNoShape">
          <a:avLst/>
        </a:prstTxWarp>
        <a:spAutoFit/>
      </a:bodyPr>
      <a:lstStyle>
        <a:defPPr marL="0" marR="0" indent="0" algn="ctr" defTabSz="814388" rtl="0" eaLnBrk="0" fontAlgn="base" latinLnBrk="0" hangingPunct="0">
          <a:lnSpc>
            <a:spcPct val="9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ct_2006_Cisco White Template 1">
        <a:dk1>
          <a:srgbClr val="000000"/>
        </a:dk1>
        <a:lt1>
          <a:srgbClr val="FFFFFF"/>
        </a:lt1>
        <a:dk2>
          <a:srgbClr val="0183B7"/>
        </a:dk2>
        <a:lt2>
          <a:srgbClr val="000000"/>
        </a:lt2>
        <a:accent1>
          <a:srgbClr val="0183B7"/>
        </a:accent1>
        <a:accent2>
          <a:srgbClr val="B21A1A"/>
        </a:accent2>
        <a:accent3>
          <a:srgbClr val="FFFFFF"/>
        </a:accent3>
        <a:accent4>
          <a:srgbClr val="000000"/>
        </a:accent4>
        <a:accent5>
          <a:srgbClr val="AAC1D8"/>
        </a:accent5>
        <a:accent6>
          <a:srgbClr val="A11616"/>
        </a:accent6>
        <a:hlink>
          <a:srgbClr val="83A2CF"/>
        </a:hlink>
        <a:folHlink>
          <a:srgbClr val="EFB52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16692</TotalTime>
  <Pages>28</Pages>
  <Words>1121</Words>
  <Application>Microsoft Office PowerPoint</Application>
  <PresentationFormat>Affichage à l'écran (4:3)</PresentationFormat>
  <Paragraphs>174</Paragraphs>
  <Slides>19</Slides>
  <Notes>14</Notes>
  <HiddenSlides>1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MS PGothic</vt:lpstr>
      <vt:lpstr>Archivo</vt:lpstr>
      <vt:lpstr>Arial</vt:lpstr>
      <vt:lpstr>Wingdings</vt:lpstr>
      <vt:lpstr>PPT-TMPLT-WHT_C</vt:lpstr>
      <vt:lpstr>NetAcad-4F_PPT-WHT_060408</vt:lpstr>
      <vt:lpstr>Chapitre 9 : La segmentation des réseaux IP en sous-réseaux </vt:lpstr>
      <vt:lpstr>Chapitre 9 –</vt:lpstr>
      <vt:lpstr>Segmenter un réseau IPv4 en sous-réseaux La segmentation en sous-réseaux IP est fondamentale</vt:lpstr>
      <vt:lpstr> Segmenter un réseau IPv4 en sous-réseaux Notions de base sur les sous-réseaux</vt:lpstr>
      <vt:lpstr>Segmenter un réseau IPv4 en sous-réseaux Les formules de calcul des sous-réseaux</vt:lpstr>
      <vt:lpstr>Déterminer le masque de sous-réseau Segmenter le réseau en sous-réseaux en fonction des besoins des hôtes</vt:lpstr>
      <vt:lpstr>Déterminer le masque de sous-réseau Segmenter le réseau en fonction des besoins de celui-ci</vt:lpstr>
      <vt:lpstr>Les avantages des masques de sous-réseau de longueur variable La segmentation traditionnelle en sous-réseaux entraîne un gaspillage d'adresses</vt:lpstr>
      <vt:lpstr>Les avantages des masques de sous-réseau de longueur variable Les masques de sous-réseau de longueur variable (VLSM)</vt:lpstr>
      <vt:lpstr>Les avantages des masques de sous-réseau de longueur variable VLSM de base</vt:lpstr>
      <vt:lpstr>Les avantages des masques de sous-réseau de longueur variable VLSM dans la pratique</vt:lpstr>
      <vt:lpstr>Les avantages des masques de sous-réseau de longueur variable Tableau VLSM</vt:lpstr>
      <vt:lpstr>Conception structurée Planification de l'adressage réseau</vt:lpstr>
      <vt:lpstr>Segmenter un réseau IPv6 en sous-réseaux Segmenter le réseau en sous-réseaux à l'aide des ID </vt:lpstr>
      <vt:lpstr>Exercices corrigés: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ITE PC v4.0 Chapter 1</dc:title>
  <dc:creator>Karen Alderson</dc:creator>
  <cp:lastModifiedBy>Chaker Essid</cp:lastModifiedBy>
  <cp:revision>820</cp:revision>
  <cp:lastPrinted>1999-01-27T00:54:54Z</cp:lastPrinted>
  <dcterms:created xsi:type="dcterms:W3CDTF">2006-10-23T15:07:30Z</dcterms:created>
  <dcterms:modified xsi:type="dcterms:W3CDTF">2026-05-04T19:01:39Z</dcterms:modified>
</cp:coreProperties>
</file>