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embeddedFontLst>
    <p:embeddedFont>
      <p:font typeface="Constantia" panose="02030602050306030303" pitchFamily="18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24EF92-2F5E-416B-8595-64B8C4C1D66A}">
  <a:tblStyle styleId="{C424EF92-2F5E-416B-8595-64B8C4C1D66A}" styleName="Table_0">
    <a:wholeTbl>
      <a:tcTxStyle b="off" i="off">
        <a:font>
          <a:latin typeface="Constantia"/>
          <a:ea typeface="Constantia"/>
          <a:cs typeface="Constant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 b="off" i="off"/>
      <a:tcStyle>
        <a:tcBdr/>
        <a:fill>
          <a:solidFill>
            <a:srgbClr val="CA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onstantia"/>
          <a:ea typeface="Constantia"/>
          <a:cs typeface="Constant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5FD8CF6-B20F-4F45-A857-308CEF3A7576}" styleName="Table_1">
    <a:wholeTbl>
      <a:tcTxStyle b="off" i="off">
        <a:font>
          <a:latin typeface="Constantia"/>
          <a:ea typeface="Constantia"/>
          <a:cs typeface="Constantia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3" name="Google Shape;29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sz="5600" b="1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544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544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2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3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9751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vec légende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6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7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7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5" name="Google Shape;95;p12"/>
          <p:cNvSpPr>
            <a:spLocks noGrp="1"/>
          </p:cNvSpPr>
          <p:nvPr>
            <p:ph type="pic" idx="2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2"/>
          <p:cNvSpPr/>
          <p:nvPr/>
        </p:nvSpPr>
        <p:spPr>
          <a:xfrm rot="10800000" flipH="1">
            <a:off x="-9525" y="5816600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3921"/>
                </a:srgbClr>
              </a:gs>
              <a:gs pos="100000">
                <a:srgbClr val="00E9F7">
                  <a:alpha val="5411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7" name="Google Shape;97;p12"/>
          <p:cNvSpPr/>
          <p:nvPr/>
        </p:nvSpPr>
        <p:spPr>
          <a:xfrm rot="10800000" flipH="1">
            <a:off x="4381500" y="6219825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019"/>
                </a:srgbClr>
              </a:gs>
              <a:gs pos="80000">
                <a:srgbClr val="0099E4">
                  <a:alpha val="43921"/>
                </a:srgbClr>
              </a:gs>
              <a:gs pos="100000">
                <a:srgbClr val="0099E4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65000" sy="65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3921"/>
                </a:srgbClr>
              </a:gs>
              <a:gs pos="100000">
                <a:srgbClr val="00E9F7">
                  <a:alpha val="5411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019"/>
                </a:srgbClr>
              </a:gs>
              <a:gs pos="80000">
                <a:srgbClr val="0099E4">
                  <a:alpha val="43921"/>
                </a:srgbClr>
              </a:gs>
              <a:gs pos="100000">
                <a:srgbClr val="0099E4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9B6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65000" sy="65000" flip="none" algn="tl"/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3921"/>
                </a:srgbClr>
              </a:gs>
              <a:gs pos="100000">
                <a:srgbClr val="00E9F7">
                  <a:alpha val="54117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019"/>
                </a:srgbClr>
              </a:gs>
              <a:gs pos="80000">
                <a:srgbClr val="0099E4">
                  <a:alpha val="43921"/>
                </a:srgbClr>
              </a:gs>
              <a:gs pos="100000">
                <a:srgbClr val="0099E4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3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9B6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imgres?um=1&amp;hl=en&amp;safe=off&amp;tbo=d&amp;biw=943&amp;bih=434&amp;tbs=isz:l&amp;tbm=isch&amp;tbnid=h1UoOIYFLIcE7M:&amp;imgrefurl=http://www.alibaba.com/product-gs/405309906/STP_Cat6_Cable_500HMZ_4X2X0_57.html&amp;docid=Lu4rdAD7UVFVMM&amp;itg=1&amp;imgurl=http://i01.i.aliimg.com/img/pb/501/067/326/326067501_456.jpg&amp;w=1200&amp;h=1468&amp;ei=8DW3UKqRGaS72QXg94HYBQ&amp;zoom=1&amp;iact=hc&amp;vpx=498&amp;vpy=21&amp;dur=2300&amp;hovh=248&amp;hovw=203&amp;tx=135&amp;ty=145&amp;sig=115649224497106908752&amp;page=2&amp;tbnh=143&amp;tbnw=126&amp;start=13&amp;ndsp=20&amp;ved=1t:429,r:17,s:0,i:13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televisionrealm.com/wp-content/uploads/2012/09/Linksys-EA6500.jp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42876" y="4800600"/>
            <a:ext cx="892971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fr-FR" sz="2000" b="1" dirty="0"/>
              <a:t>Enseignant: </a:t>
            </a:r>
            <a:r>
              <a:rPr lang="fr-FR" sz="2000" dirty="0"/>
              <a:t>Chaker Essid ,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900"/>
              <a:buNone/>
            </a:pPr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dirty="0"/>
              <a:t>A.U. 2025/2026</a:t>
            </a:r>
            <a:endParaRPr dirty="0"/>
          </a:p>
        </p:txBody>
      </p:sp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ctrTitle"/>
          </p:nvPr>
        </p:nvSpPr>
        <p:spPr>
          <a:xfrm>
            <a:off x="0" y="1958975"/>
            <a:ext cx="8715436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</a:pPr>
            <a:r>
              <a:rPr lang="fr-FR"/>
              <a:t>Support de transmission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2590800" y="3814870"/>
            <a:ext cx="38306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Module</a:t>
            </a:r>
            <a:r>
              <a:rPr lang="fr-FR" sz="18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: Réseaux 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Objectifs:</a:t>
            </a:r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Réussir à transmettre des données Sur des distances de plus en plus grande À des vitesses de plus en plus importante: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Existence de 3 types de câbles: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Câble coaxial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Les paires torsadées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La fibre optique</a:t>
            </a:r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pic>
        <p:nvPicPr>
          <p:cNvPr id="132" name="Google Shape;132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1676399"/>
            <a:ext cx="7010400" cy="47833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0" y="3048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La connexion</a:t>
            </a:r>
            <a:br>
              <a:rPr lang="fr-FR" sz="32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Se connecter au réseau</a:t>
            </a:r>
            <a:endParaRPr sz="3200" b="1" i="0" u="none" strike="noStrike" cap="none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body" idx="1"/>
          </p:nvPr>
        </p:nvSpPr>
        <p:spPr>
          <a:xfrm>
            <a:off x="228600" y="3048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10"/>
              <a:buNone/>
            </a:pP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La connexion</a:t>
            </a: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Cartes réseau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5911" y="1905000"/>
            <a:ext cx="7056328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>
            <a:spLocks noGrp="1"/>
          </p:cNvSpPr>
          <p:nvPr>
            <p:ph type="title"/>
          </p:nvPr>
        </p:nvSpPr>
        <p:spPr>
          <a:xfrm>
            <a:off x="76200" y="152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ts val="2400"/>
              <a:buFont typeface="Arial"/>
              <a:buNone/>
            </a:pPr>
            <a: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Rôle de la couche physique</a:t>
            </a:r>
            <a:b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La couche physique</a:t>
            </a:r>
            <a:endParaRPr sz="2400"/>
          </a:p>
        </p:txBody>
      </p:sp>
      <p:sp>
        <p:nvSpPr>
          <p:cNvPr id="146" name="Google Shape;146;p1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  <p:pic>
        <p:nvPicPr>
          <p:cNvPr id="147" name="Google Shape;147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95401" y="1371600"/>
            <a:ext cx="6400800" cy="4773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ts val="2400"/>
              <a:buFont typeface="Arial"/>
              <a:buNone/>
            </a:pPr>
            <a: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Support de transmission de la couche physique</a:t>
            </a:r>
            <a:endParaRPr sz="2400"/>
          </a:p>
        </p:txBody>
      </p:sp>
      <p:sp>
        <p:nvSpPr>
          <p:cNvPr id="153" name="Google Shape;153;p2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  <p:pic>
        <p:nvPicPr>
          <p:cNvPr id="154" name="Google Shape;154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71600" y="1524001"/>
            <a:ext cx="5718628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>
            <a:spLocks noGrp="1"/>
          </p:cNvSpPr>
          <p:nvPr>
            <p:ph type="title"/>
          </p:nvPr>
        </p:nvSpPr>
        <p:spPr>
          <a:xfrm>
            <a:off x="381000" y="304800"/>
            <a:ext cx="8229600" cy="66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ts val="2400"/>
              <a:buFont typeface="Arial"/>
              <a:buNone/>
            </a:pPr>
            <a: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Normes relatives à la couche physique</a:t>
            </a:r>
            <a:endParaRPr sz="2400"/>
          </a:p>
        </p:txBody>
      </p:sp>
      <p:sp>
        <p:nvSpPr>
          <p:cNvPr id="160" name="Google Shape;160;p2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  <p:graphicFrame>
        <p:nvGraphicFramePr>
          <p:cNvPr id="161" name="Google Shape;161;p21"/>
          <p:cNvGraphicFramePr/>
          <p:nvPr/>
        </p:nvGraphicFramePr>
        <p:xfrm>
          <a:off x="304800" y="12192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{C424EF92-2F5E-416B-8595-64B8C4C1D66A}</a:tableStyleId>
              </a:tblPr>
              <a:tblGrid>
                <a:gridCol w="232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Organisme de normalisation</a:t>
                      </a:r>
                      <a:endParaRPr sz="1800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Normes réseau </a:t>
                      </a:r>
                      <a:endParaRPr sz="1800" u="none" strike="noStrike" cap="none"/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ISO</a:t>
                      </a:r>
                      <a:endParaRPr sz="1600" b="1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ISO 8877 : adoption officielle des connecteurs RJ (RJ-11 et RJ-45, notamment)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ISO 11801 : norme de câblage réseau similaire à la norme EIA/TIA 568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2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EIA/TIA</a:t>
                      </a:r>
                      <a:endParaRPr sz="1600" b="1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TIA-568-C : normes de câblage de télécommunication utilisées par presque tous les réseaux de voix, de vidéo et de données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TIA-569-B : normes des immeubles commerciaux pour les voies d'accès et les espaces de télécommunications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TIA-598-C : code couleur de la fibre optique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TIA-942 : norme d'infrastructure de télécommunications pour les data centers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ANSI</a:t>
                      </a:r>
                      <a:endParaRPr sz="1600" b="1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568-C : brochage RJ-45 – Développée en collaboration avec les organismes EIA et TIA</a:t>
                      </a:r>
                      <a:endParaRPr sz="1200" u="none" strike="noStrike" cap="none"/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UIT-T</a:t>
                      </a:r>
                      <a:endParaRPr sz="1600" b="1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G.992 : ADSL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IEEE</a:t>
                      </a:r>
                      <a:endParaRPr sz="1600" b="1" u="none" strike="noStrike" cap="none"/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802.3 : Ethernet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 : LAN sans fil (WLAN) et maillé (certification Wi-Fi)</a:t>
                      </a:r>
                      <a:endParaRPr sz="1400" u="none" strike="noStrike" cap="none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802.15 : Bluetooth</a:t>
                      </a:r>
                      <a:endParaRPr sz="12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ts val="2400"/>
              <a:buFont typeface="Arial"/>
              <a:buNone/>
            </a:pPr>
            <a:r>
              <a:rPr lang="fr-FR" sz="2400" b="1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Supports de transmission en cuivre</a:t>
            </a:r>
            <a:endParaRPr sz="2400"/>
          </a:p>
        </p:txBody>
      </p:sp>
      <p:sp>
        <p:nvSpPr>
          <p:cNvPr id="167" name="Google Shape;167;p2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  <p:pic>
        <p:nvPicPr>
          <p:cNvPr id="168" name="Google Shape;168;p2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395913" y="1671637"/>
            <a:ext cx="2152650" cy="20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7638" y="1360488"/>
            <a:ext cx="2909887" cy="239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92300" y="4538663"/>
            <a:ext cx="53594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/>
          <p:nvPr/>
        </p:nvSpPr>
        <p:spPr>
          <a:xfrm>
            <a:off x="4789488" y="1417638"/>
            <a:ext cx="3167062" cy="2822575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2" name="Google Shape;172;p22"/>
          <p:cNvSpPr txBox="1"/>
          <p:nvPr/>
        </p:nvSpPr>
        <p:spPr>
          <a:xfrm>
            <a:off x="4786313" y="3817938"/>
            <a:ext cx="3165475" cy="35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Câble à paires torsadées </a:t>
            </a:r>
            <a:b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blindées (STP)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/>
          <p:nvPr/>
        </p:nvSpPr>
        <p:spPr>
          <a:xfrm>
            <a:off x="1276350" y="1417638"/>
            <a:ext cx="3165475" cy="2822575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1273175" y="3817938"/>
            <a:ext cx="3163888" cy="35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Câble à paires torsadées </a:t>
            </a:r>
            <a:b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 blindées (UTP)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1995488" y="6184900"/>
            <a:ext cx="5207000" cy="36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Câble coaxial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Paires Torsadées</a:t>
            </a:r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Plus de bande passante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Possibilité de travailler en Full Duplex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Gestion plus aisée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Permet d'avoir un câblage multi-usage (universel)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Téléphone, Fax, Données...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fr-FR"/>
              <a:t>Inconvénients: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fr-FR"/>
              <a:t> Plus de câbles qu'avec le coaxial Câblage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fr-FR"/>
              <a:t>plus cher et prend plus de place</a:t>
            </a:r>
            <a:endParaRPr/>
          </a:p>
        </p:txBody>
      </p:sp>
      <p:sp>
        <p:nvSpPr>
          <p:cNvPr id="182" name="Google Shape;182;p2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  <p:sp>
        <p:nvSpPr>
          <p:cNvPr id="188" name="Google Shape;188;p24"/>
          <p:cNvSpPr txBox="1"/>
          <p:nvPr/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77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cuivre</a:t>
            </a:r>
            <a:br>
              <a:rPr lang="fr-FR" sz="18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 u="none" strike="noStrike" cap="none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Câble à paires torsadées non blindées (UTP)</a:t>
            </a:r>
            <a:endParaRPr sz="3200" b="1" i="0" u="none" strike="noStrike" cap="none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923" y="1446213"/>
            <a:ext cx="7746667" cy="47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>
            <a:spLocks noGrp="1"/>
          </p:cNvSpPr>
          <p:nvPr>
            <p:ph type="body" idx="1"/>
          </p:nvPr>
        </p:nvSpPr>
        <p:spPr>
          <a:xfrm>
            <a:off x="457200" y="685800"/>
            <a:ext cx="8229600" cy="5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Une </a:t>
            </a:r>
            <a:r>
              <a:rPr lang="fr-FR" i="1"/>
              <a:t>paire torsadée non blindée (UTP, Unshielded Twisted Pair) se compose de deux </a:t>
            </a:r>
            <a:r>
              <a:rPr lang="fr-FR"/>
              <a:t>conducteurs en cuivre, isolés l’un de l’autre et enroulés de façon hélicoïdale autour de l’axe de symétrie longitudinal.</a:t>
            </a:r>
            <a:endParaRPr/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Pour les réseaux locaux d’entreprise, où les distances se limitent à quelques kilomètres, la paire torsadée peut suffire. Ses avantages sont nombreux : technique maîtrisée, facilité de connexion et d’ajout de nouveaux équipements, faible coût. </a:t>
            </a:r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12</a:t>
            </a:fld>
            <a:endParaRPr/>
          </a:p>
        </p:txBody>
      </p:sp>
      <p:sp>
        <p:nvSpPr>
          <p:cNvPr id="201" name="Google Shape;201;p26"/>
          <p:cNvSpPr txBox="1">
            <a:spLocks noGrp="1"/>
          </p:cNvSpPr>
          <p:nvPr>
            <p:ph type="title"/>
          </p:nvPr>
        </p:nvSpPr>
        <p:spPr>
          <a:xfrm>
            <a:off x="0" y="76200"/>
            <a:ext cx="8772525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Câble à paires torsadées blindées (STP)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066800"/>
            <a:ext cx="4935538" cy="362125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/>
          <p:nvPr/>
        </p:nvSpPr>
        <p:spPr>
          <a:xfrm>
            <a:off x="381000" y="4826675"/>
            <a:ext cx="83058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Certains constructeurs proposent des </a:t>
            </a:r>
            <a:r>
              <a:rPr lang="fr-FR" sz="1800" b="0" i="1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paires torsadées blindées (STP, Shielded Twisted Pair). Enrobées d’un conducteur </a:t>
            </a: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cylindrique, elles sont mieux protégées des rayonnements électromagnétiques parasites.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Une meilleure protection prévoit un blindage par paire.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UTP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Propriétés du câblage UTP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27" descr="372.jpg.png"/>
          <p:cNvPicPr preferRelativeResize="0"/>
          <p:nvPr/>
        </p:nvPicPr>
        <p:blipFill rotWithShape="1">
          <a:blip r:embed="rId3">
            <a:alphaModFix/>
          </a:blip>
          <a:srcRect l="-35861" r="-35861"/>
          <a:stretch/>
        </p:blipFill>
        <p:spPr>
          <a:xfrm>
            <a:off x="365125" y="1531938"/>
            <a:ext cx="8734425" cy="5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UTP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Connecteurs UTP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28" descr="rj4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19333" r="-19333"/>
          <a:stretch/>
        </p:blipFill>
        <p:spPr>
          <a:xfrm>
            <a:off x="212725" y="1379538"/>
            <a:ext cx="8734425" cy="5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UTP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Types de câble UTP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4940" y="1387475"/>
            <a:ext cx="6510633" cy="504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 UTP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Test des câbles UTP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-8249" r="-8246"/>
          <a:stretch/>
        </p:blipFill>
        <p:spPr>
          <a:xfrm>
            <a:off x="212725" y="1379538"/>
            <a:ext cx="8734425" cy="5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title"/>
          </p:nvPr>
        </p:nvSpPr>
        <p:spPr>
          <a:xfrm>
            <a:off x="193675" y="1524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cuivre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Câble coaxial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2223" y="914400"/>
            <a:ext cx="5827377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1"/>
          <p:cNvSpPr/>
          <p:nvPr/>
        </p:nvSpPr>
        <p:spPr>
          <a:xfrm>
            <a:off x="533400" y="5638800"/>
            <a:ext cx="80772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Pour éviter les perturbations dues aux bruits externes, on utilise souvent deux conducteurs métalliques cylindriques de même axe séparés par un isolant. Le tout forme un ensemble appelé </a:t>
            </a:r>
            <a:r>
              <a:rPr lang="fr-FR" sz="1800" b="0" i="1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câble coaxial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Caractéristiques:</a:t>
            </a:r>
            <a:endParaRPr/>
          </a:p>
        </p:txBody>
      </p:sp>
      <p:sp>
        <p:nvSpPr>
          <p:cNvPr id="245" name="Google Shape;245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Peu coûteux,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facilement manipulable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Peut être utilisé sur de longues distances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 Débit jusque 10Mbit/s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None/>
            </a:pPr>
            <a:r>
              <a:rPr lang="fr-FR"/>
              <a:t>Construction :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 Gaine : protection du câble (caoutchouc, PVC ou téflon)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 Blindage : partie métallique entourant le câble diminuant le bruit due aux parasites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Isolant : (diélectrique) évite le contact (court-circuit) entre l'âme et le blindage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Âme : brin de cuivre ou brins torsadés transportant les données</a:t>
            </a:r>
            <a:endParaRPr/>
          </a:p>
        </p:txBody>
      </p:sp>
      <p:sp>
        <p:nvSpPr>
          <p:cNvPr id="246" name="Google Shape;246;p3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  <p:sp>
        <p:nvSpPr>
          <p:cNvPr id="252" name="Google Shape;252;p33"/>
          <p:cNvSpPr txBox="1">
            <a:spLocks noGrp="1"/>
          </p:cNvSpPr>
          <p:nvPr>
            <p:ph type="title"/>
          </p:nvPr>
        </p:nvSpPr>
        <p:spPr>
          <a:xfrm>
            <a:off x="193675" y="698500"/>
            <a:ext cx="87725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cuivre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2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Consignes de sécurité pour les supports en cuivre</a:t>
            </a:r>
            <a:endParaRPr sz="28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540" y="1312863"/>
            <a:ext cx="6461669" cy="5138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>
            <a:spLocks noGrp="1"/>
          </p:cNvSpPr>
          <p:nvPr>
            <p:ph type="title"/>
          </p:nvPr>
        </p:nvSpPr>
        <p:spPr>
          <a:xfrm>
            <a:off x="228600" y="304800"/>
            <a:ext cx="8229600" cy="59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fr-FR"/>
              <a:t>Fibres Optiques:</a:t>
            </a:r>
            <a:endParaRPr/>
          </a:p>
        </p:txBody>
      </p:sp>
      <p:sp>
        <p:nvSpPr>
          <p:cNvPr id="259" name="Google Shape;259;p34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La fibre optique est un câble possédant de nombreux avantages :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Légèreté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Immunité au bruit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Faible atténuation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Tolère des débits de l'ordre de 100 Mbps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Largeur de bande de quelques dizaines de mégahertz à plusieurs gigahertz (fibre monomode)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br>
              <a:rPr lang="fr-FR"/>
            </a:br>
            <a:endParaRPr/>
          </a:p>
        </p:txBody>
      </p:sp>
      <p:sp>
        <p:nvSpPr>
          <p:cNvPr id="260" name="Google Shape;260;p3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21</a:t>
            </a:fld>
            <a:endParaRPr/>
          </a:p>
        </p:txBody>
      </p:sp>
      <p:sp>
        <p:nvSpPr>
          <p:cNvPr id="266" name="Google Shape;266;p35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Propriétés du câblage en fibre optique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5" descr="optic-fiber.jpg"/>
          <p:cNvPicPr preferRelativeResize="0"/>
          <p:nvPr/>
        </p:nvPicPr>
        <p:blipFill rotWithShape="1">
          <a:blip r:embed="rId3">
            <a:alphaModFix/>
          </a:blip>
          <a:srcRect l="-17831" r="-17831"/>
          <a:stretch/>
        </p:blipFill>
        <p:spPr>
          <a:xfrm>
            <a:off x="2057400" y="1752600"/>
            <a:ext cx="3536950" cy="204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5"/>
          <p:cNvSpPr/>
          <p:nvPr/>
        </p:nvSpPr>
        <p:spPr>
          <a:xfrm>
            <a:off x="533400" y="4572000"/>
            <a:ext cx="81534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Une </a:t>
            </a:r>
            <a:r>
              <a:rPr lang="fr-FR" sz="1800" b="0" i="1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fibre optique est constituée d’un fil de verre très fin. Elle comprend un coeur, dans </a:t>
            </a: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lequel se propage la lumière émise par une diode électroluminescente ou une source laser , et une gaine optique dont l’indice de réfraction garantit que le signal lumineux reste dans la fibre.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22</a:t>
            </a:fld>
            <a:endParaRPr/>
          </a:p>
        </p:txBody>
      </p:sp>
      <p:sp>
        <p:nvSpPr>
          <p:cNvPr id="274" name="Google Shape;274;p36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Éléments d'un câble à fibres optiques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3721" y="1549400"/>
            <a:ext cx="5268945" cy="4573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23</a:t>
            </a:fld>
            <a:endParaRPr/>
          </a:p>
        </p:txBody>
      </p:sp>
      <p:sp>
        <p:nvSpPr>
          <p:cNvPr id="281" name="Google Shape;281;p37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Types de fibre optique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048" y="2031999"/>
            <a:ext cx="4205252" cy="3996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2048" y="2133027"/>
            <a:ext cx="4205252" cy="3794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24</a:t>
            </a:fld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Connecteurs de fibre réseau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38" descr="X:\DTP\Supplementals\FR\Instructor\docx\FR_updated\Chapter4\slide_30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74800" y="1457073"/>
            <a:ext cx="6010275" cy="4931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25</a:t>
            </a:fld>
            <a:endParaRPr/>
          </a:p>
        </p:txBody>
      </p:sp>
      <p:sp>
        <p:nvSpPr>
          <p:cNvPr id="296" name="Google Shape;296;p39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Test des câbles à fibres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08910" y="1379538"/>
            <a:ext cx="7742054" cy="5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26</a:t>
            </a:fld>
            <a:endParaRPr/>
          </a:p>
        </p:txBody>
      </p:sp>
      <p:graphicFrame>
        <p:nvGraphicFramePr>
          <p:cNvPr id="303" name="Google Shape;303;p40"/>
          <p:cNvGraphicFramePr/>
          <p:nvPr/>
        </p:nvGraphicFramePr>
        <p:xfrm>
          <a:off x="355600" y="139858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{C424EF92-2F5E-416B-8595-64B8C4C1D66A}</a:tableStyleId>
              </a:tblPr>
              <a:tblGrid>
                <a:gridCol w="378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4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Problèmes de mise en œuvre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Cuivre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fr-FR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Fibre optique</a:t>
                      </a:r>
                      <a:endParaRPr sz="18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Bande passante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Mbit/s – 10 Gbit/s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Mbit/s – 100 Gbit/s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Distance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Relativement courte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(de 1 à 100 mètres)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Relativement longue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(de 1 à 100 000 mètres)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Résistance aux perturbations électromagnétiques et radioélectriques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Faible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Élevée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(résistance totale)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Résistance aux risques électriques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Faible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Élevée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(résistance totale)</a:t>
                      </a:r>
                      <a:endParaRPr sz="14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Coûts des supports et des connecteurs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plus faible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plus élevé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Compétences requises pour l'installation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moins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plus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6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r-FR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Précautions à prendre pour la sécurité</a:t>
                      </a:r>
                      <a:endParaRPr sz="16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moins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fr-FR" sz="14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 plus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4" name="Google Shape;304;p40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Câblage en fibre optique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Fibre ou cuivre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27</a:t>
            </a:fld>
            <a:endParaRPr/>
          </a:p>
        </p:txBody>
      </p:sp>
      <p:graphicFrame>
        <p:nvGraphicFramePr>
          <p:cNvPr id="310" name="Google Shape;310;p41"/>
          <p:cNvGraphicFramePr/>
          <p:nvPr/>
        </p:nvGraphicFramePr>
        <p:xfrm>
          <a:off x="971550" y="129381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{C5FD8CF6-B20F-4F45-A857-308CEF3A7576}</a:tableStyleId>
              </a:tblPr>
              <a:tblGrid>
                <a:gridCol w="299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Normes IEEE 802.11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Aussi appelé Wi-Fi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CSMA/CA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Avec des variantes :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 : 54 Mbit/s, 5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802.11b : 11 Mbit/s, 2,4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802.11g : 54 Mbit/s, 2,4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802.11n : 600 Mbit/s, 2,4 et 5 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802.11ac : 1 Gbit/s, 5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802.11ad : 7 Gbit/s, 2,4 GHz, 5 GHz et 60 GHz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 IEEE 802.15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Vitesse jusqu'à 3 Mbit/s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Jumelage de périphériques sur des distances de 1 à 100 mètres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 IEEE 802.16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Vitesse jusqu'à 1 Gbit/s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Utilise une topologie point à multipoint pour fournir un accès à large bande sans fil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1" name="Google Shape;311;p41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Sans fil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Types de transmissions sans fil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2" name="Google Shape;312;p41"/>
          <p:cNvGraphicFramePr/>
          <p:nvPr/>
        </p:nvGraphicFramePr>
        <p:xfrm>
          <a:off x="971550" y="129381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{C5FD8CF6-B20F-4F45-A857-308CEF3A7576}</a:tableStyleId>
              </a:tblPr>
              <a:tblGrid>
                <a:gridCol w="299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Normes IEEE 802.11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Aussi appelé Wi-Fi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CSMA/CA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Avec des variantes :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 : 54 Mbit/s, 5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802.11b : 11 Mbit/s, 2,4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802.11g : 54 Mbit/s, 2,4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802.11n : 600 Mbit/s, 2,4 et 5 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802.11ac : 1 Gbit/s, 5 GHz</a:t>
                      </a:r>
                      <a:endParaRPr sz="1400" u="none" strike="noStrike" cap="none"/>
                    </a:p>
                    <a:p>
                      <a:pPr marL="355610" marR="0" lvl="2" indent="-17775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fr-FR" sz="12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802.11ad : 7 Gbit/s, 2,4 GHz, 5 GHz et 60 GHz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 IEEE 802.15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Vitesse jusqu'à 3 Mbit/s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Jumelage de périphériques sur des distances de 1 à 100 mètres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3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25" marR="91425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Norme IEEE 802.16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Vitesse jusqu'à 1 Gbit/s</a:t>
                      </a:r>
                      <a:endParaRPr sz="1400" u="none" strike="noStrike" cap="none"/>
                    </a:p>
                    <a:p>
                      <a:pPr marL="177759" marR="0" lvl="0" indent="-177759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fr-FR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Utilise une topologie point à multipoint pour fournir un accès à large bande sans fil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L="91425" marR="91425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13" name="Google Shape;313;p41" descr="http://www.takenatech.com/Portals/0/Bluetooth_LOGO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450" y="3767138"/>
            <a:ext cx="252095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525" y="1452563"/>
            <a:ext cx="28702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4588" y="5041900"/>
            <a:ext cx="2665412" cy="1557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28</a:t>
            </a:fld>
            <a:endParaRPr/>
          </a:p>
        </p:txBody>
      </p:sp>
      <p:sp>
        <p:nvSpPr>
          <p:cNvPr id="321" name="Google Shape;321;p42"/>
          <p:cNvSpPr txBox="1">
            <a:spLocks noGrp="1"/>
          </p:cNvSpPr>
          <p:nvPr>
            <p:ph type="title"/>
          </p:nvPr>
        </p:nvSpPr>
        <p:spPr>
          <a:xfrm>
            <a:off x="193675" y="393700"/>
            <a:ext cx="8772525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CA1"/>
              </a:buClr>
              <a:buSzPct val="100000"/>
              <a:buFont typeface="Arial"/>
              <a:buNone/>
            </a:pPr>
            <a:b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Sans fil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Arial"/>
                <a:cs typeface="Arial"/>
                <a:sym typeface="Arial"/>
              </a:rPr>
              <a:t>LAN sans fil</a:t>
            </a:r>
            <a:endParaRPr sz="3200" b="1" i="0">
              <a:solidFill>
                <a:srgbClr val="708C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42"/>
          <p:cNvSpPr/>
          <p:nvPr/>
        </p:nvSpPr>
        <p:spPr>
          <a:xfrm>
            <a:off x="1169659" y="5999163"/>
            <a:ext cx="6804683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fr-F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Routeur sans fil 802.11ac Cisco Linksys EA6500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4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763" y="1390650"/>
            <a:ext cx="7864475" cy="441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Satellites</a:t>
            </a:r>
            <a:endParaRPr/>
          </a:p>
        </p:txBody>
      </p:sp>
      <p:sp>
        <p:nvSpPr>
          <p:cNvPr id="329" name="Google Shape;329;p4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possède généralement plusieurs transpondeurs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plusieurs centaines de communications téléphoniques),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grande bande passante (&gt;500MHz),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plusieurs orbites disponibles,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grande couverture géographique,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mais délais plus grands (250 a 300 ms) et,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 coût élevé par équipement.</a:t>
            </a:r>
            <a:endParaRPr/>
          </a:p>
        </p:txBody>
      </p:sp>
      <p:sp>
        <p:nvSpPr>
          <p:cNvPr id="330" name="Google Shape;330;p4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ébit">
  <a:themeElements>
    <a:clrScheme name="Débit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ébit">
  <a:themeElements>
    <a:clrScheme name="Débit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1197</Words>
  <Application>Microsoft Office PowerPoint</Application>
  <PresentationFormat>Affichage à l'écran (4:3)</PresentationFormat>
  <Paragraphs>187</Paragraphs>
  <Slides>29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Noto Sans Symbols</vt:lpstr>
      <vt:lpstr>Arial</vt:lpstr>
      <vt:lpstr>Calibri</vt:lpstr>
      <vt:lpstr>Constantia</vt:lpstr>
      <vt:lpstr>Débit</vt:lpstr>
      <vt:lpstr>Débit</vt:lpstr>
      <vt:lpstr>Support de transmission</vt:lpstr>
      <vt:lpstr>Objectifs:</vt:lpstr>
      <vt:lpstr>Présentation PowerPoint</vt:lpstr>
      <vt:lpstr>Présentation PowerPoint</vt:lpstr>
      <vt:lpstr>Rôle de la couche physique La couche physique</vt:lpstr>
      <vt:lpstr>Support de transmission de la couche physique</vt:lpstr>
      <vt:lpstr>Normes relatives à la couche physique</vt:lpstr>
      <vt:lpstr>Supports de transmission en cuivre</vt:lpstr>
      <vt:lpstr>Paires Torsadées</vt:lpstr>
      <vt:lpstr>Présentation PowerPoint</vt:lpstr>
      <vt:lpstr>Présentation PowerPoint</vt:lpstr>
      <vt:lpstr> Câble à paires torsadées blindées (STP)</vt:lpstr>
      <vt:lpstr> Câblage UTP Propriétés du câblage UTP</vt:lpstr>
      <vt:lpstr> Câblage UTP Connecteurs UTP</vt:lpstr>
      <vt:lpstr> Câblage UTP Types de câble UTP</vt:lpstr>
      <vt:lpstr> Câblage UTP Test des câbles UTP</vt:lpstr>
      <vt:lpstr> Câblage en cuivre Câble coaxial</vt:lpstr>
      <vt:lpstr>Caractéristiques:</vt:lpstr>
      <vt:lpstr> Câblage en cuivre Consignes de sécurité pour les supports en cuivre</vt:lpstr>
      <vt:lpstr>Fibres Optiques:</vt:lpstr>
      <vt:lpstr> Câblage en fibre optique Propriétés du câblage en fibre optique</vt:lpstr>
      <vt:lpstr> Câblage en fibre optique Éléments d'un câble à fibres optiques</vt:lpstr>
      <vt:lpstr> Câblage en fibre optique Types de fibre optique</vt:lpstr>
      <vt:lpstr> Câblage en fibre optique Connecteurs de fibre réseau</vt:lpstr>
      <vt:lpstr> Câblage en fibre optique Test des câbles à fibres</vt:lpstr>
      <vt:lpstr> Câblage en fibre optique Fibre ou cuivre</vt:lpstr>
      <vt:lpstr> Sans fil Types de transmissions sans fil</vt:lpstr>
      <vt:lpstr> Sans fil LAN sans fil</vt:lpstr>
      <vt:lpstr>Satellites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de transmission</dc:title>
  <cp:lastModifiedBy>Chaker Essid</cp:lastModifiedBy>
  <cp:revision>3</cp:revision>
  <dcterms:modified xsi:type="dcterms:W3CDTF">2026-02-16T19:03:36Z</dcterms:modified>
</cp:coreProperties>
</file>