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61" r:id="rId2"/>
  </p:sldMasterIdLst>
  <p:notesMasterIdLst>
    <p:notesMasterId r:id="rId2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6858000" type="screen4x3"/>
  <p:notesSz cx="7099300" cy="10234613"/>
  <p:embeddedFontLst>
    <p:embeddedFont>
      <p:font typeface="Constantia" panose="02030602050306030303" pitchFamily="18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1508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4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2.fntdata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76363" cy="51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021294" y="0"/>
            <a:ext cx="3076363" cy="51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721106"/>
            <a:ext cx="3076363" cy="51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fr-FR"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‹N°›</a:t>
            </a:fld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2" name="Google Shape;1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0" name="Google Shape;120;p2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7" name="Google Shape;127;p3:notes"/>
          <p:cNvSpPr txBox="1">
            <a:spLocks noGrp="1"/>
          </p:cNvSpPr>
          <p:nvPr>
            <p:ph type="body" idx="1"/>
          </p:nvPr>
        </p:nvSpPr>
        <p:spPr>
          <a:xfrm>
            <a:off x="946573" y="4866773"/>
            <a:ext cx="5521678" cy="4074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r-FR" sz="1500"/>
              <a:t>Transmic : Nom du réseau de LS numériques de FT, liaisons fournies sous l ’appellation commerciales Transfix</a:t>
            </a:r>
            <a:endParaRPr sz="15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5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r-FR" sz="1500"/>
              <a:t>1980: Mise en place du Comité IEEE 802 pour normaliser les techniques de transmissions sur les réseaux locaux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r-FR" sz="1500"/>
              <a:t>	Bus -CSMA/CD : 802.3 (transmission en BdB a 10 Mb/s)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r-FR" sz="1500"/>
              <a:t>	Jeton sur Bus     : 802.4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r-FR" sz="1500"/>
              <a:t>	Jeton sur boucle : 802.5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4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4" name="Google Shape;13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1" name="Google Shape;14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2" name="Google Shape;15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7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9" name="Google Shape;15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8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6" name="Google Shape;16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9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3" name="Google Shape;17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0" name="Google Shape;180;p10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7" name="Google Shape;187;p11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r-FR" sz="1700" b="1"/>
              <a:t>CCITT — </a:t>
            </a:r>
            <a:r>
              <a:rPr lang="fr-FR" sz="1700"/>
              <a:t>Comité Consultatif International Télégraphique et Téléphonique. Il a été renommé UIT-T depuis 1993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r-FR" sz="1700" b="1"/>
              <a:t>UIT</a:t>
            </a:r>
            <a:r>
              <a:rPr lang="fr-FR" sz="1700"/>
              <a:t> : Union Internationale des Télécommunications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r-FR" sz="1700" b="1"/>
              <a:t>EIA</a:t>
            </a:r>
            <a:r>
              <a:rPr lang="fr-FR" sz="1700"/>
              <a:t> : Electronic Industrie Association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0" name="Google Shape;210;p12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3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9" name="Google Shape;23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7" name="Google Shape;247;p14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1" name="Google Shape;281;p15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6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8" name="Google Shape;31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7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5" name="Google Shape;32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8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3" name="Google Shape;33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19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1" name="Google Shape;34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20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9" name="Google Shape;34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1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8" name="Google Shape;35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5" name="Google Shape;365;p22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6" name="Google Shape;366;p22:notes"/>
          <p:cNvSpPr txBox="1">
            <a:spLocks noGrp="1"/>
          </p:cNvSpPr>
          <p:nvPr>
            <p:ph type="sldNum" idx="12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fr-FR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23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6" name="Google Shape;376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24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4" name="Google Shape;384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25:notes"/>
          <p:cNvSpPr txBox="1">
            <a:spLocks noGrp="1"/>
          </p:cNvSpPr>
          <p:nvPr>
            <p:ph type="body" idx="1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1" name="Google Shape;391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TITLE">
    <p:bg>
      <p:bgPr>
        <a:gradFill>
          <a:gsLst>
            <a:gs pos="0">
              <a:srgbClr val="439FD7"/>
            </a:gs>
            <a:gs pos="25000">
              <a:srgbClr val="4397CA"/>
            </a:gs>
            <a:gs pos="100000">
              <a:srgbClr val="00466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"/>
          <p:cNvSpPr txBox="1"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Calibri"/>
              <a:buNone/>
              <a:defRPr sz="5600" b="1">
                <a:solidFill>
                  <a:srgbClr val="4CE0E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rmAutofit/>
          </a:bodyPr>
          <a:lstStyle>
            <a:lvl1pPr marR="45720" lvl="0" algn="r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"/>
          <p:cNvSpPr txBox="1"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718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⚫"/>
              <a:defRPr/>
            </a:lvl1pPr>
            <a:lvl2pPr marL="91440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⚫"/>
              <a:defRPr/>
            </a:lvl3pPr>
            <a:lvl4pPr marL="1828800" lvl="3" indent="-30289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4pPr>
            <a:lvl5pPr marL="2286000" lvl="4" indent="-30289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TITLE">
    <p:bg>
      <p:bgPr>
        <a:gradFill>
          <a:gsLst>
            <a:gs pos="0">
              <a:srgbClr val="439FD7"/>
            </a:gs>
            <a:gs pos="25000">
              <a:srgbClr val="4397CA"/>
            </a:gs>
            <a:gs pos="100000">
              <a:srgbClr val="00466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5"/>
          <p:cNvSpPr txBox="1"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Calibri"/>
              <a:buNone/>
              <a:defRPr sz="5600" b="1">
                <a:solidFill>
                  <a:srgbClr val="4CE0E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rmAutofit/>
          </a:bodyPr>
          <a:lstStyle>
            <a:lvl1pPr marR="45720" lvl="0" algn="r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5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5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SECTION_HEADER">
    <p:bg>
      <p:bgPr>
        <a:gradFill>
          <a:gsLst>
            <a:gs pos="0">
              <a:srgbClr val="439FD7"/>
            </a:gs>
            <a:gs pos="25000">
              <a:srgbClr val="4397CA"/>
            </a:gs>
            <a:gs pos="100000">
              <a:srgbClr val="00466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"/>
          <p:cNvSpPr txBox="1"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E3AC"/>
              </a:buClr>
              <a:buSzPts val="5600"/>
              <a:buFont typeface="Calibri"/>
              <a:buNone/>
              <a:defRPr sz="5600" b="1" cap="none">
                <a:solidFill>
                  <a:srgbClr val="4AE3A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2090"/>
              <a:buNone/>
              <a:defRPr sz="22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6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6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TWO_OBJECTS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body" idx="1"/>
          </p:nvPr>
        </p:nvSpPr>
        <p:spPr>
          <a:xfrm>
            <a:off x="457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5445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  <a:defRPr sz="2600"/>
            </a:lvl1pPr>
            <a:lvl2pPr marL="914400" lvl="1" indent="-35814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040"/>
              <a:buChar char="⚫"/>
              <a:defRPr sz="2400"/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⚫"/>
              <a:defRPr sz="2000"/>
            </a:lvl3pPr>
            <a:lvl4pPr marL="1828800" lvl="3" indent="-30289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⚫"/>
              <a:defRPr sz="1800"/>
            </a:lvl4pPr>
            <a:lvl5pPr marL="2286000" lvl="4" indent="-30289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body" idx="2"/>
          </p:nvPr>
        </p:nvSpPr>
        <p:spPr>
          <a:xfrm>
            <a:off x="4648200" y="1920085"/>
            <a:ext cx="4038600" cy="443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5445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  <a:defRPr sz="2600"/>
            </a:lvl1pPr>
            <a:lvl2pPr marL="914400" lvl="1" indent="-35814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040"/>
              <a:buChar char="⚫"/>
              <a:defRPr sz="2400"/>
            </a:lvl2pPr>
            <a:lvl3pPr marL="1371600" lvl="2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⚫"/>
              <a:defRPr sz="2000"/>
            </a:lvl3pPr>
            <a:lvl4pPr marL="1828800" lvl="3" indent="-30289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⚫"/>
              <a:defRPr sz="1800"/>
            </a:lvl4pPr>
            <a:lvl5pPr marL="2286000" lvl="4" indent="-30289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7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7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TWO_OBJECTS_WITH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8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28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04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040"/>
              <a:buNone/>
              <a:defRPr sz="1600" b="1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body" idx="2"/>
          </p:nvPr>
        </p:nvSpPr>
        <p:spPr>
          <a:xfrm>
            <a:off x="4645025" y="1859757"/>
            <a:ext cx="4041775" cy="654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28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04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040"/>
              <a:buNone/>
              <a:defRPr sz="1600" b="1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8"/>
          <p:cNvSpPr txBox="1">
            <a:spLocks noGrp="1"/>
          </p:cNvSpPr>
          <p:nvPr>
            <p:ph type="body" idx="3"/>
          </p:nvPr>
        </p:nvSpPr>
        <p:spPr>
          <a:xfrm>
            <a:off x="457200" y="2514600"/>
            <a:ext cx="4040188" cy="38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361315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2090"/>
              <a:buChar char="⚫"/>
              <a:defRPr sz="2200"/>
            </a:lvl1pPr>
            <a:lvl2pPr marL="914400" lvl="1" indent="-3365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700"/>
              <a:buChar char="⚫"/>
              <a:defRPr sz="2000"/>
            </a:lvl2pPr>
            <a:lvl3pPr marL="1371600" lvl="2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4639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040"/>
              <a:buChar char="⚫"/>
              <a:defRPr sz="1600"/>
            </a:lvl4pPr>
            <a:lvl5pPr marL="2286000" lvl="4" indent="-294639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040"/>
              <a:buChar char="⚫"/>
              <a:defRPr sz="160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8"/>
          <p:cNvSpPr txBox="1">
            <a:spLocks noGrp="1"/>
          </p:cNvSpPr>
          <p:nvPr>
            <p:ph type="body" idx="4"/>
          </p:nvPr>
        </p:nvSpPr>
        <p:spPr>
          <a:xfrm>
            <a:off x="4645025" y="2514600"/>
            <a:ext cx="4041775" cy="38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361315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2090"/>
              <a:buChar char="⚫"/>
              <a:defRPr sz="2200"/>
            </a:lvl1pPr>
            <a:lvl2pPr marL="914400" lvl="1" indent="-3365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700"/>
              <a:buChar char="⚫"/>
              <a:defRPr sz="2000"/>
            </a:lvl2pPr>
            <a:lvl3pPr marL="1371600" lvl="2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4639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040"/>
              <a:buChar char="⚫"/>
              <a:defRPr sz="1600"/>
            </a:lvl4pPr>
            <a:lvl5pPr marL="2286000" lvl="4" indent="-294639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040"/>
              <a:buChar char="⚫"/>
              <a:defRPr sz="160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8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8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LE_ONLY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9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sz="5000" b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9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BLANK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0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0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OBJECT_WITH_CAPTION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1"/>
          <p:cNvSpPr txBox="1"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Calibri"/>
              <a:buNone/>
              <a:defRPr sz="2600" b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685800" y="1676400"/>
            <a:ext cx="27432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75" tIns="45700" rIns="1827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33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02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7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585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585"/>
              <a:buNone/>
              <a:defRPr sz="90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body" idx="2"/>
          </p:nvPr>
        </p:nvSpPr>
        <p:spPr>
          <a:xfrm>
            <a:off x="3575050" y="1676400"/>
            <a:ext cx="511175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lvl="0" indent="-39751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660"/>
              <a:buChar char="⚫"/>
              <a:defRPr sz="2800"/>
            </a:lvl1pPr>
            <a:lvl2pPr marL="914400" lvl="1" indent="-368935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210"/>
              <a:buChar char="⚫"/>
              <a:defRPr sz="2600"/>
            </a:lvl2pPr>
            <a:lvl3pPr marL="1371600" lvl="2" indent="-3352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680"/>
              <a:buChar char="⚫"/>
              <a:defRPr sz="2400"/>
            </a:lvl3pPr>
            <a:lvl4pPr marL="1828800" lvl="3" indent="-3111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300"/>
              <a:buChar char="⚫"/>
              <a:defRPr sz="2000"/>
            </a:lvl4pPr>
            <a:lvl5pPr marL="2286000" lvl="4" indent="-30289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1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1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 avec légende" type="picTx">
  <p:cSld name="PICTURE_WITH_CAPTION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/>
          <p:nvPr/>
        </p:nvSpPr>
        <p:spPr>
          <a:xfrm rot="-10380000" flipH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38500" dir="7500000" sx="98500" sy="100080" kx="100000" algn="tl" rotWithShape="0">
              <a:srgbClr val="000000">
                <a:alpha val="2431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89" name="Google Shape;89;p12"/>
          <p:cNvSpPr/>
          <p:nvPr/>
        </p:nvSpPr>
        <p:spPr>
          <a:xfrm rot="-10380000" flipH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  <a:effectLst>
            <a:outerShdw blurRad="19685" dist="6350" dir="12900000" algn="tl" rotWithShape="0">
              <a:srgbClr val="000000">
                <a:alpha val="4627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90" name="Google Shape;90;p12"/>
          <p:cNvSpPr txBox="1"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Calibri"/>
              <a:buNone/>
              <a:defRPr sz="2000" b="1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2"/>
          <p:cNvSpPr txBox="1">
            <a:spLocks noGrp="1"/>
          </p:cNvSpPr>
          <p:nvPr>
            <p:ph type="body" idx="1"/>
          </p:nvPr>
        </p:nvSpPr>
        <p:spPr>
          <a:xfrm>
            <a:off x="609600" y="2828785"/>
            <a:ext cx="2209800" cy="217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45700" rIns="45700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SzPts val="1235"/>
              <a:buFont typeface="Constantia"/>
              <a:buNone/>
              <a:defRPr sz="1300"/>
            </a:lvl1pPr>
            <a:lvl2pPr marL="914400" lvl="1" indent="-293369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020"/>
              <a:buChar char="⚫"/>
              <a:defRPr sz="1200"/>
            </a:lvl2pPr>
            <a:lvl3pPr marL="1371600" lvl="2" indent="-27305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700"/>
              <a:buChar char="⚫"/>
              <a:defRPr sz="1000"/>
            </a:lvl3pPr>
            <a:lvl4pPr marL="1828800" lvl="3" indent="-265747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585"/>
              <a:buChar char="⚫"/>
              <a:defRPr sz="900"/>
            </a:lvl4pPr>
            <a:lvl5pPr marL="2286000" lvl="4" indent="-265747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585"/>
              <a:buChar char="⚫"/>
              <a:defRPr sz="900"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2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2"/>
          <p:cNvSpPr txBox="1">
            <a:spLocks noGrp="1"/>
          </p:cNvSpPr>
          <p:nvPr>
            <p:ph type="sldNum" idx="12"/>
          </p:nvPr>
        </p:nvSpPr>
        <p:spPr>
          <a:xfrm>
            <a:off x="8077200" y="635635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95" name="Google Shape;95;p12"/>
          <p:cNvSpPr>
            <a:spLocks noGrp="1"/>
          </p:cNvSpPr>
          <p:nvPr>
            <p:ph type="pic" idx="2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lt2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12"/>
          <p:cNvSpPr/>
          <p:nvPr/>
        </p:nvSpPr>
        <p:spPr>
          <a:xfrm rot="10800000" flipH="1">
            <a:off x="-9525" y="5816600"/>
            <a:ext cx="9163050" cy="1041400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9AD">
                  <a:alpha val="44313"/>
                </a:srgbClr>
              </a:gs>
              <a:gs pos="100000">
                <a:srgbClr val="00E9F7">
                  <a:alpha val="54509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97" name="Google Shape;97;p12"/>
          <p:cNvSpPr/>
          <p:nvPr/>
        </p:nvSpPr>
        <p:spPr>
          <a:xfrm rot="10800000" flipH="1">
            <a:off x="4381500" y="6219825"/>
            <a:ext cx="4762500" cy="638175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29411"/>
                </a:srgbClr>
              </a:gs>
              <a:gs pos="80000">
                <a:srgbClr val="0099E4">
                  <a:alpha val="44313"/>
                </a:srgbClr>
              </a:gs>
              <a:gs pos="100000">
                <a:srgbClr val="0099E4">
                  <a:alpha val="44313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VERTICAL_TEX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3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body" idx="1"/>
          </p:nvPr>
        </p:nvSpPr>
        <p:spPr>
          <a:xfrm rot="5400000">
            <a:off x="2377440" y="15240"/>
            <a:ext cx="438912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718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⚫"/>
              <a:defRPr/>
            </a:lvl1pPr>
            <a:lvl2pPr marL="91440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⚫"/>
              <a:defRPr/>
            </a:lvl3pPr>
            <a:lvl4pPr marL="1828800" lvl="3" indent="-30289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4pPr>
            <a:lvl5pPr marL="2286000" lvl="4" indent="-30289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3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VERTICAL_TITLE_AND_VERTICAL_TEX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 txBox="1">
            <a:spLocks noGrp="1"/>
          </p:cNvSpPr>
          <p:nvPr>
            <p:ph type="title"/>
          </p:nvPr>
        </p:nvSpPr>
        <p:spPr>
          <a:xfrm rot="5400000">
            <a:off x="5052219" y="2491582"/>
            <a:ext cx="5211763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4"/>
          <p:cNvSpPr txBox="1">
            <a:spLocks noGrp="1"/>
          </p:cNvSpPr>
          <p:nvPr>
            <p:ph type="body" idx="1"/>
          </p:nvPr>
        </p:nvSpPr>
        <p:spPr>
          <a:xfrm rot="5400000">
            <a:off x="861219" y="510382"/>
            <a:ext cx="5211763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3718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710"/>
              <a:buChar char="⚫"/>
              <a:defRPr/>
            </a:lvl1pPr>
            <a:lvl2pPr marL="914400" lvl="1" indent="-32575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530"/>
              <a:buChar char="⚫"/>
              <a:defRPr/>
            </a:lvl2pPr>
            <a:lvl3pPr marL="1371600" lvl="2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⚫"/>
              <a:defRPr/>
            </a:lvl3pPr>
            <a:lvl4pPr marL="1828800" lvl="3" indent="-30289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4pPr>
            <a:lvl5pPr marL="2286000" lvl="4" indent="-30289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⚫"/>
              <a:defRPr/>
            </a:lvl5pPr>
            <a:lvl6pPr marL="2743200" lvl="5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3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4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4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tile tx="0" ty="0" sx="65000" sy="65000" flip="none" algn="tl"/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-9525" y="-7144"/>
            <a:ext cx="9163050" cy="1041400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9AD">
                  <a:alpha val="44313"/>
                </a:srgbClr>
              </a:gs>
              <a:gs pos="100000">
                <a:srgbClr val="00E9F7">
                  <a:alpha val="54509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4381500" y="-7144"/>
            <a:ext cx="4762500" cy="638175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29411"/>
                </a:srgbClr>
              </a:gs>
              <a:gs pos="80000">
                <a:srgbClr val="0099E4">
                  <a:alpha val="44313"/>
                </a:srgbClr>
              </a:gs>
              <a:gs pos="100000">
                <a:srgbClr val="0099E4">
                  <a:alpha val="44313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12" name="Google Shape;12;p1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5445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914400" marR="0" lvl="1" indent="-35814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371600" marR="0" lvl="2" indent="-321944" algn="l" rtl="0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2743200" marR="0" lvl="5" indent="-32003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79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16" name="Google Shape;16;p1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grpSp>
        <p:nvGrpSpPr>
          <p:cNvPr id="17" name="Google Shape;17;p1"/>
          <p:cNvGrpSpPr/>
          <p:nvPr/>
        </p:nvGrpSpPr>
        <p:grpSpPr>
          <a:xfrm>
            <a:off x="-29294" y="-16113"/>
            <a:ext cx="9198255" cy="1086266"/>
            <a:chOff x="-29322" y="-1971"/>
            <a:chExt cx="9198255" cy="1086266"/>
          </a:xfrm>
        </p:grpSpPr>
        <p:sp>
          <p:nvSpPr>
            <p:cNvPr id="18" name="Google Shape;18;p1"/>
            <p:cNvSpPr/>
            <p:nvPr/>
          </p:nvSpPr>
          <p:spPr>
            <a:xfrm rot="-164308">
              <a:off x="-19045" y="216550"/>
              <a:ext cx="9163050" cy="649224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09B6B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  <p:sp>
          <p:nvSpPr>
            <p:cNvPr id="19" name="Google Shape;19;p1"/>
            <p:cNvSpPr/>
            <p:nvPr/>
          </p:nvSpPr>
          <p:spPr>
            <a:xfrm rot="-164308">
              <a:off x="-14309" y="290003"/>
              <a:ext cx="9175812" cy="530352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>
            <a:alphaModFix/>
          </a:blip>
          <a:tile tx="0" ty="0" sx="65000" sy="65000" flip="none" algn="tl"/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/>
          <p:nvPr/>
        </p:nvSpPr>
        <p:spPr>
          <a:xfrm>
            <a:off x="-9525" y="-7144"/>
            <a:ext cx="9163050" cy="1041400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9AD">
                  <a:alpha val="44313"/>
                </a:srgbClr>
              </a:gs>
              <a:gs pos="100000">
                <a:srgbClr val="00E9F7">
                  <a:alpha val="54509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8" name="Google Shape;28;p3"/>
          <p:cNvSpPr/>
          <p:nvPr/>
        </p:nvSpPr>
        <p:spPr>
          <a:xfrm>
            <a:off x="4381500" y="-7144"/>
            <a:ext cx="4762500" cy="638175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29411"/>
                </a:srgbClr>
              </a:gs>
              <a:gs pos="80000">
                <a:srgbClr val="0099E4">
                  <a:alpha val="44313"/>
                </a:srgbClr>
              </a:gs>
              <a:gs pos="100000">
                <a:srgbClr val="0099E4">
                  <a:alpha val="44313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9" name="Google Shape;29;p3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5445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3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914400" marR="0" lvl="1" indent="-35814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1371600" marR="0" lvl="2" indent="-321944" algn="l" rtl="0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2743200" marR="0" lvl="5" indent="-32003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79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ft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33" name="Google Shape;33;p3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grpSp>
        <p:nvGrpSpPr>
          <p:cNvPr id="34" name="Google Shape;34;p3"/>
          <p:cNvGrpSpPr/>
          <p:nvPr/>
        </p:nvGrpSpPr>
        <p:grpSpPr>
          <a:xfrm>
            <a:off x="-29294" y="-16113"/>
            <a:ext cx="9198255" cy="1086266"/>
            <a:chOff x="-29322" y="-1971"/>
            <a:chExt cx="9198255" cy="1086266"/>
          </a:xfrm>
        </p:grpSpPr>
        <p:sp>
          <p:nvSpPr>
            <p:cNvPr id="35" name="Google Shape;35;p3"/>
            <p:cNvSpPr/>
            <p:nvPr/>
          </p:nvSpPr>
          <p:spPr>
            <a:xfrm rot="-164308">
              <a:off x="-19045" y="216550"/>
              <a:ext cx="9163050" cy="649224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09B6B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  <p:sp>
          <p:nvSpPr>
            <p:cNvPr id="36" name="Google Shape;36;p3"/>
            <p:cNvSpPr/>
            <p:nvPr/>
          </p:nvSpPr>
          <p:spPr>
            <a:xfrm rot="-164308">
              <a:off x="-14309" y="290003"/>
              <a:ext cx="9175812" cy="530352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5"/>
          <p:cNvSpPr txBox="1">
            <a:spLocks noGrp="1"/>
          </p:cNvSpPr>
          <p:nvPr>
            <p:ph type="ctrTitle"/>
          </p:nvPr>
        </p:nvSpPr>
        <p:spPr>
          <a:xfrm>
            <a:off x="381000" y="3962400"/>
            <a:ext cx="77724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ct val="100000"/>
              <a:buFont typeface="Calibri"/>
              <a:buNone/>
            </a:pPr>
            <a:br>
              <a:rPr lang="fr-FR"/>
            </a:br>
            <a:r>
              <a:rPr lang="fr-FR" sz="4900"/>
              <a:t>Concepts de base de la transmission des données</a:t>
            </a:r>
            <a:br>
              <a:rPr lang="fr-FR"/>
            </a:br>
            <a:br>
              <a:rPr lang="fr-FR"/>
            </a:br>
            <a:endParaRPr/>
          </a:p>
        </p:txBody>
      </p:sp>
      <p:sp>
        <p:nvSpPr>
          <p:cNvPr id="115" name="Google Shape;115;p15"/>
          <p:cNvSpPr txBox="1">
            <a:spLocks noGrp="1"/>
          </p:cNvSpPr>
          <p:nvPr>
            <p:ph type="subTitle" idx="1"/>
          </p:nvPr>
        </p:nvSpPr>
        <p:spPr>
          <a:xfrm>
            <a:off x="722376" y="5486400"/>
            <a:ext cx="77724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rmAutofit lnSpcReduction="10000"/>
          </a:bodyPr>
          <a:lstStyle/>
          <a:p>
            <a:pPr marL="0" marR="4572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None/>
            </a:pPr>
            <a:r>
              <a:rPr lang="fr-FR" dirty="0"/>
              <a:t>Chaker Essid </a:t>
            </a:r>
            <a:endParaRPr dirty="0"/>
          </a:p>
          <a:p>
            <a:pPr marL="0" marR="45720" lvl="0" indent="0" algn="r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</a:pPr>
            <a:r>
              <a:rPr lang="fr-FR" dirty="0"/>
              <a:t>2025-2026</a:t>
            </a:r>
            <a:endParaRPr dirty="0"/>
          </a:p>
        </p:txBody>
      </p:sp>
      <p:sp>
        <p:nvSpPr>
          <p:cNvPr id="116" name="Google Shape;116;p15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1</a:t>
            </a:fld>
            <a:endParaRPr/>
          </a:p>
        </p:txBody>
      </p:sp>
      <p:pic>
        <p:nvPicPr>
          <p:cNvPr id="117" name="Google Shape;117;p15" descr="Imag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48000" y="1072966"/>
            <a:ext cx="2314575" cy="13654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2</a:t>
            </a:fld>
            <a:endParaRPr/>
          </a:p>
        </p:txBody>
      </p:sp>
      <p:sp>
        <p:nvSpPr>
          <p:cNvPr id="123" name="Google Shape;123;p16"/>
          <p:cNvSpPr txBox="1">
            <a:spLocks noGrp="1"/>
          </p:cNvSpPr>
          <p:nvPr>
            <p:ph type="title"/>
          </p:nvPr>
        </p:nvSpPr>
        <p:spPr>
          <a:xfrm>
            <a:off x="381000" y="228600"/>
            <a:ext cx="8458200" cy="992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350" tIns="42425" rIns="86350" bIns="42425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fr-FR"/>
              <a:t>Plan</a:t>
            </a:r>
            <a:endParaRPr/>
          </a:p>
        </p:txBody>
      </p:sp>
      <p:sp>
        <p:nvSpPr>
          <p:cNvPr id="124" name="Google Shape;124;p16"/>
          <p:cNvSpPr txBox="1">
            <a:spLocks noGrp="1"/>
          </p:cNvSpPr>
          <p:nvPr>
            <p:ph type="body" idx="1"/>
          </p:nvPr>
        </p:nvSpPr>
        <p:spPr>
          <a:xfrm>
            <a:off x="564174" y="1371600"/>
            <a:ext cx="8087457" cy="47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350" tIns="42425" rIns="86350" bIns="42425" anchor="t" anchorCtr="0">
            <a:normAutofit lnSpcReduction="10000"/>
          </a:bodyPr>
          <a:lstStyle/>
          <a:p>
            <a:pPr marL="274320" lvl="0" indent="-2743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0"/>
              <a:buChar char="⚫"/>
            </a:pPr>
            <a:r>
              <a:rPr lang="fr-FR" sz="2400"/>
              <a:t>Historique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280"/>
              <a:buChar char="⚫"/>
            </a:pPr>
            <a:r>
              <a:rPr lang="fr-FR" sz="2400"/>
              <a:t>Éléments formels de transport de l’information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280"/>
              <a:buChar char="⚫"/>
            </a:pPr>
            <a:r>
              <a:rPr lang="fr-FR" sz="2400"/>
              <a:t>Type de liaisons, Méthode d'échange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280"/>
              <a:buChar char="⚫"/>
            </a:pPr>
            <a:r>
              <a:rPr lang="fr-FR" sz="2400"/>
              <a:t>Synchronisation des transmissions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280"/>
              <a:buChar char="⚫"/>
            </a:pPr>
            <a:r>
              <a:rPr lang="fr-FR" sz="2400"/>
              <a:t>Généralités et définitions de base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280"/>
              <a:buChar char="⚫"/>
            </a:pPr>
            <a:r>
              <a:rPr lang="fr-FR" sz="2400"/>
              <a:t>Types de signaux et Types de données (Numériques, Analogiques)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280"/>
              <a:buChar char="⚫"/>
            </a:pPr>
            <a:r>
              <a:rPr lang="fr-FR" sz="2400"/>
              <a:t>Codage des signaux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280"/>
              <a:buChar char="⚫"/>
            </a:pPr>
            <a:r>
              <a:rPr lang="fr-FR" sz="2400"/>
              <a:t>Modulation et Multiplexage des signaux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280"/>
              <a:buChar char="⚫"/>
            </a:pPr>
            <a:r>
              <a:rPr lang="fr-FR" sz="2400"/>
              <a:t>Numérisation d’un signal - Compression de données  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280"/>
              <a:buChar char="⚫"/>
            </a:pPr>
            <a:r>
              <a:rPr lang="fr-FR" sz="2400"/>
              <a:t>Un exemple de liaison de données normalisée HDLC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7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3</a:t>
            </a:fld>
            <a:endParaRPr/>
          </a:p>
        </p:txBody>
      </p:sp>
      <p:sp>
        <p:nvSpPr>
          <p:cNvPr id="130" name="Google Shape;130;p17"/>
          <p:cNvSpPr txBox="1">
            <a:spLocks noGrp="1"/>
          </p:cNvSpPr>
          <p:nvPr>
            <p:ph type="title"/>
          </p:nvPr>
        </p:nvSpPr>
        <p:spPr>
          <a:xfrm>
            <a:off x="382466" y="0"/>
            <a:ext cx="8456734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350" tIns="42425" rIns="86350" bIns="42425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fr-FR"/>
              <a:t>Historique</a:t>
            </a:r>
            <a:endParaRPr/>
          </a:p>
        </p:txBody>
      </p:sp>
      <p:sp>
        <p:nvSpPr>
          <p:cNvPr id="131" name="Google Shape;131;p17"/>
          <p:cNvSpPr txBox="1">
            <a:spLocks noGrp="1"/>
          </p:cNvSpPr>
          <p:nvPr>
            <p:ph type="body" idx="1"/>
          </p:nvPr>
        </p:nvSpPr>
        <p:spPr>
          <a:xfrm>
            <a:off x="609601" y="914400"/>
            <a:ext cx="8151935" cy="51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350" tIns="42425" rIns="86350" bIns="42425" anchor="t" anchorCtr="0">
            <a:normAutofit/>
          </a:bodyPr>
          <a:lstStyle/>
          <a:p>
            <a:pPr marL="274320" lvl="0" indent="-2743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0"/>
              <a:buChar char="⚫"/>
            </a:pPr>
            <a:r>
              <a:rPr lang="fr-FR" sz="2400"/>
              <a:t>1865 : Télégraphe (S.B. Morse)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280"/>
              <a:buChar char="⚫"/>
            </a:pPr>
            <a:r>
              <a:rPr lang="fr-FR" sz="2400"/>
              <a:t>1876 : Téléphone (Bell)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280"/>
              <a:buChar char="⚫"/>
            </a:pPr>
            <a:r>
              <a:rPr lang="fr-FR" sz="2400"/>
              <a:t>1930 : Télévision (principes)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280"/>
              <a:buChar char="⚫"/>
            </a:pPr>
            <a:r>
              <a:rPr lang="fr-FR" sz="2400"/>
              <a:t>1963 : Télex, liaisons spécialisées bas débit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280"/>
              <a:buChar char="⚫"/>
            </a:pPr>
            <a:r>
              <a:rPr lang="fr-FR" sz="2400"/>
              <a:t>1964 : Transmission de données sur RTC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280"/>
              <a:buChar char="⚫"/>
            </a:pPr>
            <a:r>
              <a:rPr lang="fr-FR" sz="2400"/>
              <a:t>1969 : Internet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280"/>
              <a:buChar char="⚫"/>
            </a:pPr>
            <a:r>
              <a:rPr lang="fr-FR" sz="2400"/>
              <a:t>1970 : Réseaux locaux</a:t>
            </a:r>
            <a:endParaRPr sz="2400"/>
          </a:p>
          <a:p>
            <a:pPr marL="274320" lvl="0" indent="-27432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280"/>
              <a:buChar char="⚫"/>
            </a:pPr>
            <a:r>
              <a:rPr lang="fr-FR" sz="2400"/>
              <a:t>1978 : Transpac (réseau de paquets X25 2.4kb/s à 2Mb/s)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280"/>
              <a:buChar char="⚫"/>
            </a:pPr>
            <a:r>
              <a:rPr lang="fr-FR" sz="2400"/>
              <a:t>1988 : RNIS (Réseau Numérique à Intégration de Services) (ISDN)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280"/>
              <a:buChar char="⚫"/>
            </a:pPr>
            <a:r>
              <a:rPr lang="fr-FR" sz="2400"/>
              <a:t>1995 : ATM (Asynchronous Transfert Mode)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8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alibri"/>
              <a:buNone/>
            </a:pPr>
            <a:r>
              <a:rPr lang="fr-FR"/>
              <a:t>Grandeur analogique/numérique</a:t>
            </a:r>
            <a:endParaRPr/>
          </a:p>
        </p:txBody>
      </p:sp>
      <p:sp>
        <p:nvSpPr>
          <p:cNvPr id="137" name="Google Shape;137;p18"/>
          <p:cNvSpPr txBox="1"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Une grandeur est </a:t>
            </a:r>
            <a:r>
              <a:rPr lang="fr-FR">
                <a:solidFill>
                  <a:srgbClr val="FF0000"/>
                </a:solidFill>
              </a:rPr>
              <a:t>analogique</a:t>
            </a:r>
            <a:r>
              <a:rPr lang="fr-FR"/>
              <a:t> si sa mesure donne un nombre réel variant de façon continue.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Pour une grandeur analogique, il existe une infinité de valeurs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Une grandeur est</a:t>
            </a:r>
            <a:r>
              <a:rPr lang="fr-FR">
                <a:solidFill>
                  <a:srgbClr val="FF0000"/>
                </a:solidFill>
              </a:rPr>
              <a:t> numérique </a:t>
            </a:r>
            <a:r>
              <a:rPr lang="fr-FR"/>
              <a:t>si elle est contrainte à ne prendre qu’un nombre restreint de valeurs.</a:t>
            </a:r>
            <a:endParaRPr/>
          </a:p>
        </p:txBody>
      </p:sp>
      <p:sp>
        <p:nvSpPr>
          <p:cNvPr id="138" name="Google Shape;138;p18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9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alibri"/>
              <a:buNone/>
            </a:pPr>
            <a:r>
              <a:rPr lang="fr-FR"/>
              <a:t>Signaux analogiques/numériques</a:t>
            </a:r>
            <a:endParaRPr/>
          </a:p>
        </p:txBody>
      </p:sp>
      <p:sp>
        <p:nvSpPr>
          <p:cNvPr id="144" name="Google Shape;144;p19"/>
          <p:cNvSpPr txBox="1"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Signaux analogiques: représentés par une grandeur physique variant de manière continue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Signaux numériques: représentés par une grandeur  physique ne prenant qu'un certains nombre de valeurs discrètes</a:t>
            </a:r>
            <a:endParaRPr/>
          </a:p>
        </p:txBody>
      </p:sp>
      <p:sp>
        <p:nvSpPr>
          <p:cNvPr id="145" name="Google Shape;145;p19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5</a:t>
            </a:fld>
            <a:endParaRPr/>
          </a:p>
        </p:txBody>
      </p:sp>
      <p:pic>
        <p:nvPicPr>
          <p:cNvPr id="146" name="Google Shape;146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" y="4038600"/>
            <a:ext cx="3486150" cy="211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43400" y="4076700"/>
            <a:ext cx="3467100" cy="2095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9"/>
          <p:cNvSpPr txBox="1"/>
          <p:nvPr/>
        </p:nvSpPr>
        <p:spPr>
          <a:xfrm>
            <a:off x="762000" y="6336268"/>
            <a:ext cx="209704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fr-FR"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Signal analogique</a:t>
            </a:r>
            <a:endParaRPr sz="1800" b="0" i="0" u="none" strike="noStrike" cap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149" name="Google Shape;149;p19"/>
          <p:cNvSpPr txBox="1"/>
          <p:nvPr/>
        </p:nvSpPr>
        <p:spPr>
          <a:xfrm>
            <a:off x="4876800" y="6324600"/>
            <a:ext cx="209384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fr-FR"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Signal numérique</a:t>
            </a:r>
            <a:endParaRPr sz="1800" b="0" i="0" u="none" strike="noStrike" cap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0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fr-FR"/>
              <a:t>Types d'informations</a:t>
            </a:r>
            <a:endParaRPr/>
          </a:p>
        </p:txBody>
      </p:sp>
      <p:sp>
        <p:nvSpPr>
          <p:cNvPr id="155" name="Google Shape;155;p20"/>
          <p:cNvSpPr txBox="1"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274320" lvl="0" indent="-2743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95000"/>
              <a:buChar char="⚫"/>
            </a:pPr>
            <a:r>
              <a:rPr lang="fr-FR"/>
              <a:t>Données continues ou analogiques:</a:t>
            </a:r>
            <a:endParaRPr/>
          </a:p>
          <a:p>
            <a:pPr marL="640080" lvl="1" indent="-246888" algn="l" rtl="0">
              <a:lnSpc>
                <a:spcPct val="100000"/>
              </a:lnSpc>
              <a:spcBef>
                <a:spcPts val="408"/>
              </a:spcBef>
              <a:spcAft>
                <a:spcPts val="0"/>
              </a:spcAft>
              <a:buSzPct val="85000"/>
              <a:buChar char="⚫"/>
            </a:pPr>
            <a:r>
              <a:rPr lang="fr-FR"/>
              <a:t>Informations par nature analogiques</a:t>
            </a:r>
            <a:endParaRPr/>
          </a:p>
          <a:p>
            <a:pPr marL="640080" lvl="1" indent="-246888" algn="l" rtl="0">
              <a:lnSpc>
                <a:spcPct val="100000"/>
              </a:lnSpc>
              <a:spcBef>
                <a:spcPts val="408"/>
              </a:spcBef>
              <a:spcAft>
                <a:spcPts val="0"/>
              </a:spcAft>
              <a:buSzPct val="85000"/>
              <a:buChar char="⚫"/>
            </a:pPr>
            <a:r>
              <a:rPr lang="fr-FR"/>
              <a:t>Infinités de valeur possibles (entre deux limites)</a:t>
            </a:r>
            <a:endParaRPr/>
          </a:p>
          <a:p>
            <a:pPr marL="640080" lvl="1" indent="-246888" algn="l" rtl="0">
              <a:lnSpc>
                <a:spcPct val="100000"/>
              </a:lnSpc>
              <a:spcBef>
                <a:spcPts val="408"/>
              </a:spcBef>
              <a:spcAft>
                <a:spcPts val="0"/>
              </a:spcAft>
              <a:buSzPct val="85000"/>
              <a:buChar char="⚫"/>
            </a:pPr>
            <a:r>
              <a:rPr lang="fr-FR"/>
              <a:t>Ex : voix, images fixes, images animées</a:t>
            </a:r>
            <a:endParaRPr/>
          </a:p>
          <a:p>
            <a:pPr marL="274320" lvl="0" indent="-141001" algn="l" rtl="0">
              <a:lnSpc>
                <a:spcPct val="100000"/>
              </a:lnSpc>
              <a:spcBef>
                <a:spcPts val="442"/>
              </a:spcBef>
              <a:spcAft>
                <a:spcPts val="0"/>
              </a:spcAft>
              <a:buSzPct val="95000"/>
              <a:buNone/>
            </a:pP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442"/>
              </a:spcBef>
              <a:spcAft>
                <a:spcPts val="0"/>
              </a:spcAft>
              <a:buSzPct val="95000"/>
              <a:buChar char="⚫"/>
            </a:pPr>
            <a:r>
              <a:rPr lang="fr-FR"/>
              <a:t>Données discrètes:</a:t>
            </a:r>
            <a:endParaRPr/>
          </a:p>
          <a:p>
            <a:pPr marL="640080" lvl="1" indent="-246888" algn="l" rtl="0">
              <a:lnSpc>
                <a:spcPct val="100000"/>
              </a:lnSpc>
              <a:spcBef>
                <a:spcPts val="408"/>
              </a:spcBef>
              <a:spcAft>
                <a:spcPts val="0"/>
              </a:spcAft>
              <a:buSzPct val="85000"/>
              <a:buChar char="⚫"/>
            </a:pPr>
            <a:r>
              <a:rPr lang="fr-FR"/>
              <a:t> Suite d'éléments indépendants les uns des autres</a:t>
            </a:r>
            <a:endParaRPr/>
          </a:p>
          <a:p>
            <a:pPr marL="640080" lvl="1" indent="-246888" algn="l" rtl="0">
              <a:lnSpc>
                <a:spcPct val="100000"/>
              </a:lnSpc>
              <a:spcBef>
                <a:spcPts val="408"/>
              </a:spcBef>
              <a:spcAft>
                <a:spcPts val="0"/>
              </a:spcAft>
              <a:buSzPct val="85000"/>
              <a:buChar char="⚫"/>
            </a:pPr>
            <a:r>
              <a:rPr lang="fr-FR"/>
              <a:t>Nombre finis d'éléments</a:t>
            </a:r>
            <a:endParaRPr/>
          </a:p>
          <a:p>
            <a:pPr marL="640080" lvl="1" indent="-246888" algn="l" rtl="0">
              <a:lnSpc>
                <a:spcPct val="100000"/>
              </a:lnSpc>
              <a:spcBef>
                <a:spcPts val="408"/>
              </a:spcBef>
              <a:spcAft>
                <a:spcPts val="0"/>
              </a:spcAft>
              <a:buSzPct val="85000"/>
              <a:buChar char="⚫"/>
            </a:pPr>
            <a:r>
              <a:rPr lang="fr-FR"/>
              <a:t>Ex : texte (caractères alphanumériques)</a:t>
            </a:r>
            <a:endParaRPr/>
          </a:p>
          <a:p>
            <a:pPr marL="640080" lvl="1" indent="-246888" algn="l" rtl="0">
              <a:lnSpc>
                <a:spcPct val="100000"/>
              </a:lnSpc>
              <a:spcBef>
                <a:spcPts val="408"/>
              </a:spcBef>
              <a:spcAft>
                <a:spcPts val="0"/>
              </a:spcAft>
              <a:buSzPct val="85000"/>
              <a:buChar char="⚫"/>
            </a:pPr>
            <a:r>
              <a:rPr lang="fr-FR"/>
              <a:t>Les informations numériques sont facilement transformées en une suite de données binaires grâce à l’opération de codage (Baudot, ASCII, EBCDIC, Unicode, Morse, Huffman, ...)</a:t>
            </a:r>
            <a:endParaRPr/>
          </a:p>
          <a:p>
            <a:pPr marL="640080" lvl="1" indent="-246888" algn="l" rtl="0">
              <a:lnSpc>
                <a:spcPct val="100000"/>
              </a:lnSpc>
              <a:spcBef>
                <a:spcPts val="408"/>
              </a:spcBef>
              <a:spcAft>
                <a:spcPts val="0"/>
              </a:spcAft>
              <a:buSzPct val="85000"/>
              <a:buChar char="⚫"/>
            </a:pPr>
            <a:r>
              <a:rPr lang="fr-FR"/>
              <a:t>Une information numérique: 01111010100010111010000011010101000101010</a:t>
            </a:r>
            <a:endParaRPr/>
          </a:p>
        </p:txBody>
      </p:sp>
      <p:sp>
        <p:nvSpPr>
          <p:cNvPr id="156" name="Google Shape;156;p20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1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fr-FR"/>
              <a:t>Les supports physiques</a:t>
            </a:r>
            <a:endParaRPr/>
          </a:p>
        </p:txBody>
      </p:sp>
      <p:sp>
        <p:nvSpPr>
          <p:cNvPr id="162" name="Google Shape;162;p21"/>
          <p:cNvSpPr txBox="1"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Permettent de circuler les informations entre les équipements de transmission. 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La transmission de données sur un support physique se fait par propagation d’un phénomène vibratoire.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Il en résulte un signal ondulatoire dépendant de la grandeur physique que l’on fait varier :</a:t>
            </a:r>
            <a:endParaRPr/>
          </a:p>
          <a:p>
            <a:pPr marL="640080" lvl="1" indent="-246888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fr-FR"/>
              <a:t>Lumière: onde lumineuse</a:t>
            </a:r>
            <a:endParaRPr/>
          </a:p>
          <a:p>
            <a:pPr marL="640080" lvl="1" indent="-246888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fr-FR"/>
              <a:t>Son: onde acoustique</a:t>
            </a:r>
            <a:endParaRPr/>
          </a:p>
          <a:p>
            <a:pPr marL="640080" lvl="1" indent="-246888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fr-FR"/>
              <a:t>Tension ou intensité d’un courant électrique: onde électrique</a:t>
            </a:r>
            <a:endParaRPr/>
          </a:p>
        </p:txBody>
      </p:sp>
      <p:sp>
        <p:nvSpPr>
          <p:cNvPr id="163" name="Google Shape;163;p21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2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fr-FR"/>
              <a:t>Type de support physique</a:t>
            </a:r>
            <a:endParaRPr/>
          </a:p>
        </p:txBody>
      </p:sp>
      <p:sp>
        <p:nvSpPr>
          <p:cNvPr id="169" name="Google Shape;169;p22"/>
          <p:cNvSpPr txBox="1"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74320" lvl="0" indent="-2743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95000"/>
              <a:buChar char="⚫"/>
            </a:pPr>
            <a:r>
              <a:rPr lang="fr-FR"/>
              <a:t>Généralement ces supports sont classés en trois catégories, selon le type de grandeur physique qu’ils permettent de faire circuler,</a:t>
            </a:r>
            <a:endParaRPr/>
          </a:p>
          <a:p>
            <a:pPr marL="640080" lvl="1" indent="-246888" algn="l" rtl="0">
              <a:lnSpc>
                <a:spcPct val="100000"/>
              </a:lnSpc>
              <a:spcBef>
                <a:spcPts val="444"/>
              </a:spcBef>
              <a:spcAft>
                <a:spcPts val="0"/>
              </a:spcAft>
              <a:buSzPct val="85000"/>
              <a:buChar char="⚫"/>
            </a:pPr>
            <a:r>
              <a:rPr lang="fr-FR">
                <a:solidFill>
                  <a:srgbClr val="0B5394"/>
                </a:solidFill>
              </a:rPr>
              <a:t>Les supports filaires: </a:t>
            </a:r>
            <a:r>
              <a:rPr lang="fr-FR"/>
              <a:t>une grandeur électrique circule sur un câble généralement métallique</a:t>
            </a:r>
            <a:endParaRPr/>
          </a:p>
          <a:p>
            <a:pPr marL="640080" lvl="1" indent="-246888" algn="l" rtl="0">
              <a:lnSpc>
                <a:spcPct val="100000"/>
              </a:lnSpc>
              <a:spcBef>
                <a:spcPts val="444"/>
              </a:spcBef>
              <a:spcAft>
                <a:spcPts val="0"/>
              </a:spcAft>
              <a:buSzPct val="85000"/>
              <a:buChar char="⚫"/>
            </a:pPr>
            <a:r>
              <a:rPr lang="fr-FR">
                <a:solidFill>
                  <a:srgbClr val="0B5394"/>
                </a:solidFill>
              </a:rPr>
              <a:t>Les supports aériens </a:t>
            </a:r>
            <a:r>
              <a:rPr lang="fr-FR"/>
              <a:t>désignent l’air ou le vide: ondes électromagnétiques circulent</a:t>
            </a:r>
            <a:endParaRPr/>
          </a:p>
          <a:p>
            <a:pPr marL="640080" lvl="1" indent="-246888" algn="l" rtl="0">
              <a:lnSpc>
                <a:spcPct val="100000"/>
              </a:lnSpc>
              <a:spcBef>
                <a:spcPts val="444"/>
              </a:spcBef>
              <a:spcAft>
                <a:spcPts val="0"/>
              </a:spcAft>
              <a:buSzPct val="85000"/>
              <a:buChar char="⚫"/>
            </a:pPr>
            <a:r>
              <a:rPr lang="fr-FR">
                <a:solidFill>
                  <a:srgbClr val="0B5394"/>
                </a:solidFill>
              </a:rPr>
              <a:t>Les supports optiques</a:t>
            </a:r>
            <a:r>
              <a:rPr lang="fr-FR"/>
              <a:t>: permettent d’acheminer des informations sous forme lumineuse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481"/>
              </a:spcBef>
              <a:spcAft>
                <a:spcPts val="0"/>
              </a:spcAft>
              <a:buSzPct val="95000"/>
              <a:buChar char="⚫"/>
            </a:pPr>
            <a:r>
              <a:rPr lang="fr-FR"/>
              <a:t>Selon le type de support physique, la grandeur physique a une vitesse de propagation: 300 m/s pour le son et 300 000 km/s pour la lumière.</a:t>
            </a:r>
            <a:endParaRPr/>
          </a:p>
        </p:txBody>
      </p:sp>
      <p:sp>
        <p:nvSpPr>
          <p:cNvPr id="170" name="Google Shape;170;p22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3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fr-FR"/>
              <a:t>Signaux/supports</a:t>
            </a:r>
            <a:endParaRPr/>
          </a:p>
        </p:txBody>
      </p:sp>
      <p:sp>
        <p:nvSpPr>
          <p:cNvPr id="176" name="Google Shape;176;p23"/>
          <p:cNvSpPr txBox="1"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Font typeface="Constantia"/>
              <a:buNone/>
            </a:pPr>
            <a:r>
              <a:rPr lang="fr-FR"/>
              <a:t>		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Signaux: Numériques/Analogiques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Supports : Numériques/Analogiques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</a:pPr>
            <a:endParaRPr>
              <a:solidFill>
                <a:srgbClr val="FF0000"/>
              </a:solidFill>
            </a:endParaRPr>
          </a:p>
          <a:p>
            <a:pPr marL="274320" lvl="0" indent="-27432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Numérique =&gt; Analogique : </a:t>
            </a:r>
            <a:r>
              <a:rPr lang="fr-FR" b="1">
                <a:solidFill>
                  <a:srgbClr val="FF0000"/>
                </a:solidFill>
              </a:rPr>
              <a:t>Modulation 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Numérique =&gt; Numérique : </a:t>
            </a:r>
            <a:r>
              <a:rPr lang="fr-FR" b="1">
                <a:solidFill>
                  <a:srgbClr val="FF0000"/>
                </a:solidFill>
              </a:rPr>
              <a:t>Codage 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Analogique =&gt; Numérique : </a:t>
            </a:r>
            <a:r>
              <a:rPr lang="fr-FR" b="1">
                <a:solidFill>
                  <a:srgbClr val="FF0000"/>
                </a:solidFill>
              </a:rPr>
              <a:t>Numérisation</a:t>
            </a:r>
            <a:r>
              <a:rPr lang="fr-FR" b="1"/>
              <a:t> </a:t>
            </a:r>
            <a:endParaRPr b="1">
              <a:solidFill>
                <a:srgbClr val="FF0000"/>
              </a:solidFill>
            </a:endParaRPr>
          </a:p>
          <a:p>
            <a:pPr marL="274320" lvl="0" indent="-117475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</a:pPr>
            <a:endParaRPr/>
          </a:p>
        </p:txBody>
      </p:sp>
      <p:sp>
        <p:nvSpPr>
          <p:cNvPr id="177" name="Google Shape;177;p23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4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10</a:t>
            </a:fld>
            <a:endParaRPr/>
          </a:p>
        </p:txBody>
      </p:sp>
      <p:sp>
        <p:nvSpPr>
          <p:cNvPr id="183" name="Google Shape;183;p24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350" tIns="42425" rIns="86350" bIns="42425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fr-FR"/>
              <a:t>Supports de Transmission</a:t>
            </a:r>
            <a:endParaRPr/>
          </a:p>
        </p:txBody>
      </p:sp>
      <p:pic>
        <p:nvPicPr>
          <p:cNvPr id="184" name="Google Shape;184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3158" y="1752600"/>
            <a:ext cx="8368811" cy="4040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5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11</a:t>
            </a:fld>
            <a:endParaRPr/>
          </a:p>
        </p:txBody>
      </p:sp>
      <p:sp>
        <p:nvSpPr>
          <p:cNvPr id="190" name="Google Shape;190;p25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350" tIns="42425" rIns="86350" bIns="42425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Calibri"/>
              <a:buNone/>
            </a:pPr>
            <a:r>
              <a:rPr lang="fr-FR" sz="3600"/>
              <a:t>Éléments de transport de l ’information</a:t>
            </a:r>
            <a:br>
              <a:rPr lang="fr-FR" sz="3600"/>
            </a:br>
            <a:r>
              <a:rPr lang="fr-FR" sz="2800">
                <a:solidFill>
                  <a:schemeClr val="accent2"/>
                </a:solidFill>
              </a:rPr>
              <a:t>Équipements voisins</a:t>
            </a:r>
            <a:endParaRPr sz="2800"/>
          </a:p>
        </p:txBody>
      </p:sp>
      <p:grpSp>
        <p:nvGrpSpPr>
          <p:cNvPr id="191" name="Google Shape;191;p25"/>
          <p:cNvGrpSpPr/>
          <p:nvPr/>
        </p:nvGrpSpPr>
        <p:grpSpPr>
          <a:xfrm>
            <a:off x="7086601" y="2736850"/>
            <a:ext cx="1065335" cy="1073150"/>
            <a:chOff x="4464" y="1724"/>
            <a:chExt cx="672" cy="676"/>
          </a:xfrm>
        </p:grpSpPr>
        <p:pic>
          <p:nvPicPr>
            <p:cNvPr id="192" name="Google Shape;192;p2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609" y="1724"/>
              <a:ext cx="527" cy="557"/>
            </a:xfrm>
            <a:prstGeom prst="rect">
              <a:avLst/>
            </a:prstGeom>
            <a:solidFill>
              <a:srgbClr val="3366FF"/>
            </a:solidFill>
            <a:ln w="12700" cap="flat" cmpd="sng">
              <a:solidFill>
                <a:srgbClr val="0000FF"/>
              </a:solidFill>
              <a:prstDash val="solid"/>
              <a:miter lim="800000"/>
              <a:headEnd type="none" w="sm" len="sm"/>
              <a:tailEnd type="none" w="sm" len="sm"/>
            </a:ln>
          </p:spPr>
        </p:pic>
        <p:sp>
          <p:nvSpPr>
            <p:cNvPr id="193" name="Google Shape;193;p25"/>
            <p:cNvSpPr/>
            <p:nvPr/>
          </p:nvSpPr>
          <p:spPr>
            <a:xfrm>
              <a:off x="4464" y="2281"/>
              <a:ext cx="672" cy="119"/>
            </a:xfrm>
            <a:prstGeom prst="parallelogram">
              <a:avLst>
                <a:gd name="adj" fmla="val 141124"/>
              </a:avLst>
            </a:prstGeom>
            <a:solidFill>
              <a:srgbClr val="3366FF"/>
            </a:solidFill>
            <a:ln w="12700" cap="flat" cmpd="sng">
              <a:solidFill>
                <a:srgbClr val="0000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</p:grpSp>
      <p:cxnSp>
        <p:nvCxnSpPr>
          <p:cNvPr id="194" name="Google Shape;194;p25"/>
          <p:cNvCxnSpPr/>
          <p:nvPr/>
        </p:nvCxnSpPr>
        <p:spPr>
          <a:xfrm>
            <a:off x="2300654" y="3519488"/>
            <a:ext cx="124558" cy="201612"/>
          </a:xfrm>
          <a:prstGeom prst="straightConnector1">
            <a:avLst/>
          </a:prstGeom>
          <a:noFill/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5" name="Google Shape;195;p25"/>
          <p:cNvCxnSpPr/>
          <p:nvPr/>
        </p:nvCxnSpPr>
        <p:spPr>
          <a:xfrm rot="10800000" flipH="1">
            <a:off x="6796454" y="3570288"/>
            <a:ext cx="580292" cy="177800"/>
          </a:xfrm>
          <a:prstGeom prst="straightConnector1">
            <a:avLst/>
          </a:prstGeom>
          <a:noFill/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6" name="Google Shape;196;p25"/>
          <p:cNvSpPr/>
          <p:nvPr/>
        </p:nvSpPr>
        <p:spPr>
          <a:xfrm>
            <a:off x="1293935" y="1828800"/>
            <a:ext cx="1589887" cy="762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350" tIns="42425" rIns="86350" bIns="42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fr-FR" sz="22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Ordinateur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fr-FR" sz="22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ou terminal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7" name="Google Shape;197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31074" y="3416300"/>
            <a:ext cx="4368311" cy="776288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5"/>
          <p:cNvSpPr/>
          <p:nvPr/>
        </p:nvSpPr>
        <p:spPr>
          <a:xfrm>
            <a:off x="492369" y="4572001"/>
            <a:ext cx="8090389" cy="1516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350" tIns="42425" rIns="86350" bIns="42425" anchor="t" anchorCtr="0">
            <a:noAutofit/>
          </a:bodyPr>
          <a:lstStyle/>
          <a:p>
            <a:pPr marL="0" marR="0" lvl="0" indent="-685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0"/>
              <a:buFont typeface="Arial"/>
              <a:buChar char="●"/>
            </a:pPr>
            <a:r>
              <a:rPr lang="fr-FR" sz="2700" b="0" i="0" u="none" strike="noStrike" cap="none">
                <a:solidFill>
                  <a:schemeClr val="accent2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fr-FR" sz="2200" b="0" i="0" u="none" strike="noStrike" cap="none">
                <a:solidFill>
                  <a:schemeClr val="accent2"/>
                </a:solidFill>
                <a:latin typeface="Constantia"/>
                <a:ea typeface="Constantia"/>
                <a:cs typeface="Constantia"/>
                <a:sym typeface="Constantia"/>
              </a:rPr>
              <a:t>Canal de Transmission</a:t>
            </a:r>
            <a:r>
              <a:rPr lang="fr-FR" sz="2200" b="0" i="0" u="none" strike="noStrike" cap="none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: coaxial, paires torsadées, FO</a:t>
            </a:r>
            <a:r>
              <a:rPr lang="fr-FR" sz="2200" b="0" i="1" u="none" strike="noStrike" cap="none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 …</a:t>
            </a:r>
            <a:endParaRPr sz="2200" b="0" i="0" u="none" strike="noStrike" cap="none">
              <a:solidFill>
                <a:schemeClr val="accent2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marL="0" marR="0" lvl="0" indent="-55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"/>
              <a:buFont typeface="Arial"/>
              <a:buChar char="●"/>
            </a:pPr>
            <a:r>
              <a:rPr lang="fr-FR" sz="2200" b="0" i="0" u="none" strike="noStrike" cap="none">
                <a:solidFill>
                  <a:schemeClr val="accent2"/>
                </a:solidFill>
                <a:latin typeface="Constantia"/>
                <a:ea typeface="Constantia"/>
                <a:cs typeface="Constantia"/>
                <a:sym typeface="Constantia"/>
              </a:rPr>
              <a:t> ETTD	É</a:t>
            </a:r>
            <a:r>
              <a:rPr lang="fr-FR" sz="22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quipement </a:t>
            </a:r>
            <a:r>
              <a:rPr lang="fr-FR" sz="2200" b="0" i="0" u="none" strike="noStrike" cap="none">
                <a:solidFill>
                  <a:schemeClr val="accent2"/>
                </a:solidFill>
                <a:latin typeface="Constantia"/>
                <a:ea typeface="Constantia"/>
                <a:cs typeface="Constantia"/>
                <a:sym typeface="Constantia"/>
              </a:rPr>
              <a:t>T</a:t>
            </a:r>
            <a:r>
              <a:rPr lang="fr-FR" sz="22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erminal de </a:t>
            </a:r>
            <a:r>
              <a:rPr lang="fr-FR" sz="2200" b="0" i="0" u="none" strike="noStrike" cap="none">
                <a:solidFill>
                  <a:schemeClr val="accent2"/>
                </a:solidFill>
                <a:latin typeface="Constantia"/>
                <a:ea typeface="Constantia"/>
                <a:cs typeface="Constantia"/>
                <a:sym typeface="Constantia"/>
              </a:rPr>
              <a:t>T</a:t>
            </a:r>
            <a:r>
              <a:rPr lang="fr-FR" sz="22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ransmission de </a:t>
            </a:r>
            <a:r>
              <a:rPr lang="fr-FR" sz="2200" b="0" i="0" u="none" strike="noStrike" cap="none">
                <a:solidFill>
                  <a:schemeClr val="accent2"/>
                </a:solidFill>
                <a:latin typeface="Constantia"/>
                <a:ea typeface="Constantia"/>
                <a:cs typeface="Constantia"/>
                <a:sym typeface="Constantia"/>
              </a:rPr>
              <a:t>D</a:t>
            </a:r>
            <a:r>
              <a:rPr lang="fr-FR" sz="22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onnées </a:t>
            </a:r>
            <a:endParaRPr sz="2200" b="0" i="0" u="none" strike="noStrike" cap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marL="0" marR="0" lvl="0" indent="-55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"/>
              <a:buFont typeface="Arial"/>
              <a:buChar char="●"/>
            </a:pPr>
            <a:r>
              <a:rPr lang="fr-FR" sz="22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(CCITT)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55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"/>
              <a:buFont typeface="Arial"/>
              <a:buChar char="●"/>
            </a:pPr>
            <a:r>
              <a:rPr lang="fr-FR" sz="22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 DTE		Data Terminal Equipment (EIA)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25"/>
          <p:cNvSpPr/>
          <p:nvPr/>
        </p:nvSpPr>
        <p:spPr>
          <a:xfrm>
            <a:off x="7385539" y="2971800"/>
            <a:ext cx="746708" cy="347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350" tIns="42425" rIns="86350" bIns="42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fr-FR" sz="1700" b="1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ETTD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25"/>
          <p:cNvSpPr/>
          <p:nvPr/>
        </p:nvSpPr>
        <p:spPr>
          <a:xfrm>
            <a:off x="5385290" y="4991101"/>
            <a:ext cx="200757" cy="366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01" name="Google Shape;201;p25"/>
          <p:cNvSpPr/>
          <p:nvPr/>
        </p:nvSpPr>
        <p:spPr>
          <a:xfrm>
            <a:off x="3544767" y="3590925"/>
            <a:ext cx="2456919" cy="3472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6350" tIns="42425" rIns="86350" bIns="42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fr-FR" sz="1700" b="1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Canal de transmission</a:t>
            </a:r>
            <a:endParaRPr sz="1700" b="0" i="0" u="none" strike="noStrike" cap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02" name="Google Shape;202;p25"/>
          <p:cNvSpPr/>
          <p:nvPr/>
        </p:nvSpPr>
        <p:spPr>
          <a:xfrm>
            <a:off x="7010401" y="1905000"/>
            <a:ext cx="1589887" cy="762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350" tIns="42425" rIns="86350" bIns="42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fr-FR" sz="22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Ordinateur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fr-FR" sz="22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ou terminal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3" name="Google Shape;203;p25"/>
          <p:cNvGrpSpPr/>
          <p:nvPr/>
        </p:nvGrpSpPr>
        <p:grpSpPr>
          <a:xfrm>
            <a:off x="1255835" y="2736850"/>
            <a:ext cx="1065334" cy="1073150"/>
            <a:chOff x="816" y="1776"/>
            <a:chExt cx="727" cy="676"/>
          </a:xfrm>
        </p:grpSpPr>
        <p:grpSp>
          <p:nvGrpSpPr>
            <p:cNvPr id="204" name="Google Shape;204;p25"/>
            <p:cNvGrpSpPr/>
            <p:nvPr/>
          </p:nvGrpSpPr>
          <p:grpSpPr>
            <a:xfrm>
              <a:off x="816" y="1776"/>
              <a:ext cx="727" cy="676"/>
              <a:chOff x="4464" y="1724"/>
              <a:chExt cx="672" cy="676"/>
            </a:xfrm>
          </p:grpSpPr>
          <p:pic>
            <p:nvPicPr>
              <p:cNvPr id="205" name="Google Shape;205;p25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4609" y="1724"/>
                <a:ext cx="527" cy="557"/>
              </a:xfrm>
              <a:prstGeom prst="rect">
                <a:avLst/>
              </a:prstGeom>
              <a:solidFill>
                <a:srgbClr val="3366FF"/>
              </a:solidFill>
              <a:ln w="12700" cap="flat" cmpd="sng">
                <a:solidFill>
                  <a:srgbClr val="0000F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pic>
          <p:sp>
            <p:nvSpPr>
              <p:cNvPr id="206" name="Google Shape;206;p25"/>
              <p:cNvSpPr/>
              <p:nvPr/>
            </p:nvSpPr>
            <p:spPr>
              <a:xfrm>
                <a:off x="4464" y="2281"/>
                <a:ext cx="672" cy="119"/>
              </a:xfrm>
              <a:prstGeom prst="parallelogram">
                <a:avLst>
                  <a:gd name="adj" fmla="val 141124"/>
                </a:avLst>
              </a:prstGeom>
              <a:solidFill>
                <a:srgbClr val="3366FF"/>
              </a:solidFill>
              <a:ln w="12700" cap="flat" cmpd="sng">
                <a:solidFill>
                  <a:srgbClr val="0000F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onstantia"/>
                  <a:ea typeface="Constantia"/>
                  <a:cs typeface="Constantia"/>
                  <a:sym typeface="Constantia"/>
                </a:endParaRPr>
              </a:p>
            </p:txBody>
          </p:sp>
        </p:grpSp>
        <p:sp>
          <p:nvSpPr>
            <p:cNvPr id="207" name="Google Shape;207;p25"/>
            <p:cNvSpPr/>
            <p:nvPr/>
          </p:nvSpPr>
          <p:spPr>
            <a:xfrm>
              <a:off x="1008" y="1920"/>
              <a:ext cx="510" cy="2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6350" tIns="42425" rIns="86350" bIns="42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0"/>
                <a:buFont typeface="Arial"/>
                <a:buNone/>
              </a:pPr>
              <a:r>
                <a:rPr lang="fr-FR" sz="1700" b="1" i="0" u="none" strike="noStrike" cap="none">
                  <a:solidFill>
                    <a:schemeClr val="dk1"/>
                  </a:solidFill>
                  <a:latin typeface="Constantia"/>
                  <a:ea typeface="Constantia"/>
                  <a:cs typeface="Constantia"/>
                  <a:sym typeface="Constantia"/>
                </a:rPr>
                <a:t>ETTD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6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12</a:t>
            </a:fld>
            <a:endParaRPr/>
          </a:p>
        </p:txBody>
      </p:sp>
      <p:sp>
        <p:nvSpPr>
          <p:cNvPr id="213" name="Google Shape;213;p26"/>
          <p:cNvSpPr/>
          <p:nvPr/>
        </p:nvSpPr>
        <p:spPr>
          <a:xfrm>
            <a:off x="2438400" y="2667001"/>
            <a:ext cx="4419600" cy="1585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14" name="Google Shape;214;p26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350" tIns="42425" rIns="86350" bIns="42425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Calibri"/>
              <a:buNone/>
            </a:pPr>
            <a:r>
              <a:rPr lang="fr-FR" sz="3600"/>
              <a:t>Éléments de transport de l ’information</a:t>
            </a:r>
            <a:br>
              <a:rPr lang="fr-FR" sz="3600"/>
            </a:br>
            <a:r>
              <a:rPr lang="fr-FR" sz="2800">
                <a:solidFill>
                  <a:schemeClr val="accent2"/>
                </a:solidFill>
              </a:rPr>
              <a:t>Équipements distants</a:t>
            </a:r>
            <a:endParaRPr sz="2800"/>
          </a:p>
        </p:txBody>
      </p:sp>
      <p:grpSp>
        <p:nvGrpSpPr>
          <p:cNvPr id="215" name="Google Shape;215;p26"/>
          <p:cNvGrpSpPr/>
          <p:nvPr/>
        </p:nvGrpSpPr>
        <p:grpSpPr>
          <a:xfrm>
            <a:off x="1293936" y="2341563"/>
            <a:ext cx="1068265" cy="1073150"/>
            <a:chOff x="816" y="1475"/>
            <a:chExt cx="672" cy="676"/>
          </a:xfrm>
        </p:grpSpPr>
        <p:pic>
          <p:nvPicPr>
            <p:cNvPr id="216" name="Google Shape;216;p2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61" y="1475"/>
              <a:ext cx="527" cy="557"/>
            </a:xfrm>
            <a:prstGeom prst="rect">
              <a:avLst/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</p:pic>
        <p:sp>
          <p:nvSpPr>
            <p:cNvPr id="217" name="Google Shape;217;p26"/>
            <p:cNvSpPr/>
            <p:nvPr/>
          </p:nvSpPr>
          <p:spPr>
            <a:xfrm>
              <a:off x="816" y="2032"/>
              <a:ext cx="672" cy="119"/>
            </a:xfrm>
            <a:prstGeom prst="parallelogram">
              <a:avLst>
                <a:gd name="adj" fmla="val 141124"/>
              </a:avLst>
            </a:prstGeom>
            <a:solidFill>
              <a:srgbClr val="FF3300"/>
            </a:solidFill>
            <a:ln w="12700" cap="flat" cmpd="sng">
              <a:solidFill>
                <a:srgbClr val="FF33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</p:grpSp>
      <p:grpSp>
        <p:nvGrpSpPr>
          <p:cNvPr id="218" name="Google Shape;218;p26"/>
          <p:cNvGrpSpPr/>
          <p:nvPr/>
        </p:nvGrpSpPr>
        <p:grpSpPr>
          <a:xfrm>
            <a:off x="7086601" y="2416175"/>
            <a:ext cx="1065335" cy="1074738"/>
            <a:chOff x="4464" y="1523"/>
            <a:chExt cx="672" cy="676"/>
          </a:xfrm>
        </p:grpSpPr>
        <p:pic>
          <p:nvPicPr>
            <p:cNvPr id="219" name="Google Shape;219;p2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609" y="1523"/>
              <a:ext cx="527" cy="557"/>
            </a:xfrm>
            <a:prstGeom prst="rect">
              <a:avLst/>
            </a:prstGeom>
            <a:solidFill>
              <a:schemeClr val="accent2"/>
            </a:solidFill>
            <a:ln w="12700" cap="flat" cmpd="sng">
              <a:solidFill>
                <a:srgbClr val="2C2CD2"/>
              </a:solidFill>
              <a:prstDash val="solid"/>
              <a:miter lim="800000"/>
              <a:headEnd type="none" w="sm" len="sm"/>
              <a:tailEnd type="none" w="sm" len="sm"/>
            </a:ln>
          </p:spPr>
        </p:pic>
        <p:sp>
          <p:nvSpPr>
            <p:cNvPr id="220" name="Google Shape;220;p26"/>
            <p:cNvSpPr/>
            <p:nvPr/>
          </p:nvSpPr>
          <p:spPr>
            <a:xfrm>
              <a:off x="4464" y="2080"/>
              <a:ext cx="672" cy="119"/>
            </a:xfrm>
            <a:prstGeom prst="parallelogram">
              <a:avLst>
                <a:gd name="adj" fmla="val 141124"/>
              </a:avLst>
            </a:prstGeom>
            <a:solidFill>
              <a:schemeClr val="accent2"/>
            </a:solidFill>
            <a:ln w="12700" cap="flat" cmpd="sng">
              <a:solidFill>
                <a:srgbClr val="2C2CD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</p:grpSp>
      <p:sp>
        <p:nvSpPr>
          <p:cNvPr id="221" name="Google Shape;221;p26"/>
          <p:cNvSpPr/>
          <p:nvPr/>
        </p:nvSpPr>
        <p:spPr>
          <a:xfrm>
            <a:off x="6054969" y="3338513"/>
            <a:ext cx="838200" cy="304800"/>
          </a:xfrm>
          <a:prstGeom prst="cube">
            <a:avLst>
              <a:gd name="adj" fmla="val 24991"/>
            </a:avLst>
          </a:prstGeom>
          <a:solidFill>
            <a:schemeClr val="hlink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22" name="Google Shape;222;p26"/>
          <p:cNvSpPr/>
          <p:nvPr/>
        </p:nvSpPr>
        <p:spPr>
          <a:xfrm>
            <a:off x="2438400" y="3338513"/>
            <a:ext cx="838200" cy="304800"/>
          </a:xfrm>
          <a:prstGeom prst="cube">
            <a:avLst>
              <a:gd name="adj" fmla="val 24991"/>
            </a:avLst>
          </a:prstGeom>
          <a:solidFill>
            <a:schemeClr val="hlink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cxnSp>
        <p:nvCxnSpPr>
          <p:cNvPr id="223" name="Google Shape;223;p26"/>
          <p:cNvCxnSpPr/>
          <p:nvPr/>
        </p:nvCxnSpPr>
        <p:spPr>
          <a:xfrm>
            <a:off x="2300654" y="3200400"/>
            <a:ext cx="161192" cy="152400"/>
          </a:xfrm>
          <a:prstGeom prst="straightConnector1">
            <a:avLst/>
          </a:prstGeom>
          <a:noFill/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4" name="Google Shape;224;p26"/>
          <p:cNvCxnSpPr/>
          <p:nvPr/>
        </p:nvCxnSpPr>
        <p:spPr>
          <a:xfrm rot="10800000" flipH="1">
            <a:off x="6893169" y="3200400"/>
            <a:ext cx="422031" cy="152400"/>
          </a:xfrm>
          <a:prstGeom prst="straightConnector1">
            <a:avLst/>
          </a:prstGeom>
          <a:noFill/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5" name="Google Shape;225;p26"/>
          <p:cNvSpPr/>
          <p:nvPr/>
        </p:nvSpPr>
        <p:spPr>
          <a:xfrm>
            <a:off x="2461846" y="3352800"/>
            <a:ext cx="902776" cy="347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350" tIns="42425" rIns="86350" bIns="42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fr-FR" sz="1700" b="0" i="0" u="none" strike="noStrike" cap="none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Modem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26"/>
          <p:cNvSpPr/>
          <p:nvPr/>
        </p:nvSpPr>
        <p:spPr>
          <a:xfrm>
            <a:off x="6050574" y="3348038"/>
            <a:ext cx="902776" cy="347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350" tIns="42425" rIns="86350" bIns="42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fr-FR" sz="1700" b="0" i="0" u="none" strike="noStrike" cap="none">
                <a:solidFill>
                  <a:srgbClr val="000000"/>
                </a:solidFill>
                <a:latin typeface="Constantia"/>
                <a:ea typeface="Constantia"/>
                <a:cs typeface="Constantia"/>
                <a:sym typeface="Constantia"/>
              </a:rPr>
              <a:t>Modem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7" name="Google Shape;227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64877" y="2943225"/>
            <a:ext cx="2772508" cy="947738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6"/>
          <p:cNvSpPr/>
          <p:nvPr/>
        </p:nvSpPr>
        <p:spPr>
          <a:xfrm>
            <a:off x="1617785" y="2590800"/>
            <a:ext cx="730678" cy="347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350" tIns="42425" rIns="86350" bIns="42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fr-FR" sz="17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ETTD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26"/>
          <p:cNvSpPr/>
          <p:nvPr/>
        </p:nvSpPr>
        <p:spPr>
          <a:xfrm>
            <a:off x="7385539" y="2667000"/>
            <a:ext cx="766397" cy="34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350" tIns="42425" rIns="86350" bIns="42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fr-FR" sz="17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ETTD</a:t>
            </a:r>
            <a:endParaRPr sz="1700" b="0" i="0" u="none" strike="noStrike" cap="none">
              <a:solidFill>
                <a:schemeClr val="hlink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30" name="Google Shape;230;p26"/>
          <p:cNvSpPr/>
          <p:nvPr/>
        </p:nvSpPr>
        <p:spPr>
          <a:xfrm>
            <a:off x="2486758" y="3652839"/>
            <a:ext cx="737090" cy="347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350" tIns="42425" rIns="86350" bIns="42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fr-FR" sz="17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ETCD</a:t>
            </a:r>
            <a:endParaRPr sz="1700" b="0" i="0" u="none" strike="noStrike" cap="none">
              <a:solidFill>
                <a:srgbClr val="2C2CD2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31" name="Google Shape;231;p26"/>
          <p:cNvSpPr/>
          <p:nvPr/>
        </p:nvSpPr>
        <p:spPr>
          <a:xfrm>
            <a:off x="6119446" y="3652839"/>
            <a:ext cx="737090" cy="347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350" tIns="42425" rIns="86350" bIns="42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fr-FR" sz="17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ETCD</a:t>
            </a:r>
            <a:endParaRPr sz="1700" b="0" i="0" u="none" strike="noStrike" cap="none">
              <a:solidFill>
                <a:srgbClr val="2C2CD2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32" name="Google Shape;232;p26"/>
          <p:cNvSpPr/>
          <p:nvPr/>
        </p:nvSpPr>
        <p:spPr>
          <a:xfrm>
            <a:off x="531936" y="4400551"/>
            <a:ext cx="8154865" cy="1516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350" tIns="42425" rIns="86350" bIns="42425" anchor="t" anchorCtr="0">
            <a:noAutofit/>
          </a:bodyPr>
          <a:lstStyle/>
          <a:p>
            <a:pPr marL="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onstantia"/>
              <a:buChar char="•"/>
            </a:pPr>
            <a:r>
              <a:rPr lang="fr-FR" sz="27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fr-FR" sz="2200" b="0" i="0" u="none" strike="noStrike" cap="none">
                <a:solidFill>
                  <a:schemeClr val="accent2"/>
                </a:solidFill>
                <a:latin typeface="Constantia"/>
                <a:ea typeface="Constantia"/>
                <a:cs typeface="Constantia"/>
                <a:sym typeface="Constantia"/>
              </a:rPr>
              <a:t>ETCD</a:t>
            </a:r>
            <a:r>
              <a:rPr lang="fr-FR" sz="22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	</a:t>
            </a:r>
            <a:r>
              <a:rPr lang="fr-FR" sz="2200" b="0" i="0" u="none" strike="noStrike" cap="none">
                <a:solidFill>
                  <a:schemeClr val="accent2"/>
                </a:solidFill>
                <a:latin typeface="Constantia"/>
                <a:ea typeface="Constantia"/>
                <a:cs typeface="Constantia"/>
                <a:sym typeface="Constantia"/>
              </a:rPr>
              <a:t>É</a:t>
            </a:r>
            <a:r>
              <a:rPr lang="fr-FR" sz="22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quipement </a:t>
            </a:r>
            <a:r>
              <a:rPr lang="fr-FR" sz="2200" b="0" i="0" u="none" strike="noStrike" cap="none">
                <a:solidFill>
                  <a:schemeClr val="accent2"/>
                </a:solidFill>
                <a:latin typeface="Constantia"/>
                <a:ea typeface="Constantia"/>
                <a:cs typeface="Constantia"/>
                <a:sym typeface="Constantia"/>
              </a:rPr>
              <a:t>T</a:t>
            </a:r>
            <a:r>
              <a:rPr lang="fr-FR" sz="22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erminal de </a:t>
            </a:r>
            <a:r>
              <a:rPr lang="fr-FR" sz="2200" b="0" i="0" u="none" strike="noStrike" cap="none">
                <a:solidFill>
                  <a:schemeClr val="accent2"/>
                </a:solidFill>
                <a:latin typeface="Constantia"/>
                <a:ea typeface="Constantia"/>
                <a:cs typeface="Constantia"/>
                <a:sym typeface="Constantia"/>
              </a:rPr>
              <a:t>C</a:t>
            </a:r>
            <a:r>
              <a:rPr lang="fr-FR" sz="22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ircuit de </a:t>
            </a:r>
            <a:r>
              <a:rPr lang="fr-FR" sz="2200" b="0" i="0" u="none" strike="noStrike" cap="none">
                <a:solidFill>
                  <a:schemeClr val="accent2"/>
                </a:solidFill>
                <a:latin typeface="Constantia"/>
                <a:ea typeface="Constantia"/>
                <a:cs typeface="Constantia"/>
                <a:sym typeface="Constantia"/>
              </a:rPr>
              <a:t>D</a:t>
            </a:r>
            <a:r>
              <a:rPr lang="fr-FR" sz="22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onnées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onstantia"/>
              <a:buChar char="•"/>
            </a:pPr>
            <a:r>
              <a:rPr lang="fr-FR" sz="22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 DCE		Data Communication Equipment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onstantia"/>
              <a:buChar char="•"/>
            </a:pPr>
            <a:r>
              <a:rPr lang="fr-FR" sz="22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 Modem	</a:t>
            </a:r>
            <a:r>
              <a:rPr lang="fr-FR" sz="2200" b="0" i="0" u="none" strike="noStrike" cap="none">
                <a:solidFill>
                  <a:schemeClr val="accent2"/>
                </a:solidFill>
                <a:latin typeface="Constantia"/>
                <a:ea typeface="Constantia"/>
                <a:cs typeface="Constantia"/>
                <a:sym typeface="Constantia"/>
              </a:rPr>
              <a:t>Mod</a:t>
            </a:r>
            <a:r>
              <a:rPr lang="fr-FR" sz="22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ulateur / </a:t>
            </a:r>
            <a:r>
              <a:rPr lang="fr-FR" sz="2200" b="0" i="0" u="none" strike="noStrike" cap="none">
                <a:solidFill>
                  <a:schemeClr val="accent2"/>
                </a:solidFill>
                <a:latin typeface="Constantia"/>
                <a:ea typeface="Constantia"/>
                <a:cs typeface="Constantia"/>
                <a:sym typeface="Constantia"/>
              </a:rPr>
              <a:t>Dém</a:t>
            </a:r>
            <a:r>
              <a:rPr lang="fr-FR" sz="22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odulateur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onstantia"/>
              <a:buChar char="•"/>
            </a:pPr>
            <a:r>
              <a:rPr lang="fr-FR" sz="22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 Canal de Transmission : Ligne téléphonique</a:t>
            </a:r>
            <a:endParaRPr sz="2700" b="0" i="1" u="none" strike="noStrike" cap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33" name="Google Shape;233;p26"/>
          <p:cNvSpPr/>
          <p:nvPr/>
        </p:nvSpPr>
        <p:spPr>
          <a:xfrm>
            <a:off x="3689839" y="2093914"/>
            <a:ext cx="2501354" cy="424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350" tIns="42425" rIns="86350" bIns="42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fr-FR" sz="22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Circuit de Données</a:t>
            </a:r>
            <a:endParaRPr sz="2200" b="0" i="0" u="none" strike="noStrike" cap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34" name="Google Shape;234;p26"/>
          <p:cNvSpPr/>
          <p:nvPr/>
        </p:nvSpPr>
        <p:spPr>
          <a:xfrm>
            <a:off x="3544766" y="3195638"/>
            <a:ext cx="2222988" cy="67046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6350" tIns="42425" rIns="86350" bIns="42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fr-FR" sz="1900" b="0" i="0" u="none" strike="noStrike" cap="none">
                <a:solidFill>
                  <a:schemeClr val="dk2"/>
                </a:solidFill>
                <a:latin typeface="Constantia"/>
                <a:ea typeface="Constantia"/>
                <a:cs typeface="Constantia"/>
                <a:sym typeface="Constantia"/>
              </a:rPr>
              <a:t>Canal de transmission</a:t>
            </a:r>
            <a:endParaRPr sz="1700" b="0" i="0" u="none" strike="noStrike" cap="none">
              <a:solidFill>
                <a:schemeClr val="dk2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cxnSp>
        <p:nvCxnSpPr>
          <p:cNvPr id="235" name="Google Shape;235;p26"/>
          <p:cNvCxnSpPr/>
          <p:nvPr/>
        </p:nvCxnSpPr>
        <p:spPr>
          <a:xfrm rot="10800000">
            <a:off x="2514601" y="2286000"/>
            <a:ext cx="912935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oval" w="med" len="med"/>
            <a:tailEnd type="triangle" w="med" len="med"/>
          </a:ln>
        </p:spPr>
      </p:cxnSp>
      <p:cxnSp>
        <p:nvCxnSpPr>
          <p:cNvPr id="236" name="Google Shape;236;p26"/>
          <p:cNvCxnSpPr/>
          <p:nvPr/>
        </p:nvCxnSpPr>
        <p:spPr>
          <a:xfrm>
            <a:off x="6172200" y="2286000"/>
            <a:ext cx="8382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oval" w="med" len="med"/>
            <a:tailEnd type="triangle" w="med" len="med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7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Calibri"/>
              <a:buNone/>
            </a:pPr>
            <a:r>
              <a:rPr lang="fr-FR" sz="2800">
                <a:solidFill>
                  <a:srgbClr val="7F7F7F"/>
                </a:solidFill>
              </a:rPr>
              <a:t>Architecture d’un système de transmission</a:t>
            </a:r>
            <a:br>
              <a:rPr lang="fr-FR" sz="2800">
                <a:solidFill>
                  <a:srgbClr val="7F7F7F"/>
                </a:solidFill>
              </a:rPr>
            </a:br>
            <a:endParaRPr sz="2800">
              <a:solidFill>
                <a:srgbClr val="7F7F7F"/>
              </a:solidFill>
            </a:endParaRPr>
          </a:p>
        </p:txBody>
      </p:sp>
      <p:sp>
        <p:nvSpPr>
          <p:cNvPr id="242" name="Google Shape;242;p2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467600" cy="37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274320" lvl="0" indent="-2743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95000"/>
              <a:buChar char="⚫"/>
            </a:pPr>
            <a:r>
              <a:rPr lang="fr-FR">
                <a:solidFill>
                  <a:srgbClr val="0B5394"/>
                </a:solidFill>
              </a:rPr>
              <a:t>ETTD</a:t>
            </a:r>
            <a:r>
              <a:rPr lang="fr-FR"/>
              <a:t>  équipement terminal de traitement de données (DTE: Data Terminal Equipment): machines qui se situent aux extrémités du canal de transmission</a:t>
            </a:r>
            <a:endParaRPr/>
          </a:p>
          <a:p>
            <a:pPr marL="640080" lvl="1" indent="-246888" algn="l" rtl="0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SzPct val="85000"/>
              <a:buChar char="⚫"/>
            </a:pPr>
            <a:r>
              <a:rPr lang="fr-FR"/>
              <a:t>Emetteur:  la machine qui envoie les données</a:t>
            </a:r>
            <a:endParaRPr/>
          </a:p>
          <a:p>
            <a:pPr marL="640080" lvl="1" indent="-246888" algn="l" rtl="0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SzPct val="85000"/>
              <a:buChar char="⚫"/>
            </a:pPr>
            <a:r>
              <a:rPr lang="fr-FR"/>
              <a:t>Récepteur:  la machine qui reçoit ces données. </a:t>
            </a:r>
            <a:endParaRPr/>
          </a:p>
          <a:p>
            <a:pPr marL="640080" lvl="1" indent="-246888" algn="l" rtl="0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SzPct val="85000"/>
              <a:buChar char="⚫"/>
            </a:pPr>
            <a:r>
              <a:rPr lang="fr-FR"/>
              <a:t>Une machine peut être à la fois émettrice et réceptrice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403"/>
              </a:spcBef>
              <a:spcAft>
                <a:spcPts val="0"/>
              </a:spcAft>
              <a:buSzPct val="95000"/>
              <a:buChar char="⚫"/>
            </a:pPr>
            <a:r>
              <a:rPr lang="fr-FR"/>
              <a:t>Chaque ETTD possède un équipement relatif au support physique auxquelles elles sont reliées-&gt;ETCD</a:t>
            </a:r>
            <a:endParaRPr>
              <a:solidFill>
                <a:srgbClr val="0B5394"/>
              </a:solidFill>
            </a:endParaRPr>
          </a:p>
          <a:p>
            <a:pPr marL="274320" lvl="0" indent="-274320" algn="l" rtl="0">
              <a:lnSpc>
                <a:spcPct val="100000"/>
              </a:lnSpc>
              <a:spcBef>
                <a:spcPts val="403"/>
              </a:spcBef>
              <a:spcAft>
                <a:spcPts val="0"/>
              </a:spcAft>
              <a:buSzPct val="95000"/>
              <a:buChar char="⚫"/>
            </a:pPr>
            <a:r>
              <a:rPr lang="fr-FR">
                <a:solidFill>
                  <a:srgbClr val="0B5394"/>
                </a:solidFill>
              </a:rPr>
              <a:t>ETCD</a:t>
            </a:r>
            <a:r>
              <a:rPr lang="fr-FR"/>
              <a:t> équipement terminal de circuit de données (DCE: Data Communication Equipment). 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403"/>
              </a:spcBef>
              <a:spcAft>
                <a:spcPts val="0"/>
              </a:spcAft>
              <a:buSzPct val="95000"/>
              <a:buChar char="⚫"/>
            </a:pPr>
            <a:r>
              <a:rPr lang="fr-FR"/>
              <a:t>Il adapte le signal à transmettre aux caractéristiques du support physique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403"/>
              </a:spcBef>
              <a:spcAft>
                <a:spcPts val="0"/>
              </a:spcAft>
              <a:buSzPct val="95000"/>
              <a:buChar char="⚫"/>
            </a:pPr>
            <a:r>
              <a:rPr lang="fr-FR" b="1">
                <a:solidFill>
                  <a:srgbClr val="0B5394"/>
                </a:solidFill>
              </a:rPr>
              <a:t>Circuit de données: </a:t>
            </a:r>
            <a:r>
              <a:rPr lang="fr-FR"/>
              <a:t>ETCDs + canal</a:t>
            </a:r>
            <a:r>
              <a:rPr lang="fr-FR" i="1"/>
              <a:t>.</a:t>
            </a:r>
            <a:endParaRPr/>
          </a:p>
        </p:txBody>
      </p:sp>
      <p:sp>
        <p:nvSpPr>
          <p:cNvPr id="243" name="Google Shape;243;p27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13</a:t>
            </a:fld>
            <a:endParaRPr/>
          </a:p>
        </p:txBody>
      </p:sp>
      <p:pic>
        <p:nvPicPr>
          <p:cNvPr id="244" name="Google Shape;244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33600" y="5250656"/>
            <a:ext cx="3810000" cy="16073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8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14</a:t>
            </a:fld>
            <a:endParaRPr/>
          </a:p>
        </p:txBody>
      </p:sp>
      <p:sp>
        <p:nvSpPr>
          <p:cNvPr id="250" name="Google Shape;250;p28"/>
          <p:cNvSpPr/>
          <p:nvPr/>
        </p:nvSpPr>
        <p:spPr>
          <a:xfrm>
            <a:off x="5868866" y="2505075"/>
            <a:ext cx="0" cy="333372"/>
          </a:xfrm>
          <a:prstGeom prst="cube">
            <a:avLst>
              <a:gd name="adj" fmla="val 24991"/>
            </a:avLst>
          </a:prstGeom>
          <a:solidFill>
            <a:schemeClr val="hlink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27900" rIns="0" bIns="27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51" name="Google Shape;251;p28"/>
          <p:cNvSpPr/>
          <p:nvPr/>
        </p:nvSpPr>
        <p:spPr>
          <a:xfrm>
            <a:off x="2363666" y="2505075"/>
            <a:ext cx="0" cy="333372"/>
          </a:xfrm>
          <a:prstGeom prst="cube">
            <a:avLst>
              <a:gd name="adj" fmla="val 24991"/>
            </a:avLst>
          </a:prstGeom>
          <a:solidFill>
            <a:schemeClr val="hlink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27900" rIns="0" bIns="27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cxnSp>
        <p:nvCxnSpPr>
          <p:cNvPr id="252" name="Google Shape;252;p28"/>
          <p:cNvCxnSpPr/>
          <p:nvPr/>
        </p:nvCxnSpPr>
        <p:spPr>
          <a:xfrm>
            <a:off x="2149720" y="2581275"/>
            <a:ext cx="200757" cy="0"/>
          </a:xfrm>
          <a:prstGeom prst="straightConnector1">
            <a:avLst/>
          </a:prstGeom>
          <a:noFill/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53" name="Google Shape;253;p28"/>
          <p:cNvCxnSpPr/>
          <p:nvPr/>
        </p:nvCxnSpPr>
        <p:spPr>
          <a:xfrm>
            <a:off x="6721720" y="2581275"/>
            <a:ext cx="353157" cy="0"/>
          </a:xfrm>
          <a:prstGeom prst="straightConnector1">
            <a:avLst/>
          </a:prstGeom>
          <a:noFill/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4" name="Google Shape;254;p28"/>
          <p:cNvSpPr/>
          <p:nvPr/>
        </p:nvSpPr>
        <p:spPr>
          <a:xfrm>
            <a:off x="2466243" y="2514601"/>
            <a:ext cx="662589" cy="317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900" rIns="0" bIns="27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fr-FR" sz="17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Modem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28"/>
          <p:cNvSpPr/>
          <p:nvPr/>
        </p:nvSpPr>
        <p:spPr>
          <a:xfrm>
            <a:off x="5983166" y="2514601"/>
            <a:ext cx="662589" cy="317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900" rIns="0" bIns="27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fr-FR" sz="17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Modem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6" name="Google Shape;25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01866" y="2138364"/>
            <a:ext cx="2769577" cy="949325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28"/>
          <p:cNvSpPr/>
          <p:nvPr/>
        </p:nvSpPr>
        <p:spPr>
          <a:xfrm>
            <a:off x="3752851" y="1462088"/>
            <a:ext cx="1878178" cy="317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900" rIns="0" bIns="27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fr-FR" sz="1700" b="1" i="1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Circuit de Données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28"/>
          <p:cNvSpPr/>
          <p:nvPr/>
        </p:nvSpPr>
        <p:spPr>
          <a:xfrm>
            <a:off x="3727939" y="2438401"/>
            <a:ext cx="2216732" cy="31798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27900" rIns="0" bIns="27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fr-FR" sz="1700" b="1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Canal de transmission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28"/>
          <p:cNvSpPr/>
          <p:nvPr/>
        </p:nvSpPr>
        <p:spPr>
          <a:xfrm>
            <a:off x="911470" y="3581401"/>
            <a:ext cx="7599485" cy="315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900" rIns="0" bIns="27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fr-FR" sz="17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fr-FR" sz="1700" b="1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ETTD                    ETCD                                                          ETCD                      ETTD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28"/>
          <p:cNvSpPr/>
          <p:nvPr/>
        </p:nvSpPr>
        <p:spPr>
          <a:xfrm>
            <a:off x="457200" y="1831975"/>
            <a:ext cx="0" cy="333372"/>
          </a:xfrm>
          <a:prstGeom prst="rect">
            <a:avLst/>
          </a:prstGeom>
          <a:noFill/>
          <a:ln w="254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27900" rIns="0" bIns="27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cxnSp>
        <p:nvCxnSpPr>
          <p:cNvPr id="261" name="Google Shape;261;p28"/>
          <p:cNvCxnSpPr/>
          <p:nvPr/>
        </p:nvCxnSpPr>
        <p:spPr>
          <a:xfrm>
            <a:off x="1373066" y="1833564"/>
            <a:ext cx="0" cy="1571625"/>
          </a:xfrm>
          <a:prstGeom prst="straightConnector1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2" name="Google Shape;262;p28"/>
          <p:cNvSpPr/>
          <p:nvPr/>
        </p:nvSpPr>
        <p:spPr>
          <a:xfrm rot="-5400000">
            <a:off x="920181" y="2340999"/>
            <a:ext cx="1462615" cy="5488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900" rIns="0" bIns="279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fr-FR"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Contrôleur de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fr-FR"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Communications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28"/>
          <p:cNvSpPr/>
          <p:nvPr/>
        </p:nvSpPr>
        <p:spPr>
          <a:xfrm>
            <a:off x="7086600" y="1831975"/>
            <a:ext cx="0" cy="333372"/>
          </a:xfrm>
          <a:prstGeom prst="rect">
            <a:avLst/>
          </a:prstGeom>
          <a:noFill/>
          <a:ln w="254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27900" rIns="0" bIns="27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cxnSp>
        <p:nvCxnSpPr>
          <p:cNvPr id="264" name="Google Shape;264;p28"/>
          <p:cNvCxnSpPr/>
          <p:nvPr/>
        </p:nvCxnSpPr>
        <p:spPr>
          <a:xfrm>
            <a:off x="7850066" y="1841501"/>
            <a:ext cx="0" cy="1571625"/>
          </a:xfrm>
          <a:prstGeom prst="straightConnector1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5" name="Google Shape;265;p28"/>
          <p:cNvSpPr/>
          <p:nvPr/>
        </p:nvSpPr>
        <p:spPr>
          <a:xfrm rot="-5400000">
            <a:off x="6685005" y="2342586"/>
            <a:ext cx="1462615" cy="5488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900" rIns="0" bIns="279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fr-FR"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Contrôleur de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fr-FR"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Communications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66" name="Google Shape;266;p28"/>
          <p:cNvCxnSpPr/>
          <p:nvPr/>
        </p:nvCxnSpPr>
        <p:spPr>
          <a:xfrm rot="10800000">
            <a:off x="2300654" y="1460501"/>
            <a:ext cx="0" cy="1089025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267" name="Google Shape;267;p28"/>
          <p:cNvCxnSpPr/>
          <p:nvPr/>
        </p:nvCxnSpPr>
        <p:spPr>
          <a:xfrm rot="10800000">
            <a:off x="6858000" y="1460501"/>
            <a:ext cx="0" cy="1089025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268" name="Google Shape;268;p28"/>
          <p:cNvCxnSpPr/>
          <p:nvPr/>
        </p:nvCxnSpPr>
        <p:spPr>
          <a:xfrm>
            <a:off x="2309446" y="1681163"/>
            <a:ext cx="1159120" cy="0"/>
          </a:xfrm>
          <a:prstGeom prst="straightConnector1">
            <a:avLst/>
          </a:prstGeom>
          <a:noFill/>
          <a:ln w="12700" cap="flat" cmpd="sng">
            <a:solidFill>
              <a:srgbClr val="FF3300"/>
            </a:solidFill>
            <a:prstDash val="solid"/>
            <a:round/>
            <a:headEnd type="triangle" w="med" len="med"/>
            <a:tailEnd type="none" w="sm" len="sm"/>
          </a:ln>
        </p:spPr>
      </p:cxnSp>
      <p:cxnSp>
        <p:nvCxnSpPr>
          <p:cNvPr id="269" name="Google Shape;269;p28"/>
          <p:cNvCxnSpPr/>
          <p:nvPr/>
        </p:nvCxnSpPr>
        <p:spPr>
          <a:xfrm>
            <a:off x="5514243" y="1681163"/>
            <a:ext cx="1339362" cy="0"/>
          </a:xfrm>
          <a:prstGeom prst="straightConnector1">
            <a:avLst/>
          </a:prstGeom>
          <a:noFill/>
          <a:ln w="12700" cap="flat" cmpd="sng">
            <a:solidFill>
              <a:srgbClr val="FF33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70" name="Google Shape;270;p28"/>
          <p:cNvCxnSpPr/>
          <p:nvPr/>
        </p:nvCxnSpPr>
        <p:spPr>
          <a:xfrm rot="10800000">
            <a:off x="1373066" y="1066801"/>
            <a:ext cx="0" cy="773113"/>
          </a:xfrm>
          <a:prstGeom prst="straightConnector1">
            <a:avLst/>
          </a:prstGeom>
          <a:noFill/>
          <a:ln w="12700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</p:cxnSp>
      <p:cxnSp>
        <p:nvCxnSpPr>
          <p:cNvPr id="271" name="Google Shape;271;p28"/>
          <p:cNvCxnSpPr/>
          <p:nvPr/>
        </p:nvCxnSpPr>
        <p:spPr>
          <a:xfrm rot="10800000">
            <a:off x="7848600" y="1066801"/>
            <a:ext cx="0" cy="773113"/>
          </a:xfrm>
          <a:prstGeom prst="straightConnector1">
            <a:avLst/>
          </a:prstGeom>
          <a:noFill/>
          <a:ln w="12700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272" name="Google Shape;272;p28"/>
          <p:cNvSpPr/>
          <p:nvPr/>
        </p:nvSpPr>
        <p:spPr>
          <a:xfrm>
            <a:off x="3708889" y="990601"/>
            <a:ext cx="1921972" cy="317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900" rIns="0" bIns="279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fr-FR" sz="1700" b="1" i="1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Liaison de Données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3" name="Google Shape;273;p28"/>
          <p:cNvCxnSpPr/>
          <p:nvPr/>
        </p:nvCxnSpPr>
        <p:spPr>
          <a:xfrm>
            <a:off x="1380393" y="1209675"/>
            <a:ext cx="2149720" cy="0"/>
          </a:xfrm>
          <a:prstGeom prst="straightConnector1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triangle" w="med" len="med"/>
            <a:tailEnd type="none" w="sm" len="sm"/>
          </a:ln>
        </p:spPr>
      </p:cxnSp>
      <p:cxnSp>
        <p:nvCxnSpPr>
          <p:cNvPr id="274" name="Google Shape;274;p28"/>
          <p:cNvCxnSpPr/>
          <p:nvPr/>
        </p:nvCxnSpPr>
        <p:spPr>
          <a:xfrm>
            <a:off x="5577254" y="1209675"/>
            <a:ext cx="2265485" cy="0"/>
          </a:xfrm>
          <a:prstGeom prst="straightConnector1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75" name="Google Shape;275;p28"/>
          <p:cNvSpPr txBox="1"/>
          <p:nvPr/>
        </p:nvSpPr>
        <p:spPr>
          <a:xfrm>
            <a:off x="608135" y="2214564"/>
            <a:ext cx="727542" cy="795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900" rIns="0" bIns="279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fr-FR"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Source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fr-FR"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 de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fr-FR"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 données</a:t>
            </a:r>
            <a:endParaRPr sz="2700" b="0" i="0" u="none" strike="noStrike" cap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76" name="Google Shape;276;p28"/>
          <p:cNvSpPr txBox="1"/>
          <p:nvPr/>
        </p:nvSpPr>
        <p:spPr>
          <a:xfrm>
            <a:off x="7999535" y="2138364"/>
            <a:ext cx="727542" cy="795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900" rIns="0" bIns="279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fr-FR"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Source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fr-FR"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 de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fr-FR"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 données</a:t>
            </a:r>
            <a:endParaRPr sz="2700" b="0" i="0" u="none" strike="noStrike" cap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77" name="Google Shape;277;p28"/>
          <p:cNvSpPr txBox="1">
            <a:spLocks noGrp="1"/>
          </p:cNvSpPr>
          <p:nvPr>
            <p:ph type="title"/>
          </p:nvPr>
        </p:nvSpPr>
        <p:spPr>
          <a:xfrm>
            <a:off x="0" y="228600"/>
            <a:ext cx="91440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alibri"/>
              <a:buNone/>
            </a:pPr>
            <a:br>
              <a:rPr lang="fr-FR"/>
            </a:br>
            <a:br>
              <a:rPr lang="fr-FR"/>
            </a:br>
            <a:br>
              <a:rPr lang="fr-FR"/>
            </a:br>
            <a:br>
              <a:rPr lang="fr-FR"/>
            </a:br>
            <a:r>
              <a:rPr lang="fr-FR" sz="3100"/>
              <a:t>Éléments de transport de l ’information</a:t>
            </a:r>
            <a:endParaRPr/>
          </a:p>
        </p:txBody>
      </p:sp>
      <p:sp>
        <p:nvSpPr>
          <p:cNvPr id="278" name="Google Shape;278;p28"/>
          <p:cNvSpPr txBox="1">
            <a:spLocks noGrp="1"/>
          </p:cNvSpPr>
          <p:nvPr>
            <p:ph type="body" idx="1"/>
          </p:nvPr>
        </p:nvSpPr>
        <p:spPr>
          <a:xfrm>
            <a:off x="228600" y="4419600"/>
            <a:ext cx="83058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74320" lvl="0" indent="-2743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95000"/>
              <a:buChar char="⚫"/>
            </a:pPr>
            <a:r>
              <a:rPr lang="fr-FR" sz="2400">
                <a:solidFill>
                  <a:schemeClr val="accent2"/>
                </a:solidFill>
              </a:rPr>
              <a:t>Canal de Transmission</a:t>
            </a:r>
            <a:r>
              <a:rPr lang="fr-FR" sz="2400">
                <a:solidFill>
                  <a:srgbClr val="000000"/>
                </a:solidFill>
              </a:rPr>
              <a:t> : coaxial, paires torsadées, FO, RTC</a:t>
            </a:r>
            <a:r>
              <a:rPr lang="fr-FR" sz="2400" i="1">
                <a:solidFill>
                  <a:srgbClr val="000000"/>
                </a:solidFill>
              </a:rPr>
              <a:t> …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444"/>
              </a:spcBef>
              <a:spcAft>
                <a:spcPts val="0"/>
              </a:spcAft>
              <a:buSzPct val="95000"/>
              <a:buChar char="⚫"/>
            </a:pPr>
            <a:r>
              <a:rPr lang="fr-FR" sz="2400">
                <a:solidFill>
                  <a:schemeClr val="accent2"/>
                </a:solidFill>
              </a:rPr>
              <a:t>ETTD</a:t>
            </a:r>
            <a:r>
              <a:rPr lang="fr-FR" sz="2400"/>
              <a:t> 	</a:t>
            </a:r>
            <a:r>
              <a:rPr lang="fr-FR" sz="2400">
                <a:solidFill>
                  <a:schemeClr val="accent2"/>
                </a:solidFill>
              </a:rPr>
              <a:t>É</a:t>
            </a:r>
            <a:r>
              <a:rPr lang="fr-FR" sz="2400"/>
              <a:t>quipement </a:t>
            </a:r>
            <a:r>
              <a:rPr lang="fr-FR" sz="2400">
                <a:solidFill>
                  <a:schemeClr val="accent2"/>
                </a:solidFill>
              </a:rPr>
              <a:t>T</a:t>
            </a:r>
            <a:r>
              <a:rPr lang="fr-FR" sz="2400"/>
              <a:t>erminal de </a:t>
            </a:r>
            <a:r>
              <a:rPr lang="fr-FR" sz="2400">
                <a:solidFill>
                  <a:schemeClr val="accent2"/>
                </a:solidFill>
              </a:rPr>
              <a:t>T</a:t>
            </a:r>
            <a:r>
              <a:rPr lang="fr-FR" sz="2400"/>
              <a:t>ransmission de </a:t>
            </a:r>
            <a:r>
              <a:rPr lang="fr-FR" sz="2400">
                <a:solidFill>
                  <a:schemeClr val="accent2"/>
                </a:solidFill>
              </a:rPr>
              <a:t>D</a:t>
            </a:r>
            <a:r>
              <a:rPr lang="fr-FR" sz="2400"/>
              <a:t>onnées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444"/>
              </a:spcBef>
              <a:spcAft>
                <a:spcPts val="0"/>
              </a:spcAft>
              <a:buSzPct val="95000"/>
              <a:buChar char="⚫"/>
            </a:pPr>
            <a:r>
              <a:rPr lang="fr-FR" sz="2400">
                <a:solidFill>
                  <a:schemeClr val="accent2"/>
                </a:solidFill>
              </a:rPr>
              <a:t>ETCD</a:t>
            </a:r>
            <a:r>
              <a:rPr lang="fr-FR" sz="2400"/>
              <a:t> 	</a:t>
            </a:r>
            <a:r>
              <a:rPr lang="fr-FR" sz="2400">
                <a:solidFill>
                  <a:schemeClr val="accent2"/>
                </a:solidFill>
              </a:rPr>
              <a:t>É</a:t>
            </a:r>
            <a:r>
              <a:rPr lang="fr-FR" sz="2400"/>
              <a:t>quipement </a:t>
            </a:r>
            <a:r>
              <a:rPr lang="fr-FR" sz="2400">
                <a:solidFill>
                  <a:schemeClr val="accent2"/>
                </a:solidFill>
              </a:rPr>
              <a:t>T</a:t>
            </a:r>
            <a:r>
              <a:rPr lang="fr-FR" sz="2400"/>
              <a:t>erminal de </a:t>
            </a:r>
            <a:r>
              <a:rPr lang="fr-FR" sz="2400">
                <a:solidFill>
                  <a:schemeClr val="accent2"/>
                </a:solidFill>
              </a:rPr>
              <a:t>C</a:t>
            </a:r>
            <a:r>
              <a:rPr lang="fr-FR" sz="2400"/>
              <a:t>ircuit de </a:t>
            </a:r>
            <a:r>
              <a:rPr lang="fr-FR" sz="2400">
                <a:solidFill>
                  <a:schemeClr val="accent2"/>
                </a:solidFill>
              </a:rPr>
              <a:t>D</a:t>
            </a:r>
            <a:r>
              <a:rPr lang="fr-FR" sz="2400"/>
              <a:t>onnées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444"/>
              </a:spcBef>
              <a:spcAft>
                <a:spcPts val="0"/>
              </a:spcAft>
              <a:buSzPct val="95000"/>
              <a:buChar char="⚫"/>
            </a:pPr>
            <a:r>
              <a:rPr lang="fr-FR" sz="2400"/>
              <a:t>Modem 	</a:t>
            </a:r>
            <a:r>
              <a:rPr lang="fr-FR" sz="2400">
                <a:solidFill>
                  <a:schemeClr val="accent2"/>
                </a:solidFill>
              </a:rPr>
              <a:t>Mod</a:t>
            </a:r>
            <a:r>
              <a:rPr lang="fr-FR" sz="2400"/>
              <a:t>ulateur / </a:t>
            </a:r>
            <a:r>
              <a:rPr lang="fr-FR" sz="2400">
                <a:solidFill>
                  <a:schemeClr val="accent2"/>
                </a:solidFill>
              </a:rPr>
              <a:t>Dém</a:t>
            </a:r>
            <a:r>
              <a:rPr lang="fr-FR" sz="2400"/>
              <a:t>odulateur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9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15</a:t>
            </a:fld>
            <a:endParaRPr/>
          </a:p>
        </p:txBody>
      </p:sp>
      <p:sp>
        <p:nvSpPr>
          <p:cNvPr id="284" name="Google Shape;284;p29"/>
          <p:cNvSpPr txBox="1">
            <a:spLocks noGrp="1"/>
          </p:cNvSpPr>
          <p:nvPr>
            <p:ph type="title"/>
          </p:nvPr>
        </p:nvSpPr>
        <p:spPr>
          <a:xfrm>
            <a:off x="381000" y="228600"/>
            <a:ext cx="84582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fr-FR"/>
              <a:t>Différentes formes de liaisons</a:t>
            </a:r>
            <a:endParaRPr/>
          </a:p>
        </p:txBody>
      </p:sp>
      <p:sp>
        <p:nvSpPr>
          <p:cNvPr id="285" name="Google Shape;285;p29"/>
          <p:cNvSpPr txBox="1">
            <a:spLocks noGrp="1"/>
          </p:cNvSpPr>
          <p:nvPr>
            <p:ph type="body" idx="1"/>
          </p:nvPr>
        </p:nvSpPr>
        <p:spPr>
          <a:xfrm>
            <a:off x="211015" y="1524000"/>
            <a:ext cx="3516923" cy="44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74320" lvl="0" indent="-2743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0"/>
              <a:buChar char="⚫"/>
            </a:pPr>
            <a:r>
              <a:rPr lang="fr-FR" sz="2800"/>
              <a:t>Point à point</a:t>
            </a:r>
            <a:endParaRPr/>
          </a:p>
          <a:p>
            <a:pPr marL="274320" lvl="0" indent="-10541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660"/>
              <a:buNone/>
            </a:pPr>
            <a:endParaRPr sz="2800"/>
          </a:p>
          <a:p>
            <a:pPr marL="274320" lvl="0" indent="-27432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660"/>
              <a:buChar char="⚫"/>
            </a:pPr>
            <a:r>
              <a:rPr lang="fr-FR" sz="2800"/>
              <a:t>Multipoint</a:t>
            </a:r>
            <a:endParaRPr/>
          </a:p>
          <a:p>
            <a:pPr marL="274320" lvl="0" indent="-10541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660"/>
              <a:buNone/>
            </a:pPr>
            <a:endParaRPr sz="2800"/>
          </a:p>
          <a:p>
            <a:pPr marL="274320" lvl="0" indent="-27432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660"/>
              <a:buChar char="⚫"/>
            </a:pPr>
            <a:r>
              <a:rPr lang="fr-FR" sz="2800"/>
              <a:t>Point à Multipoint</a:t>
            </a:r>
            <a:endParaRPr/>
          </a:p>
          <a:p>
            <a:pPr marL="274320" lvl="0" indent="-10541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660"/>
              <a:buNone/>
            </a:pPr>
            <a:endParaRPr sz="2800"/>
          </a:p>
          <a:p>
            <a:pPr marL="274320" lvl="0" indent="-10541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660"/>
              <a:buNone/>
            </a:pPr>
            <a:endParaRPr sz="2800"/>
          </a:p>
          <a:p>
            <a:pPr marL="274320" lvl="0" indent="-27432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660"/>
              <a:buChar char="⚫"/>
            </a:pPr>
            <a:r>
              <a:rPr lang="fr-FR" sz="2800"/>
              <a:t>En boucle ou anneau</a:t>
            </a:r>
            <a:endParaRPr/>
          </a:p>
        </p:txBody>
      </p:sp>
      <p:grpSp>
        <p:nvGrpSpPr>
          <p:cNvPr id="286" name="Google Shape;286;p29"/>
          <p:cNvGrpSpPr/>
          <p:nvPr/>
        </p:nvGrpSpPr>
        <p:grpSpPr>
          <a:xfrm>
            <a:off x="4642338" y="1600200"/>
            <a:ext cx="1758462" cy="457200"/>
            <a:chOff x="2784" y="1296"/>
            <a:chExt cx="1200" cy="288"/>
          </a:xfrm>
        </p:grpSpPr>
        <p:sp>
          <p:nvSpPr>
            <p:cNvPr id="287" name="Google Shape;287;p29"/>
            <p:cNvSpPr/>
            <p:nvPr/>
          </p:nvSpPr>
          <p:spPr>
            <a:xfrm>
              <a:off x="2784" y="1296"/>
              <a:ext cx="288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  <p:sp>
          <p:nvSpPr>
            <p:cNvPr id="288" name="Google Shape;288;p29"/>
            <p:cNvSpPr/>
            <p:nvPr/>
          </p:nvSpPr>
          <p:spPr>
            <a:xfrm>
              <a:off x="3696" y="1296"/>
              <a:ext cx="288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  <p:cxnSp>
          <p:nvCxnSpPr>
            <p:cNvPr id="289" name="Google Shape;289;p29"/>
            <p:cNvCxnSpPr/>
            <p:nvPr/>
          </p:nvCxnSpPr>
          <p:spPr>
            <a:xfrm>
              <a:off x="3072" y="1440"/>
              <a:ext cx="624" cy="0"/>
            </a:xfrm>
            <a:prstGeom prst="straightConnector1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290" name="Google Shape;290;p29"/>
          <p:cNvGrpSpPr/>
          <p:nvPr/>
        </p:nvGrpSpPr>
        <p:grpSpPr>
          <a:xfrm>
            <a:off x="5627077" y="3200400"/>
            <a:ext cx="1758462" cy="1524000"/>
            <a:chOff x="2304" y="1536"/>
            <a:chExt cx="1200" cy="960"/>
          </a:xfrm>
        </p:grpSpPr>
        <p:sp>
          <p:nvSpPr>
            <p:cNvPr id="291" name="Google Shape;291;p29"/>
            <p:cNvSpPr/>
            <p:nvPr/>
          </p:nvSpPr>
          <p:spPr>
            <a:xfrm>
              <a:off x="2304" y="1872"/>
              <a:ext cx="288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  <p:cxnSp>
          <p:nvCxnSpPr>
            <p:cNvPr id="292" name="Google Shape;292;p29"/>
            <p:cNvCxnSpPr/>
            <p:nvPr/>
          </p:nvCxnSpPr>
          <p:spPr>
            <a:xfrm>
              <a:off x="2592" y="2016"/>
              <a:ext cx="624" cy="0"/>
            </a:xfrm>
            <a:prstGeom prst="straightConnector1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93" name="Google Shape;293;p29"/>
            <p:cNvSpPr/>
            <p:nvPr/>
          </p:nvSpPr>
          <p:spPr>
            <a:xfrm>
              <a:off x="3216" y="2208"/>
              <a:ext cx="288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  <p:sp>
          <p:nvSpPr>
            <p:cNvPr id="294" name="Google Shape;294;p29"/>
            <p:cNvSpPr/>
            <p:nvPr/>
          </p:nvSpPr>
          <p:spPr>
            <a:xfrm>
              <a:off x="3216" y="1872"/>
              <a:ext cx="288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  <p:sp>
          <p:nvSpPr>
            <p:cNvPr id="295" name="Google Shape;295;p29"/>
            <p:cNvSpPr/>
            <p:nvPr/>
          </p:nvSpPr>
          <p:spPr>
            <a:xfrm>
              <a:off x="3216" y="1536"/>
              <a:ext cx="288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  <p:cxnSp>
          <p:nvCxnSpPr>
            <p:cNvPr id="296" name="Google Shape;296;p29"/>
            <p:cNvCxnSpPr/>
            <p:nvPr/>
          </p:nvCxnSpPr>
          <p:spPr>
            <a:xfrm rot="10800000" flipH="1">
              <a:off x="2592" y="1680"/>
              <a:ext cx="624" cy="336"/>
            </a:xfrm>
            <a:prstGeom prst="straightConnector1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97" name="Google Shape;297;p29"/>
            <p:cNvCxnSpPr/>
            <p:nvPr/>
          </p:nvCxnSpPr>
          <p:spPr>
            <a:xfrm>
              <a:off x="2592" y="2016"/>
              <a:ext cx="624" cy="336"/>
            </a:xfrm>
            <a:prstGeom prst="straightConnector1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298" name="Google Shape;298;p29"/>
          <p:cNvGrpSpPr/>
          <p:nvPr/>
        </p:nvGrpSpPr>
        <p:grpSpPr>
          <a:xfrm>
            <a:off x="4501662" y="2514600"/>
            <a:ext cx="2039815" cy="609600"/>
            <a:chOff x="3984" y="1632"/>
            <a:chExt cx="1392" cy="384"/>
          </a:xfrm>
        </p:grpSpPr>
        <p:cxnSp>
          <p:nvCxnSpPr>
            <p:cNvPr id="299" name="Google Shape;299;p29"/>
            <p:cNvCxnSpPr/>
            <p:nvPr/>
          </p:nvCxnSpPr>
          <p:spPr>
            <a:xfrm>
              <a:off x="3984" y="2016"/>
              <a:ext cx="1392" cy="0"/>
            </a:xfrm>
            <a:prstGeom prst="straightConnector1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00" name="Google Shape;300;p29"/>
            <p:cNvCxnSpPr/>
            <p:nvPr/>
          </p:nvCxnSpPr>
          <p:spPr>
            <a:xfrm rot="10800000">
              <a:off x="4176" y="1920"/>
              <a:ext cx="0" cy="96"/>
            </a:xfrm>
            <a:prstGeom prst="straightConnector1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01" name="Google Shape;301;p29"/>
            <p:cNvCxnSpPr/>
            <p:nvPr/>
          </p:nvCxnSpPr>
          <p:spPr>
            <a:xfrm rot="10800000">
              <a:off x="4656" y="1920"/>
              <a:ext cx="0" cy="96"/>
            </a:xfrm>
            <a:prstGeom prst="straightConnector1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02" name="Google Shape;302;p29"/>
            <p:cNvCxnSpPr/>
            <p:nvPr/>
          </p:nvCxnSpPr>
          <p:spPr>
            <a:xfrm rot="10800000">
              <a:off x="5136" y="1920"/>
              <a:ext cx="0" cy="96"/>
            </a:xfrm>
            <a:prstGeom prst="straightConnector1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03" name="Google Shape;303;p29"/>
            <p:cNvSpPr/>
            <p:nvPr/>
          </p:nvSpPr>
          <p:spPr>
            <a:xfrm>
              <a:off x="4032" y="1632"/>
              <a:ext cx="288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  <p:sp>
          <p:nvSpPr>
            <p:cNvPr id="304" name="Google Shape;304;p29"/>
            <p:cNvSpPr/>
            <p:nvPr/>
          </p:nvSpPr>
          <p:spPr>
            <a:xfrm>
              <a:off x="4512" y="1632"/>
              <a:ext cx="288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  <p:sp>
          <p:nvSpPr>
            <p:cNvPr id="305" name="Google Shape;305;p29"/>
            <p:cNvSpPr/>
            <p:nvPr/>
          </p:nvSpPr>
          <p:spPr>
            <a:xfrm>
              <a:off x="4992" y="1632"/>
              <a:ext cx="288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</p:grpSp>
      <p:grpSp>
        <p:nvGrpSpPr>
          <p:cNvPr id="306" name="Google Shape;306;p29"/>
          <p:cNvGrpSpPr/>
          <p:nvPr/>
        </p:nvGrpSpPr>
        <p:grpSpPr>
          <a:xfrm>
            <a:off x="4149969" y="4419600"/>
            <a:ext cx="2645020" cy="1828800"/>
            <a:chOff x="2112" y="2592"/>
            <a:chExt cx="2256" cy="1440"/>
          </a:xfrm>
        </p:grpSpPr>
        <p:sp>
          <p:nvSpPr>
            <p:cNvPr id="307" name="Google Shape;307;p29"/>
            <p:cNvSpPr/>
            <p:nvPr/>
          </p:nvSpPr>
          <p:spPr>
            <a:xfrm>
              <a:off x="2496" y="2976"/>
              <a:ext cx="1488" cy="672"/>
            </a:xfrm>
            <a:prstGeom prst="ellipse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  <p:cxnSp>
          <p:nvCxnSpPr>
            <p:cNvPr id="308" name="Google Shape;308;p29"/>
            <p:cNvCxnSpPr/>
            <p:nvPr/>
          </p:nvCxnSpPr>
          <p:spPr>
            <a:xfrm rot="10800000">
              <a:off x="3216" y="2880"/>
              <a:ext cx="0" cy="96"/>
            </a:xfrm>
            <a:prstGeom prst="straightConnector1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09" name="Google Shape;309;p29"/>
            <p:cNvCxnSpPr/>
            <p:nvPr/>
          </p:nvCxnSpPr>
          <p:spPr>
            <a:xfrm rot="10800000">
              <a:off x="3216" y="3648"/>
              <a:ext cx="0" cy="96"/>
            </a:xfrm>
            <a:prstGeom prst="straightConnector1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10" name="Google Shape;310;p29"/>
            <p:cNvCxnSpPr/>
            <p:nvPr/>
          </p:nvCxnSpPr>
          <p:spPr>
            <a:xfrm>
              <a:off x="3984" y="3312"/>
              <a:ext cx="96" cy="0"/>
            </a:xfrm>
            <a:prstGeom prst="straightConnector1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11" name="Google Shape;311;p29"/>
            <p:cNvCxnSpPr/>
            <p:nvPr/>
          </p:nvCxnSpPr>
          <p:spPr>
            <a:xfrm>
              <a:off x="2400" y="3312"/>
              <a:ext cx="96" cy="0"/>
            </a:xfrm>
            <a:prstGeom prst="straightConnector1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12" name="Google Shape;312;p29"/>
            <p:cNvSpPr/>
            <p:nvPr/>
          </p:nvSpPr>
          <p:spPr>
            <a:xfrm>
              <a:off x="3072" y="2592"/>
              <a:ext cx="288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  <p:sp>
          <p:nvSpPr>
            <p:cNvPr id="313" name="Google Shape;313;p29"/>
            <p:cNvSpPr/>
            <p:nvPr/>
          </p:nvSpPr>
          <p:spPr>
            <a:xfrm>
              <a:off x="4080" y="3168"/>
              <a:ext cx="288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  <p:sp>
          <p:nvSpPr>
            <p:cNvPr id="314" name="Google Shape;314;p29"/>
            <p:cNvSpPr/>
            <p:nvPr/>
          </p:nvSpPr>
          <p:spPr>
            <a:xfrm>
              <a:off x="3072" y="3744"/>
              <a:ext cx="288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  <p:sp>
          <p:nvSpPr>
            <p:cNvPr id="315" name="Google Shape;315;p29"/>
            <p:cNvSpPr/>
            <p:nvPr/>
          </p:nvSpPr>
          <p:spPr>
            <a:xfrm>
              <a:off x="2112" y="3168"/>
              <a:ext cx="288" cy="288"/>
            </a:xfrm>
            <a:prstGeom prst="rect">
              <a:avLst/>
            </a:prstGeom>
            <a:solidFill>
              <a:schemeClr val="accent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0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fr-FR"/>
              <a:t>modes de transmission</a:t>
            </a:r>
            <a:endParaRPr/>
          </a:p>
        </p:txBody>
      </p:sp>
      <p:sp>
        <p:nvSpPr>
          <p:cNvPr id="321" name="Google Shape;321;p30"/>
          <p:cNvSpPr txBox="1"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None/>
            </a:pPr>
            <a:r>
              <a:rPr lang="fr-FR"/>
              <a:t>3 modes de transmissions</a:t>
            </a:r>
            <a:endParaRPr/>
          </a:p>
          <a:p>
            <a:pPr marL="274320" lvl="0" indent="-117475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</a:pP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Liaison simplex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Liaison half-duplex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Liaison full-duplex </a:t>
            </a:r>
            <a:endParaRPr/>
          </a:p>
        </p:txBody>
      </p:sp>
      <p:sp>
        <p:nvSpPr>
          <p:cNvPr id="322" name="Google Shape;322;p30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31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fr-FR"/>
              <a:t>Liaison simplex</a:t>
            </a:r>
            <a:endParaRPr/>
          </a:p>
        </p:txBody>
      </p:sp>
      <p:sp>
        <p:nvSpPr>
          <p:cNvPr id="328" name="Google Shape;328;p31"/>
          <p:cNvSpPr txBox="1"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Les données circulent dans un seul sens: de l’émetteur vers le récepteur.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Exemple: </a:t>
            </a:r>
            <a:endParaRPr/>
          </a:p>
          <a:p>
            <a:pPr marL="640080" lvl="1" indent="-246888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fr-FR"/>
              <a:t>de l’ordinateur vers l’imprimante ou de la souris vers l’ordinateur...</a:t>
            </a:r>
            <a:endParaRPr/>
          </a:p>
          <a:p>
            <a:pPr marL="640080" lvl="1" indent="-246888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fr-FR"/>
              <a:t>liaisons radio ou télévision</a:t>
            </a:r>
            <a:endParaRPr/>
          </a:p>
          <a:p>
            <a:pPr marL="274320" lvl="0" indent="-117475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</a:pPr>
            <a:endParaRPr/>
          </a:p>
        </p:txBody>
      </p:sp>
      <p:sp>
        <p:nvSpPr>
          <p:cNvPr id="329" name="Google Shape;329;p31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17</a:t>
            </a:fld>
            <a:endParaRPr/>
          </a:p>
        </p:txBody>
      </p:sp>
      <p:pic>
        <p:nvPicPr>
          <p:cNvPr id="330" name="Google Shape;330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71800" y="4724400"/>
            <a:ext cx="2257425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2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fr-FR"/>
              <a:t>Liaison half-duplex</a:t>
            </a:r>
            <a:endParaRPr/>
          </a:p>
        </p:txBody>
      </p:sp>
      <p:sp>
        <p:nvSpPr>
          <p:cNvPr id="336" name="Google Shape;336;p32"/>
          <p:cNvSpPr txBox="1"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274320" lvl="0" indent="-2743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95000"/>
              <a:buChar char="⚫"/>
            </a:pPr>
            <a:r>
              <a:rPr lang="fr-FR"/>
              <a:t>Appelée aussi liaison à l’alternat ou semi-duplex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403"/>
              </a:spcBef>
              <a:spcAft>
                <a:spcPts val="0"/>
              </a:spcAft>
              <a:buSzPct val="95000"/>
              <a:buChar char="⚫"/>
            </a:pPr>
            <a:r>
              <a:rPr lang="fr-FR"/>
              <a:t>Les données circulent dans un sens ou l’autre, mais pas les deux simultanément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403"/>
              </a:spcBef>
              <a:spcAft>
                <a:spcPts val="0"/>
              </a:spcAft>
              <a:buSzPct val="95000"/>
              <a:buChar char="⚫"/>
            </a:pPr>
            <a:r>
              <a:rPr lang="fr-FR"/>
              <a:t>Permet d’avoir une liaison bidirectionnelle utilisant la capacité totale de la ligne</a:t>
            </a:r>
            <a:endParaRPr/>
          </a:p>
          <a:p>
            <a:pPr marL="274320" lvl="0" indent="-152765" algn="l" rtl="0">
              <a:lnSpc>
                <a:spcPct val="100000"/>
              </a:lnSpc>
              <a:spcBef>
                <a:spcPts val="403"/>
              </a:spcBef>
              <a:spcAft>
                <a:spcPts val="0"/>
              </a:spcAft>
              <a:buSzPct val="95000"/>
              <a:buNone/>
            </a:pPr>
            <a:endParaRPr/>
          </a:p>
          <a:p>
            <a:pPr marL="274320" lvl="0" indent="-152765" algn="l" rtl="0">
              <a:lnSpc>
                <a:spcPct val="100000"/>
              </a:lnSpc>
              <a:spcBef>
                <a:spcPts val="403"/>
              </a:spcBef>
              <a:spcAft>
                <a:spcPts val="0"/>
              </a:spcAft>
              <a:buSzPct val="95000"/>
              <a:buNone/>
            </a:pPr>
            <a:endParaRPr/>
          </a:p>
          <a:p>
            <a:pPr marL="274320" lvl="0" indent="-152765" algn="l" rtl="0">
              <a:lnSpc>
                <a:spcPct val="100000"/>
              </a:lnSpc>
              <a:spcBef>
                <a:spcPts val="403"/>
              </a:spcBef>
              <a:spcAft>
                <a:spcPts val="0"/>
              </a:spcAft>
              <a:buSzPct val="95000"/>
              <a:buNone/>
            </a:pPr>
            <a:endParaRPr/>
          </a:p>
          <a:p>
            <a:pPr marL="274320" lvl="0" indent="-152765" algn="l" rtl="0">
              <a:lnSpc>
                <a:spcPct val="100000"/>
              </a:lnSpc>
              <a:spcBef>
                <a:spcPts val="403"/>
              </a:spcBef>
              <a:spcAft>
                <a:spcPts val="0"/>
              </a:spcAft>
              <a:buSzPct val="95000"/>
              <a:buNone/>
            </a:pPr>
            <a:endParaRPr/>
          </a:p>
          <a:p>
            <a:pPr marL="274320" lvl="0" indent="-152765" algn="l" rtl="0">
              <a:lnSpc>
                <a:spcPct val="100000"/>
              </a:lnSpc>
              <a:spcBef>
                <a:spcPts val="403"/>
              </a:spcBef>
              <a:spcAft>
                <a:spcPts val="0"/>
              </a:spcAft>
              <a:buSzPct val="95000"/>
              <a:buNone/>
            </a:pPr>
            <a:endParaRPr/>
          </a:p>
          <a:p>
            <a:pPr marL="274320" lvl="0" indent="-152765" algn="l" rtl="0">
              <a:lnSpc>
                <a:spcPct val="100000"/>
              </a:lnSpc>
              <a:spcBef>
                <a:spcPts val="403"/>
              </a:spcBef>
              <a:spcAft>
                <a:spcPts val="0"/>
              </a:spcAft>
              <a:buSzPct val="95000"/>
              <a:buNone/>
            </a:pP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403"/>
              </a:spcBef>
              <a:spcAft>
                <a:spcPts val="0"/>
              </a:spcAft>
              <a:buSzPct val="95000"/>
              <a:buChar char="⚫"/>
            </a:pPr>
            <a:r>
              <a:rPr lang="fr-FR"/>
              <a:t>Exemple: </a:t>
            </a:r>
            <a:endParaRPr/>
          </a:p>
          <a:p>
            <a:pPr marL="640080" lvl="1" indent="-246888" algn="l" rtl="0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SzPct val="85000"/>
              <a:buChar char="⚫"/>
            </a:pPr>
            <a:r>
              <a:rPr lang="fr-FR"/>
              <a:t>Ethernet avec les câbles en cuivre: deux paires(4 fils): une en émission et une en réception. </a:t>
            </a:r>
            <a:endParaRPr/>
          </a:p>
          <a:p>
            <a:pPr marL="640080" lvl="1" indent="-246888" algn="l" rtl="0">
              <a:lnSpc>
                <a:spcPct val="100000"/>
              </a:lnSpc>
              <a:spcBef>
                <a:spcPts val="372"/>
              </a:spcBef>
              <a:spcAft>
                <a:spcPts val="0"/>
              </a:spcAft>
              <a:buSzPct val="85000"/>
              <a:buChar char="⚫"/>
            </a:pPr>
            <a:r>
              <a:rPr lang="fr-FR"/>
              <a:t>Talkies walkies</a:t>
            </a:r>
            <a:endParaRPr/>
          </a:p>
        </p:txBody>
      </p:sp>
      <p:sp>
        <p:nvSpPr>
          <p:cNvPr id="337" name="Google Shape;337;p32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18</a:t>
            </a:fld>
            <a:endParaRPr/>
          </a:p>
        </p:txBody>
      </p:sp>
      <p:pic>
        <p:nvPicPr>
          <p:cNvPr id="338" name="Google Shape;338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43200" y="3429000"/>
            <a:ext cx="2257425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3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fr-FR"/>
              <a:t>Liaison full-duplex </a:t>
            </a:r>
            <a:endParaRPr/>
          </a:p>
        </p:txBody>
      </p:sp>
      <p:sp>
        <p:nvSpPr>
          <p:cNvPr id="344" name="Google Shape;344;p33"/>
          <p:cNvSpPr txBox="1"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Duplex intégral: les données circulent de façon bidirectionnelle et simultanément.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Chaque ETTD peut émettre et recevoir en même temps: la bande passante est divisée par deux pour chaque sens d’émission des données si un même support de transmission est utilisé pour les deux transmissions.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Exemple: Téléphone</a:t>
            </a:r>
            <a:endParaRPr/>
          </a:p>
        </p:txBody>
      </p:sp>
      <p:sp>
        <p:nvSpPr>
          <p:cNvPr id="345" name="Google Shape;345;p33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19</a:t>
            </a:fld>
            <a:endParaRPr/>
          </a:p>
        </p:txBody>
      </p:sp>
      <p:pic>
        <p:nvPicPr>
          <p:cNvPr id="346" name="Google Shape;346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57800" y="4495800"/>
            <a:ext cx="2257425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4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fr-FR"/>
              <a:t>Transmission série /parallèle</a:t>
            </a:r>
            <a:endParaRPr/>
          </a:p>
        </p:txBody>
      </p:sp>
      <p:sp>
        <p:nvSpPr>
          <p:cNvPr id="352" name="Google Shape;352;p3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467600" cy="39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274320" lvl="0" indent="-2743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95000"/>
              <a:buChar char="⚫"/>
            </a:pPr>
            <a:r>
              <a:rPr lang="fr-FR"/>
              <a:t>Unité élémentaire d’informations (bits)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481"/>
              </a:spcBef>
              <a:spcAft>
                <a:spcPts val="0"/>
              </a:spcAft>
              <a:buSzPct val="95000"/>
              <a:buChar char="⚫"/>
            </a:pPr>
            <a:r>
              <a:rPr lang="fr-FR">
                <a:solidFill>
                  <a:srgbClr val="0B5394"/>
                </a:solidFill>
              </a:rPr>
              <a:t>Liaison série: </a:t>
            </a:r>
            <a:r>
              <a:rPr lang="fr-FR"/>
              <a:t>les données sont envoyées bit par bit sur la voie de transmission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481"/>
              </a:spcBef>
              <a:spcAft>
                <a:spcPts val="0"/>
              </a:spcAft>
              <a:buSzPct val="95000"/>
              <a:buChar char="⚫"/>
            </a:pPr>
            <a:r>
              <a:rPr lang="fr-FR">
                <a:solidFill>
                  <a:srgbClr val="0B5394"/>
                </a:solidFill>
              </a:rPr>
              <a:t>Liaison parallèle:  </a:t>
            </a:r>
            <a:r>
              <a:rPr lang="fr-FR"/>
              <a:t>transmission simultanée de N bits sur N voies différentes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481"/>
              </a:spcBef>
              <a:spcAft>
                <a:spcPts val="0"/>
              </a:spcAft>
              <a:buSzPct val="95000"/>
              <a:buChar char="⚫"/>
            </a:pPr>
            <a:r>
              <a:rPr lang="fr-FR"/>
              <a:t>Ces voies peuvent être :</a:t>
            </a:r>
            <a:endParaRPr/>
          </a:p>
          <a:p>
            <a:pPr marL="640080" lvl="1" indent="-246888" algn="l" rtl="0">
              <a:lnSpc>
                <a:spcPct val="100000"/>
              </a:lnSpc>
              <a:spcBef>
                <a:spcPts val="444"/>
              </a:spcBef>
              <a:spcAft>
                <a:spcPts val="0"/>
              </a:spcAft>
              <a:buSzPct val="85000"/>
              <a:buChar char="⚫"/>
            </a:pPr>
            <a:r>
              <a:rPr lang="fr-FR"/>
              <a:t>N lignes physiques : auquel cas chaque bit est envoyé sur une ligne physique (les câbles parallèles sont composés de plusieurs fils en nappe)</a:t>
            </a:r>
            <a:endParaRPr/>
          </a:p>
          <a:p>
            <a:pPr marL="640080" lvl="1" indent="-246888" algn="l" rtl="0">
              <a:lnSpc>
                <a:spcPct val="100000"/>
              </a:lnSpc>
              <a:spcBef>
                <a:spcPts val="444"/>
              </a:spcBef>
              <a:spcAft>
                <a:spcPts val="0"/>
              </a:spcAft>
              <a:buSzPct val="85000"/>
              <a:buChar char="⚫"/>
            </a:pPr>
            <a:r>
              <a:rPr lang="fr-FR"/>
              <a:t>Une ligne physique divisée en plusieurs sous-canaux par division de la bande passante: chaque bit est transmis sur une fréquence différente.</a:t>
            </a:r>
            <a:endParaRPr/>
          </a:p>
        </p:txBody>
      </p:sp>
      <p:sp>
        <p:nvSpPr>
          <p:cNvPr id="353" name="Google Shape;353;p34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20</a:t>
            </a:fld>
            <a:endParaRPr/>
          </a:p>
        </p:txBody>
      </p:sp>
      <p:pic>
        <p:nvPicPr>
          <p:cNvPr id="354" name="Google Shape;354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91000" y="5562600"/>
            <a:ext cx="2209800" cy="1225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5022" y="5562600"/>
            <a:ext cx="2216328" cy="120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35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fr-FR"/>
              <a:t>Transmission série /parallèle</a:t>
            </a:r>
            <a:endParaRPr/>
          </a:p>
        </p:txBody>
      </p:sp>
      <p:sp>
        <p:nvSpPr>
          <p:cNvPr id="361" name="Google Shape;361;p35"/>
          <p:cNvSpPr txBox="1"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274320" lvl="0" indent="-2743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95000"/>
              <a:buChar char="⚫"/>
            </a:pPr>
            <a:r>
              <a:rPr lang="fr-FR"/>
              <a:t>La transmission parallèle est plus rapide que la transmission série</a:t>
            </a:r>
            <a:endParaRPr/>
          </a:p>
          <a:p>
            <a:pPr marL="640080" lvl="1" indent="-246888" algn="l" rtl="0">
              <a:lnSpc>
                <a:spcPct val="100000"/>
              </a:lnSpc>
              <a:spcBef>
                <a:spcPts val="408"/>
              </a:spcBef>
              <a:spcAft>
                <a:spcPts val="0"/>
              </a:spcAft>
              <a:buSzPct val="85000"/>
              <a:buChar char="⚫"/>
            </a:pPr>
            <a:r>
              <a:rPr lang="fr-FR"/>
              <a:t>Un seul intervalle de temps Dt pour transmettre un mot de 8 bits, alors que pour une transmission série 8 Dt sont nécessaires.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442"/>
              </a:spcBef>
              <a:spcAft>
                <a:spcPts val="0"/>
              </a:spcAft>
              <a:buSzPct val="95000"/>
              <a:buChar char="⚫"/>
            </a:pPr>
            <a:r>
              <a:rPr lang="fr-FR"/>
              <a:t>La transmission parallèle se réalise sur de faibles distances afin d’éviter les problèmes de déphasage qui peuvent survenir sur les signaux du lot d'information envoyé en parallèle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442"/>
              </a:spcBef>
              <a:spcAft>
                <a:spcPts val="0"/>
              </a:spcAft>
              <a:buSzPct val="95000"/>
              <a:buChar char="⚫"/>
            </a:pPr>
            <a:r>
              <a:rPr lang="fr-FR"/>
              <a:t>La transmission série est utilisée surtout pour la communication entre des équipements distants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442"/>
              </a:spcBef>
              <a:spcAft>
                <a:spcPts val="0"/>
              </a:spcAft>
              <a:buSzPct val="95000"/>
              <a:buChar char="⚫"/>
            </a:pPr>
            <a:r>
              <a:rPr lang="fr-FR"/>
              <a:t>La transmission parallèle est utilisée typiquement pour la communication entre un ordinateur et ces périphériques (ex: imprimantes, bus informatique)</a:t>
            </a:r>
            <a:endParaRPr/>
          </a:p>
        </p:txBody>
      </p:sp>
      <p:sp>
        <p:nvSpPr>
          <p:cNvPr id="362" name="Google Shape;362;p35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21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36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fr-FR"/>
              <a:t>Transmission série /parallèle</a:t>
            </a:r>
            <a:endParaRPr/>
          </a:p>
        </p:txBody>
      </p:sp>
      <p:sp>
        <p:nvSpPr>
          <p:cNvPr id="369" name="Google Shape;369;p36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22</a:t>
            </a:fld>
            <a:endParaRPr/>
          </a:p>
        </p:txBody>
      </p:sp>
      <p:pic>
        <p:nvPicPr>
          <p:cNvPr id="370" name="Google Shape;370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2524125"/>
            <a:ext cx="2114550" cy="151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53000" y="2362200"/>
            <a:ext cx="2495550" cy="25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36"/>
          <p:cNvSpPr txBox="1"/>
          <p:nvPr/>
        </p:nvSpPr>
        <p:spPr>
          <a:xfrm>
            <a:off x="762000" y="1639669"/>
            <a:ext cx="2077813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fr-FR"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Liaison Série: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fr-FR"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Connectique USB</a:t>
            </a:r>
            <a:endParaRPr sz="1800" b="0" i="0" u="none" strike="noStrike" cap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373" name="Google Shape;373;p36"/>
          <p:cNvSpPr txBox="1"/>
          <p:nvPr/>
        </p:nvSpPr>
        <p:spPr>
          <a:xfrm>
            <a:off x="4953000" y="1600200"/>
            <a:ext cx="218040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fr-FR"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Liaison parallèle: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fr-FR"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Connectique DB25</a:t>
            </a:r>
            <a:endParaRPr sz="1800" b="0" i="0" u="none" strike="noStrike" cap="non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7"/>
          <p:cNvSpPr txBox="1"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fr-FR" b="1"/>
              <a:t>Transmission synchrone</a:t>
            </a:r>
            <a:endParaRPr/>
          </a:p>
        </p:txBody>
      </p:sp>
      <p:sp>
        <p:nvSpPr>
          <p:cNvPr id="379" name="Google Shape;379;p37"/>
          <p:cNvSpPr txBox="1"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Emetteur et récepteur sont cadencés à une même horloge. 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Le récepteur reçoit de façon continue (même lorsqu’aucun bit n’est transmis) les informations au rythme où l’émetteur les envoie. </a:t>
            </a:r>
            <a:endParaRPr/>
          </a:p>
        </p:txBody>
      </p:sp>
      <p:sp>
        <p:nvSpPr>
          <p:cNvPr id="380" name="Google Shape;380;p37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23</a:t>
            </a:fld>
            <a:endParaRPr/>
          </a:p>
        </p:txBody>
      </p:sp>
      <p:pic>
        <p:nvPicPr>
          <p:cNvPr id="381" name="Google Shape;381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9200" y="4114800"/>
            <a:ext cx="6334125" cy="223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38"/>
          <p:cNvSpPr txBox="1"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fr-FR" b="1"/>
              <a:t>Transmission asynchrone</a:t>
            </a:r>
            <a:endParaRPr/>
          </a:p>
        </p:txBody>
      </p:sp>
      <p:sp>
        <p:nvSpPr>
          <p:cNvPr id="387" name="Google Shape;387;p3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467600" cy="50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74320" lvl="0" indent="-2743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Lorsque la source produit des caractères, à faible débit et à des instants aléatoires</a:t>
            </a:r>
            <a:endParaRPr/>
          </a:p>
          <a:p>
            <a:pPr marL="640080" lvl="1" indent="-246888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040"/>
              <a:buChar char="⚫"/>
            </a:pPr>
            <a:r>
              <a:rPr lang="fr-FR"/>
              <a:t>Ex: envoie en temps réel des caractères saisis au clavier.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Absence d’horloge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Adjoindre au caractère des délimiteurs de début (START) et de fin (STOP) permettant une reconnaissance du caractère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Avantage: simplicité</a:t>
            </a:r>
            <a:endParaRPr/>
          </a:p>
          <a:p>
            <a:pPr marL="274320" lvl="0" indent="-27432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Inconvénient: allongement du délai de transmission : pour chaque caractère, il faut transmettre au moins deux bits supplémentaires.</a:t>
            </a:r>
            <a:endParaRPr/>
          </a:p>
          <a:p>
            <a:pPr marL="274320" lvl="0" indent="-117475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</a:pPr>
            <a:endParaRPr/>
          </a:p>
          <a:p>
            <a:pPr marL="274320" lvl="0" indent="-117475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2470"/>
              <a:buNone/>
            </a:pPr>
            <a:endParaRPr/>
          </a:p>
        </p:txBody>
      </p:sp>
      <p:sp>
        <p:nvSpPr>
          <p:cNvPr id="388" name="Google Shape;388;p38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24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9"/>
          <p:cNvSpPr txBox="1">
            <a:spLocks noGrp="1"/>
          </p:cNvSpPr>
          <p:nvPr>
            <p:ph type="sldNum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r-FR"/>
              <a:t>25</a:t>
            </a:fld>
            <a:endParaRPr/>
          </a:p>
        </p:txBody>
      </p:sp>
      <p:sp>
        <p:nvSpPr>
          <p:cNvPr id="394" name="Google Shape;394;p39"/>
          <p:cNvSpPr txBox="1">
            <a:spLocks noGrp="1"/>
          </p:cNvSpPr>
          <p:nvPr>
            <p:ph type="title"/>
          </p:nvPr>
        </p:nvSpPr>
        <p:spPr>
          <a:xfrm>
            <a:off x="381000" y="228600"/>
            <a:ext cx="84582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fr-FR" dirty="0"/>
              <a:t>Modes de connexion </a:t>
            </a:r>
            <a:endParaRPr dirty="0"/>
          </a:p>
        </p:txBody>
      </p:sp>
      <p:sp>
        <p:nvSpPr>
          <p:cNvPr id="395" name="Google Shape;395;p39"/>
          <p:cNvSpPr txBox="1">
            <a:spLocks noGrp="1"/>
          </p:cNvSpPr>
          <p:nvPr>
            <p:ph type="body" idx="1"/>
          </p:nvPr>
        </p:nvSpPr>
        <p:spPr>
          <a:xfrm>
            <a:off x="211015" y="1065214"/>
            <a:ext cx="8651631" cy="510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74320" lvl="0" indent="-2743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</a:pPr>
            <a:r>
              <a:rPr lang="fr-FR"/>
              <a:t>Au niveau physique</a:t>
            </a:r>
            <a:endParaRPr/>
          </a:p>
          <a:p>
            <a:pPr marL="914400" lvl="2" indent="-246887" algn="l" rtl="0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SzPts val="1470"/>
              <a:buChar char="⚫"/>
            </a:pPr>
            <a:r>
              <a:rPr lang="fr-FR"/>
              <a:t>Commutation </a:t>
            </a:r>
            <a:r>
              <a:rPr lang="fr-FR" b="1"/>
              <a:t>Circuit</a:t>
            </a:r>
            <a:endParaRPr/>
          </a:p>
          <a:p>
            <a:pPr marL="1188720" lvl="3" indent="-210311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300"/>
              <a:buChar char="⚫"/>
            </a:pPr>
            <a:r>
              <a:rPr lang="fr-FR"/>
              <a:t>Téléphone</a:t>
            </a:r>
            <a:endParaRPr/>
          </a:p>
          <a:p>
            <a:pPr marL="1188720" lvl="3" indent="-210311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1300"/>
              <a:buChar char="⚫"/>
            </a:pPr>
            <a:r>
              <a:rPr lang="fr-FR">
                <a:solidFill>
                  <a:schemeClr val="accent2"/>
                </a:solidFill>
              </a:rPr>
              <a:t>Affectation ressources permanentes</a:t>
            </a:r>
            <a:r>
              <a:rPr lang="fr-FR"/>
              <a:t> avec temps d'établissement </a:t>
            </a:r>
            <a:endParaRPr/>
          </a:p>
          <a:p>
            <a:pPr marL="914400" lvl="2" indent="-246887" algn="l" rtl="0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SzPts val="1470"/>
              <a:buChar char="⚫"/>
            </a:pPr>
            <a:r>
              <a:rPr lang="fr-FR"/>
              <a:t>Commutation </a:t>
            </a:r>
            <a:r>
              <a:rPr lang="fr-FR" b="1"/>
              <a:t>Paquet</a:t>
            </a:r>
            <a:endParaRPr/>
          </a:p>
          <a:p>
            <a:pPr marL="1188720" lvl="3" indent="-210311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300"/>
              <a:buChar char="⚫"/>
            </a:pPr>
            <a:r>
              <a:rPr lang="fr-FR"/>
              <a:t>Pour </a:t>
            </a:r>
            <a:r>
              <a:rPr lang="fr-FR">
                <a:solidFill>
                  <a:schemeClr val="accent2"/>
                </a:solidFill>
              </a:rPr>
              <a:t>optimiser l'utilisation des ressources</a:t>
            </a:r>
            <a:r>
              <a:rPr lang="fr-FR"/>
              <a:t>, supprime le temps d'établissement de la liaison</a:t>
            </a:r>
            <a:endParaRPr/>
          </a:p>
          <a:p>
            <a:pPr marL="1188720" lvl="3" indent="-210311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1300"/>
              <a:buChar char="⚫"/>
            </a:pPr>
            <a:r>
              <a:rPr lang="fr-FR"/>
              <a:t>Tampons nécessaires, engorgement possible</a:t>
            </a:r>
            <a:endParaRPr/>
          </a:p>
          <a:p>
            <a:pPr marL="1188720" lvl="3" indent="-210311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300"/>
              <a:buChar char="⚫"/>
            </a:pPr>
            <a:r>
              <a:rPr lang="fr-FR">
                <a:solidFill>
                  <a:schemeClr val="accent2"/>
                </a:solidFill>
              </a:rPr>
              <a:t>Indépendance</a:t>
            </a:r>
            <a:r>
              <a:rPr lang="fr-FR"/>
              <a:t> du chemin parcouru</a:t>
            </a:r>
            <a:endParaRPr/>
          </a:p>
          <a:p>
            <a:pPr marL="914400" lvl="2" indent="-246887" algn="l" rtl="0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SzPts val="1470"/>
              <a:buChar char="⚫"/>
            </a:pPr>
            <a:r>
              <a:rPr lang="fr-FR"/>
              <a:t>Commutation </a:t>
            </a:r>
            <a:r>
              <a:rPr lang="fr-FR" b="1"/>
              <a:t>Cellule</a:t>
            </a:r>
            <a:endParaRPr/>
          </a:p>
          <a:p>
            <a:pPr marL="1188720" lvl="3" indent="-210311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1300"/>
              <a:buChar char="⚫"/>
            </a:pPr>
            <a:r>
              <a:rPr lang="fr-FR"/>
              <a:t>Paquets de petites tailles : Cellule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ébit">
  <a:themeElements>
    <a:clrScheme name="Débit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ébit">
  <a:themeElements>
    <a:clrScheme name="Débit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1457</Words>
  <Application>Microsoft Office PowerPoint</Application>
  <PresentationFormat>Affichage à l'écran (4:3)</PresentationFormat>
  <Paragraphs>234</Paragraphs>
  <Slides>25</Slides>
  <Notes>25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25</vt:i4>
      </vt:variant>
    </vt:vector>
  </HeadingPairs>
  <TitlesOfParts>
    <vt:vector size="31" baseType="lpstr">
      <vt:lpstr>Noto Sans Symbols</vt:lpstr>
      <vt:lpstr>Arial</vt:lpstr>
      <vt:lpstr>Calibri</vt:lpstr>
      <vt:lpstr>Constantia</vt:lpstr>
      <vt:lpstr>Débit</vt:lpstr>
      <vt:lpstr>Débit</vt:lpstr>
      <vt:lpstr> Concepts de base de la transmission des données  </vt:lpstr>
      <vt:lpstr>Plan</vt:lpstr>
      <vt:lpstr>Historique</vt:lpstr>
      <vt:lpstr>Grandeur analogique/numérique</vt:lpstr>
      <vt:lpstr>Signaux analogiques/numériques</vt:lpstr>
      <vt:lpstr>Types d'informations</vt:lpstr>
      <vt:lpstr>Les supports physiques</vt:lpstr>
      <vt:lpstr>Type de support physique</vt:lpstr>
      <vt:lpstr>Signaux/supports</vt:lpstr>
      <vt:lpstr>Supports de Transmission</vt:lpstr>
      <vt:lpstr>Éléments de transport de l ’information Équipements voisins</vt:lpstr>
      <vt:lpstr>Éléments de transport de l ’information Équipements distants</vt:lpstr>
      <vt:lpstr>Architecture d’un système de transmission </vt:lpstr>
      <vt:lpstr>    Éléments de transport de l ’information</vt:lpstr>
      <vt:lpstr>Différentes formes de liaisons</vt:lpstr>
      <vt:lpstr>modes de transmission</vt:lpstr>
      <vt:lpstr>Liaison simplex</vt:lpstr>
      <vt:lpstr>Liaison half-duplex</vt:lpstr>
      <vt:lpstr>Liaison full-duplex </vt:lpstr>
      <vt:lpstr>Transmission série /parallèle</vt:lpstr>
      <vt:lpstr>Transmission série /parallèle</vt:lpstr>
      <vt:lpstr>Transmission série /parallèle</vt:lpstr>
      <vt:lpstr>Transmission synchrone</vt:lpstr>
      <vt:lpstr>Transmission asynchrone</vt:lpstr>
      <vt:lpstr>Modes de connexion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Chaker Essid</cp:lastModifiedBy>
  <cp:revision>3</cp:revision>
  <dcterms:modified xsi:type="dcterms:W3CDTF">2026-02-16T18:55:53Z</dcterms:modified>
</cp:coreProperties>
</file>