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3" r:id="rId1"/>
  </p:sldMasterIdLst>
  <p:notesMasterIdLst>
    <p:notesMasterId r:id="rId6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Lst>
  <p:sldSz cx="9144000" cy="6858000" type="screen4x3"/>
  <p:notesSz cx="6888163" cy="100203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028" autoAdjust="0"/>
  </p:normalViewPr>
  <p:slideViewPr>
    <p:cSldViewPr snapToGrid="0">
      <p:cViewPr varScale="1">
        <p:scale>
          <a:sx n="54" d="100"/>
          <a:sy n="54" d="100"/>
        </p:scale>
        <p:origin x="1568" y="4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84871" cy="501015"/>
          </a:xfrm>
          <a:prstGeom prst="rect">
            <a:avLst/>
          </a:prstGeom>
          <a:noFill/>
          <a:ln>
            <a:noFill/>
          </a:ln>
        </p:spPr>
        <p:txBody>
          <a:bodyPr spcFirstLastPara="1" wrap="square" lIns="96600" tIns="48300" rIns="96600" bIns="48300"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01698" y="0"/>
            <a:ext cx="2984871" cy="501015"/>
          </a:xfrm>
          <a:prstGeom prst="rect">
            <a:avLst/>
          </a:prstGeom>
          <a:noFill/>
          <a:ln>
            <a:noFill/>
          </a:ln>
        </p:spPr>
        <p:txBody>
          <a:bodyPr spcFirstLastPara="1" wrap="square" lIns="96600" tIns="48300" rIns="96600" bIns="48300"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517546"/>
            <a:ext cx="2984871" cy="501015"/>
          </a:xfrm>
          <a:prstGeom prst="rect">
            <a:avLst/>
          </a:prstGeom>
          <a:noFill/>
          <a:ln>
            <a:noFill/>
          </a:ln>
        </p:spPr>
        <p:txBody>
          <a:bodyPr spcFirstLastPara="1" wrap="square" lIns="96600" tIns="48300" rIns="96600" bIns="48300"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fr-FR" sz="1300" b="0" i="0" u="none" strike="noStrike" cap="none">
                <a:solidFill>
                  <a:schemeClr val="dk1"/>
                </a:solidFill>
                <a:latin typeface="Arial"/>
                <a:ea typeface="Arial"/>
                <a:cs typeface="Arial"/>
                <a:sym typeface="Arial"/>
              </a:rPr>
              <a:t>‹N°›</a:t>
            </a:fld>
            <a:endParaRPr sz="13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2" name="Google Shape;112;p1: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endParaRPr/>
          </a:p>
        </p:txBody>
      </p:sp>
      <p:sp>
        <p:nvSpPr>
          <p:cNvPr id="113" name="Google Shape;113;p1: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2: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123" name="Google Shape;123;p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3: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131" name="Google Shape;131;p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4: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139" name="Google Shape;139;p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5: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dirty="0"/>
              <a:t>L’infrastructure réseau fournit le canal stable et fiable à travers lequel nos communications peuvent s’établir. </a:t>
            </a:r>
            <a:endParaRPr dirty="0"/>
          </a:p>
          <a:p>
            <a:pPr marL="0" lvl="0" indent="0" algn="l" rtl="0">
              <a:lnSpc>
                <a:spcPct val="100000"/>
              </a:lnSpc>
              <a:spcBef>
                <a:spcPts val="360"/>
              </a:spcBef>
              <a:spcAft>
                <a:spcPts val="0"/>
              </a:spcAft>
              <a:buSzPts val="1400"/>
              <a:buNone/>
            </a:pPr>
            <a:r>
              <a:rPr lang="fr-FR" dirty="0"/>
              <a:t>Les réseaux utilisent des périphériques, des supports et des services.</a:t>
            </a:r>
            <a:endParaRPr dirty="0"/>
          </a:p>
          <a:p>
            <a:pPr marL="0" lvl="0" indent="0" algn="l" rtl="0">
              <a:lnSpc>
                <a:spcPct val="100000"/>
              </a:lnSpc>
              <a:spcBef>
                <a:spcPts val="360"/>
              </a:spcBef>
              <a:spcAft>
                <a:spcPts val="0"/>
              </a:spcAft>
              <a:buSzPts val="1400"/>
              <a:buNone/>
            </a:pPr>
            <a:r>
              <a:rPr lang="fr-FR" dirty="0"/>
              <a:t>Les périphériques et les supports représentent les éléments physiques ou le matériel du réseau. Le matériel correspond souvent aux composants visibles de la plateforme réseau, tel qu’un ordinateur portable, un ordinateur de bureau, un commutateur, ou le câblage qui sert à relier les périphériques. Parfois, certains composants ne sont pas visibles. Dans le cas d’un support sans fil, les messages sont transmis à travers l’air, à l’aide d’une fréquence radio ou d’ondes infrarouges invisibles.</a:t>
            </a:r>
            <a:endParaRPr dirty="0"/>
          </a:p>
          <a:p>
            <a:pPr marL="0" lvl="0" indent="0" algn="l" rtl="0">
              <a:lnSpc>
                <a:spcPct val="100000"/>
              </a:lnSpc>
              <a:spcBef>
                <a:spcPts val="360"/>
              </a:spcBef>
              <a:spcAft>
                <a:spcPts val="0"/>
              </a:spcAft>
              <a:buSzPts val="1400"/>
              <a:buNone/>
            </a:pPr>
            <a:endParaRPr dirty="0"/>
          </a:p>
        </p:txBody>
      </p:sp>
      <p:sp>
        <p:nvSpPr>
          <p:cNvPr id="146" name="Google Shape;146;p5: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6: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Les périphériques réseau auxquels les personnes sont le plus habituées sont appelés périphériques finaux. Ces périphériques forment l’interface entre le réseau humain et le réseau de communication sous-jacent. Certains de ces périphériques finaux sont les suivants :</a:t>
            </a:r>
            <a:endParaRPr/>
          </a:p>
          <a:p>
            <a:pPr marL="0" lvl="0" indent="0" algn="l" rtl="0">
              <a:lnSpc>
                <a:spcPct val="100000"/>
              </a:lnSpc>
              <a:spcBef>
                <a:spcPts val="360"/>
              </a:spcBef>
              <a:spcAft>
                <a:spcPts val="0"/>
              </a:spcAft>
              <a:buClr>
                <a:schemeClr val="dk1"/>
              </a:buClr>
              <a:buSzPts val="1200"/>
              <a:buFont typeface="Arial"/>
              <a:buChar char="•"/>
            </a:pPr>
            <a:r>
              <a:rPr lang="fr-FR"/>
              <a:t>Ordinateurs (stations de travail, ordinateurs portables, serveurs de fichiers, serveurs Web)</a:t>
            </a:r>
            <a:endParaRPr/>
          </a:p>
          <a:p>
            <a:pPr marL="0" lvl="0" indent="0" algn="l" rtl="0">
              <a:lnSpc>
                <a:spcPct val="100000"/>
              </a:lnSpc>
              <a:spcBef>
                <a:spcPts val="360"/>
              </a:spcBef>
              <a:spcAft>
                <a:spcPts val="0"/>
              </a:spcAft>
              <a:buClr>
                <a:schemeClr val="dk1"/>
              </a:buClr>
              <a:buSzPts val="1200"/>
              <a:buFont typeface="Arial"/>
              <a:buChar char="•"/>
            </a:pPr>
            <a:r>
              <a:rPr lang="fr-FR"/>
              <a:t>Imprimantes réseau</a:t>
            </a:r>
            <a:endParaRPr/>
          </a:p>
          <a:p>
            <a:pPr marL="0" lvl="0" indent="0" algn="l" rtl="0">
              <a:lnSpc>
                <a:spcPct val="100000"/>
              </a:lnSpc>
              <a:spcBef>
                <a:spcPts val="360"/>
              </a:spcBef>
              <a:spcAft>
                <a:spcPts val="0"/>
              </a:spcAft>
              <a:buClr>
                <a:schemeClr val="dk1"/>
              </a:buClr>
              <a:buSzPts val="1200"/>
              <a:buFont typeface="Arial"/>
              <a:buChar char="•"/>
            </a:pPr>
            <a:r>
              <a:rPr lang="fr-FR"/>
              <a:t>Téléphones VoIP</a:t>
            </a:r>
            <a:endParaRPr/>
          </a:p>
          <a:p>
            <a:pPr marL="0" lvl="0" indent="0" algn="l" rtl="0">
              <a:lnSpc>
                <a:spcPct val="100000"/>
              </a:lnSpc>
              <a:spcBef>
                <a:spcPts val="360"/>
              </a:spcBef>
              <a:spcAft>
                <a:spcPts val="0"/>
              </a:spcAft>
              <a:buClr>
                <a:schemeClr val="dk1"/>
              </a:buClr>
              <a:buSzPts val="1200"/>
              <a:buFont typeface="Arial"/>
              <a:buChar char="•"/>
            </a:pPr>
            <a:r>
              <a:rPr lang="fr-FR"/>
              <a:t>Caméras de surveillance</a:t>
            </a:r>
            <a:endParaRPr/>
          </a:p>
          <a:p>
            <a:pPr marL="0" lvl="0" indent="0" algn="l" rtl="0">
              <a:lnSpc>
                <a:spcPct val="100000"/>
              </a:lnSpc>
              <a:spcBef>
                <a:spcPts val="360"/>
              </a:spcBef>
              <a:spcAft>
                <a:spcPts val="0"/>
              </a:spcAft>
              <a:buClr>
                <a:schemeClr val="dk1"/>
              </a:buClr>
              <a:buSzPts val="1200"/>
              <a:buFont typeface="Arial"/>
              <a:buChar char="•"/>
            </a:pPr>
            <a:r>
              <a:rPr lang="fr-FR"/>
              <a:t>Périphériques portables mobiles (par exemple, lecteurs de codes à barres sans fil ou assistants numériques personnels)</a:t>
            </a:r>
            <a:endParaRPr/>
          </a:p>
          <a:p>
            <a:pPr marL="0" lvl="0" indent="0" algn="l" rtl="0">
              <a:lnSpc>
                <a:spcPct val="100000"/>
              </a:lnSpc>
              <a:spcBef>
                <a:spcPts val="360"/>
              </a:spcBef>
              <a:spcAft>
                <a:spcPts val="0"/>
              </a:spcAft>
              <a:buClr>
                <a:schemeClr val="dk1"/>
              </a:buClr>
              <a:buSzPts val="1200"/>
              <a:buFont typeface="Arial"/>
              <a:buNone/>
            </a:pPr>
            <a:r>
              <a:rPr lang="fr-FR"/>
              <a:t>Dans le cas d’un réseau, les périphériques finaux sont appelés hôtes. Un périphérique hôte constitue soit la source, soit la destination d’un message transmis à travers le réseau. Pour qu’il soit possible de faire une distinction entre les hôtes, chaque hôte situé sur un réseau est identifié par une adresse. Lorsqu’un hôte démarre une communication, il utilise l’adresse de l’hôte de destination pour indiquer où le message doit être envoyé.</a:t>
            </a:r>
            <a:endParaRPr/>
          </a:p>
        </p:txBody>
      </p:sp>
      <p:sp>
        <p:nvSpPr>
          <p:cNvPr id="155" name="Google Shape;155;p6: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7: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90000"/>
              </a:lnSpc>
              <a:spcBef>
                <a:spcPts val="0"/>
              </a:spcBef>
              <a:spcAft>
                <a:spcPts val="0"/>
              </a:spcAft>
              <a:buSzPts val="1400"/>
              <a:buNone/>
            </a:pPr>
            <a:r>
              <a:rPr lang="fr-FR"/>
              <a:t>En plus des périphériques finaux auxquels les personnes sont habituées, les réseaux dépendent de périphériques intermédiaires pour fournir une connectivité et travailler en arrière-plan, afin de garantir le flux des données à travers le réseau. </a:t>
            </a:r>
            <a:endParaRPr/>
          </a:p>
          <a:p>
            <a:pPr marL="0" lvl="0" indent="0" algn="l" rtl="0">
              <a:lnSpc>
                <a:spcPct val="90000"/>
              </a:lnSpc>
              <a:spcBef>
                <a:spcPts val="360"/>
              </a:spcBef>
              <a:spcAft>
                <a:spcPts val="0"/>
              </a:spcAft>
              <a:buSzPts val="1400"/>
              <a:buNone/>
            </a:pPr>
            <a:r>
              <a:rPr lang="fr-FR"/>
              <a:t>Parmi ces périphériques réseau intermédiaires, citons les suivants :</a:t>
            </a:r>
            <a:endParaRPr/>
          </a:p>
          <a:p>
            <a:pPr marL="457200" lvl="1" indent="-76200" algn="l" rtl="0">
              <a:lnSpc>
                <a:spcPct val="90000"/>
              </a:lnSpc>
              <a:spcBef>
                <a:spcPts val="360"/>
              </a:spcBef>
              <a:spcAft>
                <a:spcPts val="0"/>
              </a:spcAft>
              <a:buClr>
                <a:schemeClr val="dk1"/>
              </a:buClr>
              <a:buSzPts val="1200"/>
              <a:buFont typeface="Calibri"/>
              <a:buChar char="-"/>
            </a:pPr>
            <a:r>
              <a:rPr lang="fr-FR"/>
              <a:t>Périphériques d’accès réseau (concentrateurs, commutateurs et points d’accès sans fil)</a:t>
            </a:r>
            <a:endParaRPr/>
          </a:p>
          <a:p>
            <a:pPr marL="457200" lvl="1" indent="-76200" algn="l" rtl="0">
              <a:lnSpc>
                <a:spcPct val="90000"/>
              </a:lnSpc>
              <a:spcBef>
                <a:spcPts val="360"/>
              </a:spcBef>
              <a:spcAft>
                <a:spcPts val="0"/>
              </a:spcAft>
              <a:buClr>
                <a:schemeClr val="dk1"/>
              </a:buClr>
              <a:buSzPts val="1200"/>
              <a:buFont typeface="Calibri"/>
              <a:buChar char="-"/>
            </a:pPr>
            <a:r>
              <a:rPr lang="fr-FR"/>
              <a:t>Périphériques interréseau (routeurs)</a:t>
            </a:r>
            <a:endParaRPr/>
          </a:p>
          <a:p>
            <a:pPr marL="457200" lvl="1" indent="-76200" algn="l" rtl="0">
              <a:lnSpc>
                <a:spcPct val="90000"/>
              </a:lnSpc>
              <a:spcBef>
                <a:spcPts val="360"/>
              </a:spcBef>
              <a:spcAft>
                <a:spcPts val="0"/>
              </a:spcAft>
              <a:buClr>
                <a:schemeClr val="dk1"/>
              </a:buClr>
              <a:buSzPts val="1200"/>
              <a:buFont typeface="Calibri"/>
              <a:buChar char="-"/>
            </a:pPr>
            <a:r>
              <a:rPr lang="fr-FR"/>
              <a:t>Serveurs et modems de communication</a:t>
            </a:r>
            <a:endParaRPr/>
          </a:p>
          <a:p>
            <a:pPr marL="457200" lvl="1" indent="-76200" algn="l" rtl="0">
              <a:lnSpc>
                <a:spcPct val="90000"/>
              </a:lnSpc>
              <a:spcBef>
                <a:spcPts val="360"/>
              </a:spcBef>
              <a:spcAft>
                <a:spcPts val="0"/>
              </a:spcAft>
              <a:buClr>
                <a:schemeClr val="dk1"/>
              </a:buClr>
              <a:buSzPts val="1200"/>
              <a:buFont typeface="Calibri"/>
              <a:buChar char="-"/>
            </a:pPr>
            <a:r>
              <a:rPr lang="fr-FR"/>
              <a:t>Périphériques de sécurité (pare-feu)</a:t>
            </a:r>
            <a:endParaRPr/>
          </a:p>
          <a:p>
            <a:pPr marL="0" lvl="0" indent="0" algn="l" rtl="0">
              <a:lnSpc>
                <a:spcPct val="90000"/>
              </a:lnSpc>
              <a:spcBef>
                <a:spcPts val="360"/>
              </a:spcBef>
              <a:spcAft>
                <a:spcPts val="0"/>
              </a:spcAft>
              <a:buSzPts val="1400"/>
              <a:buNone/>
            </a:pPr>
            <a:r>
              <a:rPr lang="fr-FR"/>
              <a:t>La gestion des données lors de leur passage à travers le réseau constitue également l’un des rôles des périphériques intermédiaires. Ces périphériques utilisent l'adresse d’hôte de destination, avec les informations concernant les interconnexions réseau, de manière à déterminer le chemin que doivent emprunter les messages à travers le réseau. Les processus qui s’exécutent sur les périphériques du réseau intermédiaire remplissent ces fonctions :</a:t>
            </a:r>
            <a:endParaRPr/>
          </a:p>
          <a:p>
            <a:pPr marL="0" lvl="0" indent="0" algn="l" rtl="0">
              <a:lnSpc>
                <a:spcPct val="90000"/>
              </a:lnSpc>
              <a:spcBef>
                <a:spcPts val="360"/>
              </a:spcBef>
              <a:spcAft>
                <a:spcPts val="0"/>
              </a:spcAft>
              <a:buSzPts val="1400"/>
              <a:buNone/>
            </a:pPr>
            <a:r>
              <a:rPr lang="fr-FR"/>
              <a:t>- régénérer et retransmettre des signaux de données ;</a:t>
            </a:r>
            <a:endParaRPr/>
          </a:p>
          <a:p>
            <a:pPr marL="0" lvl="0" indent="0" algn="l" rtl="0">
              <a:lnSpc>
                <a:spcPct val="90000"/>
              </a:lnSpc>
              <a:spcBef>
                <a:spcPts val="360"/>
              </a:spcBef>
              <a:spcAft>
                <a:spcPts val="0"/>
              </a:spcAft>
              <a:buSzPts val="1400"/>
              <a:buNone/>
            </a:pPr>
            <a:r>
              <a:rPr lang="fr-FR"/>
              <a:t>- gérer des informations indiquant les chemins qui existent à travers le réseau et l’interréseau ;</a:t>
            </a:r>
            <a:endParaRPr/>
          </a:p>
          <a:p>
            <a:pPr marL="0" lvl="0" indent="0" algn="l" rtl="0">
              <a:lnSpc>
                <a:spcPct val="90000"/>
              </a:lnSpc>
              <a:spcBef>
                <a:spcPts val="360"/>
              </a:spcBef>
              <a:spcAft>
                <a:spcPts val="0"/>
              </a:spcAft>
              <a:buSzPts val="1400"/>
              <a:buNone/>
            </a:pPr>
            <a:r>
              <a:rPr lang="fr-FR"/>
              <a:t>- indiquer aux autres périphériques les erreurs et les échecs de communication ;</a:t>
            </a:r>
            <a:endParaRPr/>
          </a:p>
          <a:p>
            <a:pPr marL="0" lvl="0" indent="0" algn="l" rtl="0">
              <a:lnSpc>
                <a:spcPct val="90000"/>
              </a:lnSpc>
              <a:spcBef>
                <a:spcPts val="360"/>
              </a:spcBef>
              <a:spcAft>
                <a:spcPts val="0"/>
              </a:spcAft>
              <a:buSzPts val="1400"/>
              <a:buNone/>
            </a:pPr>
            <a:r>
              <a:rPr lang="fr-FR"/>
              <a:t>- diriger des données vers d’autres chemins en cas d’échec de liaison ;</a:t>
            </a:r>
            <a:endParaRPr/>
          </a:p>
          <a:p>
            <a:pPr marL="0" lvl="0" indent="0" algn="l" rtl="0">
              <a:lnSpc>
                <a:spcPct val="90000"/>
              </a:lnSpc>
              <a:spcBef>
                <a:spcPts val="360"/>
              </a:spcBef>
              <a:spcAft>
                <a:spcPts val="0"/>
              </a:spcAft>
              <a:buSzPts val="1400"/>
              <a:buNone/>
            </a:pPr>
            <a:r>
              <a:rPr lang="fr-FR"/>
              <a:t>- classifier et diriger des messages en fonction des priorités QoS ;</a:t>
            </a:r>
            <a:endParaRPr/>
          </a:p>
          <a:p>
            <a:pPr marL="0" lvl="0" indent="0" algn="l" rtl="0">
              <a:lnSpc>
                <a:spcPct val="90000"/>
              </a:lnSpc>
              <a:spcBef>
                <a:spcPts val="360"/>
              </a:spcBef>
              <a:spcAft>
                <a:spcPts val="0"/>
              </a:spcAft>
              <a:buSzPts val="1400"/>
              <a:buNone/>
            </a:pPr>
            <a:r>
              <a:rPr lang="fr-FR"/>
              <a:t>- autoriser ou refuser le flux de données, selon des paramètres de sécurité. </a:t>
            </a:r>
            <a:endParaRPr/>
          </a:p>
          <a:p>
            <a:pPr marL="0" lvl="0" indent="0" algn="l" rtl="0">
              <a:lnSpc>
                <a:spcPct val="90000"/>
              </a:lnSpc>
              <a:spcBef>
                <a:spcPts val="360"/>
              </a:spcBef>
              <a:spcAft>
                <a:spcPts val="0"/>
              </a:spcAft>
              <a:buSzPts val="1400"/>
              <a:buNone/>
            </a:pPr>
            <a:endParaRPr/>
          </a:p>
        </p:txBody>
      </p:sp>
      <p:sp>
        <p:nvSpPr>
          <p:cNvPr id="163" name="Google Shape;163;p7: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8: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170" name="Google Shape;170;p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 name="Google Shape;178;p9: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90000"/>
              </a:lnSpc>
              <a:spcBef>
                <a:spcPts val="0"/>
              </a:spcBef>
              <a:spcAft>
                <a:spcPts val="0"/>
              </a:spcAft>
              <a:buSzPts val="1400"/>
              <a:buNone/>
            </a:pPr>
            <a:r>
              <a:rPr lang="fr-FR"/>
              <a:t>La communication à travers un réseau s’effectue sur un support. Ce support fournit le canal via lequel le message se déplace de la source à la destination. </a:t>
            </a:r>
            <a:endParaRPr/>
          </a:p>
          <a:p>
            <a:pPr marL="0" lvl="0" indent="0" algn="l" rtl="0">
              <a:lnSpc>
                <a:spcPct val="90000"/>
              </a:lnSpc>
              <a:spcBef>
                <a:spcPts val="360"/>
              </a:spcBef>
              <a:spcAft>
                <a:spcPts val="0"/>
              </a:spcAft>
              <a:buSzPts val="1400"/>
              <a:buNone/>
            </a:pPr>
            <a:r>
              <a:rPr lang="fr-FR"/>
              <a:t>Les réseaux modernes utilisent principalement trois types de supports pour interconnecter des périphériques et fournir le chemin par lequel des données peuvent être transmises. Ces supports sont les suivants :</a:t>
            </a:r>
            <a:endParaRPr/>
          </a:p>
          <a:p>
            <a:pPr marL="0" lvl="0" indent="0" algn="l" rtl="0">
              <a:lnSpc>
                <a:spcPct val="90000"/>
              </a:lnSpc>
              <a:spcBef>
                <a:spcPts val="360"/>
              </a:spcBef>
              <a:spcAft>
                <a:spcPts val="0"/>
              </a:spcAft>
              <a:buSzPts val="1400"/>
              <a:buNone/>
            </a:pPr>
            <a:r>
              <a:rPr lang="fr-FR"/>
              <a:t>- Fils métalliques dans des câbles</a:t>
            </a:r>
            <a:endParaRPr/>
          </a:p>
          <a:p>
            <a:pPr marL="0" lvl="0" indent="0" algn="l" rtl="0">
              <a:lnSpc>
                <a:spcPct val="90000"/>
              </a:lnSpc>
              <a:spcBef>
                <a:spcPts val="360"/>
              </a:spcBef>
              <a:spcAft>
                <a:spcPts val="0"/>
              </a:spcAft>
              <a:buSzPts val="1400"/>
              <a:buNone/>
            </a:pPr>
            <a:r>
              <a:rPr lang="fr-FR"/>
              <a:t>- Fibres de verre ou optiques de plastique (câbles en fibre optique)</a:t>
            </a:r>
            <a:endParaRPr/>
          </a:p>
          <a:p>
            <a:pPr marL="0" lvl="0" indent="0" algn="l" rtl="0">
              <a:lnSpc>
                <a:spcPct val="90000"/>
              </a:lnSpc>
              <a:spcBef>
                <a:spcPts val="360"/>
              </a:spcBef>
              <a:spcAft>
                <a:spcPts val="0"/>
              </a:spcAft>
              <a:buClr>
                <a:schemeClr val="dk1"/>
              </a:buClr>
              <a:buSzPts val="1200"/>
              <a:buFont typeface="Calibri"/>
              <a:buChar char="-"/>
            </a:pPr>
            <a:r>
              <a:rPr lang="fr-FR"/>
              <a:t>Transmission sans fil </a:t>
            </a:r>
            <a:endParaRPr/>
          </a:p>
          <a:p>
            <a:pPr marL="0" lvl="0" indent="0" algn="l" rtl="0">
              <a:lnSpc>
                <a:spcPct val="90000"/>
              </a:lnSpc>
              <a:spcBef>
                <a:spcPts val="360"/>
              </a:spcBef>
              <a:spcAft>
                <a:spcPts val="0"/>
              </a:spcAft>
              <a:buClr>
                <a:schemeClr val="dk1"/>
              </a:buClr>
              <a:buSzPts val="1200"/>
              <a:buFont typeface="Calibri"/>
              <a:buNone/>
            </a:pPr>
            <a:r>
              <a:rPr lang="fr-FR"/>
              <a:t>Le </a:t>
            </a:r>
            <a:r>
              <a:rPr lang="fr-FR" b="1" u="sng"/>
              <a:t>codage</a:t>
            </a:r>
            <a:r>
              <a:rPr lang="fr-FR"/>
              <a:t> du signal qui doit se produire afin de transmettre le message diffère selon le type de support. Sur des fils métalliques, les données sont codées en impulsions électriques qui correspondent à des modèles spécifiques. Les transmissions par fibre optique s’effectuent via des impulsions de lumière, dans des plages de lumière infrarouges ou visibles. Dans les transmissions sans fil, des modèles d’ondes électromagnétiques illustrent les différentes valeurs de bit. </a:t>
            </a:r>
            <a:endParaRPr/>
          </a:p>
          <a:p>
            <a:pPr marL="0" lvl="0" indent="0" algn="l" rtl="0">
              <a:lnSpc>
                <a:spcPct val="90000"/>
              </a:lnSpc>
              <a:spcBef>
                <a:spcPts val="360"/>
              </a:spcBef>
              <a:spcAft>
                <a:spcPts val="0"/>
              </a:spcAft>
              <a:buClr>
                <a:schemeClr val="dk1"/>
              </a:buClr>
              <a:buSzPts val="1200"/>
              <a:buFont typeface="Calibri"/>
              <a:buNone/>
            </a:pPr>
            <a:r>
              <a:rPr lang="fr-FR"/>
              <a:t>Les différents types de supports réseau possèdent divers </a:t>
            </a:r>
            <a:r>
              <a:rPr lang="fr-FR" b="1" u="sng"/>
              <a:t>avantages</a:t>
            </a:r>
            <a:r>
              <a:rPr lang="fr-FR"/>
              <a:t> et </a:t>
            </a:r>
            <a:r>
              <a:rPr lang="fr-FR" b="1" u="sng"/>
              <a:t>fonctionnalités</a:t>
            </a:r>
            <a:r>
              <a:rPr lang="fr-FR"/>
              <a:t>. Tous les supports réseau ne possèdent pas les mêmes caractéristiques et ne conviennent pas pour les mêmes objectifs. Les critères de choix d’un support réseau sont :</a:t>
            </a:r>
            <a:endParaRPr/>
          </a:p>
          <a:p>
            <a:pPr marL="0" lvl="0" indent="0" algn="l" rtl="0">
              <a:lnSpc>
                <a:spcPct val="90000"/>
              </a:lnSpc>
              <a:spcBef>
                <a:spcPts val="360"/>
              </a:spcBef>
              <a:spcAft>
                <a:spcPts val="0"/>
              </a:spcAft>
              <a:buClr>
                <a:schemeClr val="dk1"/>
              </a:buClr>
              <a:buSzPts val="1200"/>
              <a:buFont typeface="Calibri"/>
              <a:buNone/>
            </a:pPr>
            <a:r>
              <a:rPr lang="fr-FR"/>
              <a:t>- la distance sur laquelle les supports peuvent transporter correctement un signal ;</a:t>
            </a:r>
            <a:endParaRPr/>
          </a:p>
          <a:p>
            <a:pPr marL="0" lvl="0" indent="0" algn="l" rtl="0">
              <a:lnSpc>
                <a:spcPct val="90000"/>
              </a:lnSpc>
              <a:spcBef>
                <a:spcPts val="360"/>
              </a:spcBef>
              <a:spcAft>
                <a:spcPts val="0"/>
              </a:spcAft>
              <a:buClr>
                <a:schemeClr val="dk1"/>
              </a:buClr>
              <a:buSzPts val="1200"/>
              <a:buFont typeface="Calibri"/>
              <a:buNone/>
            </a:pPr>
            <a:r>
              <a:rPr lang="fr-FR"/>
              <a:t>- l’environnement dans lequel les supports doivent être installés ;</a:t>
            </a:r>
            <a:endParaRPr/>
          </a:p>
          <a:p>
            <a:pPr marL="0" lvl="0" indent="0" algn="l" rtl="0">
              <a:lnSpc>
                <a:spcPct val="90000"/>
              </a:lnSpc>
              <a:spcBef>
                <a:spcPts val="360"/>
              </a:spcBef>
              <a:spcAft>
                <a:spcPts val="0"/>
              </a:spcAft>
              <a:buClr>
                <a:schemeClr val="dk1"/>
              </a:buClr>
              <a:buSzPts val="1200"/>
              <a:buFont typeface="Calibri"/>
              <a:buNone/>
            </a:pPr>
            <a:r>
              <a:rPr lang="fr-FR"/>
              <a:t>- la quantité de données et le débit de la transmission ;</a:t>
            </a:r>
            <a:endParaRPr/>
          </a:p>
          <a:p>
            <a:pPr marL="0" lvl="0" indent="0" algn="l" rtl="0">
              <a:lnSpc>
                <a:spcPct val="90000"/>
              </a:lnSpc>
              <a:spcBef>
                <a:spcPts val="360"/>
              </a:spcBef>
              <a:spcAft>
                <a:spcPts val="0"/>
              </a:spcAft>
              <a:buClr>
                <a:schemeClr val="dk1"/>
              </a:buClr>
              <a:buSzPts val="1200"/>
              <a:buFont typeface="Calibri"/>
              <a:buNone/>
            </a:pPr>
            <a:r>
              <a:rPr lang="fr-FR"/>
              <a:t>- le coût des supports et de l’installation.</a:t>
            </a:r>
            <a:endParaRPr/>
          </a:p>
          <a:p>
            <a:pPr marL="0" lvl="0" indent="0" algn="l" rtl="0">
              <a:lnSpc>
                <a:spcPct val="90000"/>
              </a:lnSpc>
              <a:spcBef>
                <a:spcPts val="360"/>
              </a:spcBef>
              <a:spcAft>
                <a:spcPts val="0"/>
              </a:spcAft>
              <a:buClr>
                <a:schemeClr val="dk1"/>
              </a:buClr>
              <a:buSzPts val="1200"/>
              <a:buFont typeface="Calibri"/>
              <a:buNone/>
            </a:pPr>
            <a:endParaRPr/>
          </a:p>
          <a:p>
            <a:pPr marL="0" lvl="0" indent="0" algn="l" rtl="0">
              <a:lnSpc>
                <a:spcPct val="90000"/>
              </a:lnSpc>
              <a:spcBef>
                <a:spcPts val="360"/>
              </a:spcBef>
              <a:spcAft>
                <a:spcPts val="0"/>
              </a:spcAft>
              <a:buSzPts val="1400"/>
              <a:buNone/>
            </a:pPr>
            <a:endParaRPr/>
          </a:p>
        </p:txBody>
      </p:sp>
      <p:sp>
        <p:nvSpPr>
          <p:cNvPr id="179" name="Google Shape;179;p9: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10: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Les services et les processus constituent les programmes de communication, appelés logiciels, qui sont exécutés sur les périphériques réseau. Un service réseau fournit des informations en réponse à une demande. Les services incluent de nombreuses applications réseau courantes que les personnes utilisent quotidiennement, telles que les services d’hébergement de messagerie et les services d’hébergement Web. Les processus fournissent les fonctionnalités qui dirigent et déplacent les messages à travers le réseau. Les processus nous semblent moins évidents, mais ils sont essentiels au fonctionnement des réseaux. </a:t>
            </a:r>
            <a:endParaRPr/>
          </a:p>
        </p:txBody>
      </p:sp>
      <p:sp>
        <p:nvSpPr>
          <p:cNvPr id="188" name="Google Shape;188;p10: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1: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196" name="Google Shape;196;p1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2: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203" name="Google Shape;203;p1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3: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210" name="Google Shape;210;p1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14: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Un réseau local s’étend généralement sur une zone géographique réduite telle qu’une entreprise, un campus. En règle générale, un réseau local est administré par une organisation unique qui gère les stratégies de sécurité et de contrôle d’accès qui s’appliquent au niveau du réseau. </a:t>
            </a:r>
            <a:endParaRPr/>
          </a:p>
          <a:p>
            <a:pPr marL="0" lvl="0" indent="0" algn="l" rtl="0">
              <a:lnSpc>
                <a:spcPct val="100000"/>
              </a:lnSpc>
              <a:spcBef>
                <a:spcPts val="360"/>
              </a:spcBef>
              <a:spcAft>
                <a:spcPts val="0"/>
              </a:spcAft>
              <a:buSzPts val="1400"/>
              <a:buNone/>
            </a:pPr>
            <a:r>
              <a:rPr lang="fr-FR"/>
              <a:t>Lorsqu’une entreprise ou une organisation dispose d’emplacements séparés par d’importantes distances géographiques, il peut être nécessaire d’utiliser un fournisseur de services de télécommunications pour interconnecter les réseaux locaux à ces différents emplacements. </a:t>
            </a:r>
            <a:endParaRPr/>
          </a:p>
          <a:p>
            <a:pPr marL="0" lvl="0" indent="0" algn="l" rtl="0">
              <a:lnSpc>
                <a:spcPct val="100000"/>
              </a:lnSpc>
              <a:spcBef>
                <a:spcPts val="360"/>
              </a:spcBef>
              <a:spcAft>
                <a:spcPts val="0"/>
              </a:spcAft>
              <a:buSzPts val="1400"/>
              <a:buNone/>
            </a:pPr>
            <a:r>
              <a:rPr lang="fr-FR"/>
              <a:t>Les réseaux étendus utilisent des périphériques réseau spécialement conçus pour effectuer les interconnexions entre les réseaux locaux. En raison de l’importance de ces périphériques sur le réseau, la configuration, l’installation et la gestion de ces périphériques sont des domaines qui font partie du fonctionnement du réseau d’une organisation.</a:t>
            </a:r>
            <a:endParaRPr/>
          </a:p>
          <a:p>
            <a:pPr marL="0" lvl="0" indent="0" algn="l" rtl="0">
              <a:lnSpc>
                <a:spcPct val="100000"/>
              </a:lnSpc>
              <a:spcBef>
                <a:spcPts val="360"/>
              </a:spcBef>
              <a:spcAft>
                <a:spcPts val="0"/>
              </a:spcAft>
              <a:buSzPts val="1400"/>
              <a:buNone/>
            </a:pPr>
            <a:endParaRPr/>
          </a:p>
        </p:txBody>
      </p:sp>
      <p:sp>
        <p:nvSpPr>
          <p:cNvPr id="218" name="Google Shape;218;p14: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5: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Un maillage international de réseaux interconnectés (interréseaux) répond à ces besoins humains en matière de communication. Une partie de ces réseaux interconnectés appartiennent à d’importants organismes publics et privés, tels que des organismes gouvernementaux ou des entreprises industrielles, et sont réservés à leur utilisation exclusive. L’interréseau accessible publiquement le plus connu et dont l’utilisation est la plus répandue est Internet. </a:t>
            </a:r>
            <a:endParaRPr/>
          </a:p>
          <a:p>
            <a:pPr marL="0" lvl="0" indent="0" algn="l" rtl="0">
              <a:lnSpc>
                <a:spcPct val="100000"/>
              </a:lnSpc>
              <a:spcBef>
                <a:spcPts val="360"/>
              </a:spcBef>
              <a:spcAft>
                <a:spcPts val="0"/>
              </a:spcAft>
              <a:buSzPts val="1400"/>
              <a:buNone/>
            </a:pPr>
            <a:r>
              <a:rPr lang="fr-FR"/>
              <a:t>Internet a été créé par l’interconnexion de réseaux qui appartiennent aux fournisseurs de services Internet (ISP, Internet Service Providers). Ces réseaux de fournisseurs de services Internet se connectent entre eux pour fournir un accès à des millions d’utilisateurs partout dans le monde. La garantie d’une communication efficace à travers ces diverses infrastructures nécessite l’application de technologies et de protocoles cohérents et couramment reconnus, ainsi que la coopération de nombreux organismes gouvernementaux.</a:t>
            </a:r>
            <a:endParaRPr/>
          </a:p>
        </p:txBody>
      </p:sp>
      <p:sp>
        <p:nvSpPr>
          <p:cNvPr id="226" name="Google Shape;226;p15: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6: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233" name="Google Shape;233;p1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7: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240" name="Google Shape;240;p1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18: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dirty="0"/>
              <a:t>Il est indispensable d’intégrer les mesures de sécurité aux réseaux de données afin d’empêcher que nos communications privées, personnelles et professionnelles ne soient interceptées, volées ou endommagées.</a:t>
            </a:r>
            <a:endParaRPr dirty="0"/>
          </a:p>
          <a:p>
            <a:pPr marL="0" lvl="0" indent="0" algn="l" rtl="0">
              <a:lnSpc>
                <a:spcPct val="100000"/>
              </a:lnSpc>
              <a:spcBef>
                <a:spcPts val="360"/>
              </a:spcBef>
              <a:spcAft>
                <a:spcPts val="0"/>
              </a:spcAft>
              <a:buSzPts val="1400"/>
              <a:buNone/>
            </a:pPr>
            <a:r>
              <a:rPr lang="fr-FR" dirty="0"/>
              <a:t>Les mesures de sécurité prises sur un réseau doivent :</a:t>
            </a:r>
            <a:endParaRPr dirty="0"/>
          </a:p>
          <a:p>
            <a:pPr marL="0" lvl="0" indent="0" algn="l" rtl="0">
              <a:lnSpc>
                <a:spcPct val="100000"/>
              </a:lnSpc>
              <a:spcBef>
                <a:spcPts val="360"/>
              </a:spcBef>
              <a:spcAft>
                <a:spcPts val="0"/>
              </a:spcAft>
              <a:buClr>
                <a:schemeClr val="dk1"/>
              </a:buClr>
              <a:buSzPts val="1200"/>
              <a:buFont typeface="Arial"/>
              <a:buChar char="•"/>
            </a:pPr>
            <a:r>
              <a:rPr lang="fr-FR" dirty="0"/>
              <a:t>empêcher la communication non autorisée ou le vol d’informations ;</a:t>
            </a:r>
            <a:endParaRPr dirty="0"/>
          </a:p>
          <a:p>
            <a:pPr marL="0" lvl="0" indent="0" algn="l" rtl="0">
              <a:lnSpc>
                <a:spcPct val="100000"/>
              </a:lnSpc>
              <a:spcBef>
                <a:spcPts val="360"/>
              </a:spcBef>
              <a:spcAft>
                <a:spcPts val="0"/>
              </a:spcAft>
              <a:buClr>
                <a:schemeClr val="dk1"/>
              </a:buClr>
              <a:buSzPts val="1200"/>
              <a:buFont typeface="Arial"/>
              <a:buChar char="•"/>
            </a:pPr>
            <a:r>
              <a:rPr lang="fr-FR" dirty="0"/>
              <a:t>empêcher toute modification non autorisée des informations ;</a:t>
            </a:r>
            <a:endParaRPr dirty="0"/>
          </a:p>
          <a:p>
            <a:pPr marL="0" lvl="0" indent="0" algn="l" rtl="0">
              <a:lnSpc>
                <a:spcPct val="100000"/>
              </a:lnSpc>
              <a:spcBef>
                <a:spcPts val="360"/>
              </a:spcBef>
              <a:spcAft>
                <a:spcPts val="0"/>
              </a:spcAft>
              <a:buClr>
                <a:schemeClr val="dk1"/>
              </a:buClr>
              <a:buSzPts val="1200"/>
              <a:buFont typeface="Arial"/>
              <a:buChar char="•"/>
            </a:pPr>
            <a:r>
              <a:rPr lang="fr-FR" dirty="0"/>
              <a:t>prévenir les dénis de service.</a:t>
            </a:r>
            <a:endParaRPr dirty="0"/>
          </a:p>
          <a:p>
            <a:pPr marL="0" lvl="0" indent="0" algn="l" rtl="0">
              <a:lnSpc>
                <a:spcPct val="100000"/>
              </a:lnSpc>
              <a:spcBef>
                <a:spcPts val="360"/>
              </a:spcBef>
              <a:spcAft>
                <a:spcPts val="0"/>
              </a:spcAft>
              <a:buSzPts val="1400"/>
              <a:buNone/>
            </a:pPr>
            <a:endParaRPr dirty="0"/>
          </a:p>
          <a:p>
            <a:pPr marL="0" lvl="0" indent="0" algn="l" rtl="0">
              <a:lnSpc>
                <a:spcPct val="100000"/>
              </a:lnSpc>
              <a:spcBef>
                <a:spcPts val="360"/>
              </a:spcBef>
              <a:spcAft>
                <a:spcPts val="0"/>
              </a:spcAft>
              <a:buSzPts val="1400"/>
              <a:buNone/>
            </a:pPr>
            <a:r>
              <a:rPr lang="fr-FR" dirty="0"/>
              <a:t>Pour atteindre ces objectifs il faut :</a:t>
            </a:r>
            <a:endParaRPr dirty="0"/>
          </a:p>
          <a:p>
            <a:pPr marL="0" lvl="0" indent="0" algn="l" rtl="0">
              <a:lnSpc>
                <a:spcPct val="100000"/>
              </a:lnSpc>
              <a:spcBef>
                <a:spcPts val="360"/>
              </a:spcBef>
              <a:spcAft>
                <a:spcPts val="0"/>
              </a:spcAft>
              <a:buClr>
                <a:schemeClr val="dk1"/>
              </a:buClr>
              <a:buSzPts val="1200"/>
              <a:buFont typeface="Arial"/>
              <a:buChar char="•"/>
            </a:pPr>
            <a:r>
              <a:rPr lang="fr-FR" dirty="0"/>
              <a:t>assurer la confidentialité ;</a:t>
            </a:r>
            <a:endParaRPr dirty="0"/>
          </a:p>
          <a:p>
            <a:pPr marL="0" lvl="0" indent="0" algn="l" rtl="0">
              <a:lnSpc>
                <a:spcPct val="100000"/>
              </a:lnSpc>
              <a:spcBef>
                <a:spcPts val="360"/>
              </a:spcBef>
              <a:spcAft>
                <a:spcPts val="0"/>
              </a:spcAft>
              <a:buClr>
                <a:schemeClr val="dk1"/>
              </a:buClr>
              <a:buSzPts val="1200"/>
              <a:buFont typeface="Arial"/>
              <a:buChar char="•"/>
            </a:pPr>
            <a:r>
              <a:rPr lang="fr-FR" dirty="0"/>
              <a:t>garantir l’intégrité des données ;</a:t>
            </a:r>
            <a:endParaRPr dirty="0"/>
          </a:p>
          <a:p>
            <a:pPr marL="0" lvl="0" indent="0" algn="l" rtl="0">
              <a:lnSpc>
                <a:spcPct val="100000"/>
              </a:lnSpc>
              <a:spcBef>
                <a:spcPts val="360"/>
              </a:spcBef>
              <a:spcAft>
                <a:spcPts val="0"/>
              </a:spcAft>
              <a:buClr>
                <a:schemeClr val="dk1"/>
              </a:buClr>
              <a:buSzPts val="1200"/>
              <a:buFont typeface="Arial"/>
              <a:buChar char="•"/>
            </a:pPr>
            <a:r>
              <a:rPr lang="fr-FR" dirty="0"/>
              <a:t>assurer la disponibilité.</a:t>
            </a:r>
            <a:endParaRPr dirty="0"/>
          </a:p>
          <a:p>
            <a:pPr marL="0" lvl="0" indent="0" algn="l" rtl="0">
              <a:lnSpc>
                <a:spcPct val="100000"/>
              </a:lnSpc>
              <a:spcBef>
                <a:spcPts val="360"/>
              </a:spcBef>
              <a:spcAft>
                <a:spcPts val="0"/>
              </a:spcAft>
              <a:buSzPts val="1400"/>
              <a:buNone/>
            </a:pPr>
            <a:endParaRPr dirty="0"/>
          </a:p>
        </p:txBody>
      </p:sp>
      <p:sp>
        <p:nvSpPr>
          <p:cNvPr id="248" name="Google Shape;248;p18: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1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19: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Les réseaux doivent d’une part prendre en charge une large gamme d’applications et de services et d’autre part fonctionner sur de nombreux types d’infrastructures physiques. Dans le contexte actuel, l’expression « architecture réseau » désigne aussi bien les technologies prenant en charge l’infrastructure que les services programmés et les protocoles qui déplacent les messages dans l’infrastructure. Alors qu’Internet, et les réseaux en général, évoluent, nous découvrons que les architectures sous-jacentes doivent prendre en considération quatre caractéristiques de base si elles veulent répondre aux attentes des utilisateurs : tolérance aux pannes, évolutivité, qualité de service et sécurité.</a:t>
            </a:r>
            <a:endParaRPr/>
          </a:p>
          <a:p>
            <a:pPr marL="0" lvl="0" indent="0" algn="l" rtl="0">
              <a:lnSpc>
                <a:spcPct val="100000"/>
              </a:lnSpc>
              <a:spcBef>
                <a:spcPts val="360"/>
              </a:spcBef>
              <a:spcAft>
                <a:spcPts val="0"/>
              </a:spcAft>
              <a:buSzPts val="1400"/>
              <a:buNone/>
            </a:pPr>
            <a:endParaRPr/>
          </a:p>
        </p:txBody>
      </p:sp>
      <p:sp>
        <p:nvSpPr>
          <p:cNvPr id="256" name="Google Shape;256;p19: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2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20: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b="1"/>
              <a:t>Tolérance aux pannes</a:t>
            </a:r>
            <a:endParaRPr/>
          </a:p>
          <a:p>
            <a:pPr marL="0" lvl="0" indent="0" algn="l" rtl="0">
              <a:lnSpc>
                <a:spcPct val="100000"/>
              </a:lnSpc>
              <a:spcBef>
                <a:spcPts val="360"/>
              </a:spcBef>
              <a:spcAft>
                <a:spcPts val="0"/>
              </a:spcAft>
              <a:buSzPts val="1400"/>
              <a:buNone/>
            </a:pPr>
            <a:r>
              <a:rPr lang="fr-FR"/>
              <a:t>Comme des millions d’utilisateurs attendent d’Internet qu’il soit constamment disponible, il faut une architecture réseau conçue et élaborée pour tolérer les pannes. Un réseau tolérant aux pannes est un réseau qui limite l’impact des pannes du matériel et des logiciels et qui peut être rétabli rapidement quand des pannes se produisent. De tels réseaux dépendent de liaisons, ou chemins, redondantes entre la source et la destination d’un message. En cas de défaillance d’une liaison (ou chemin), les processus s’assurent que les messages sont instantanément routés sur une autre liaison et ceci de manière totalement transparente pour les utilisateurs aux deux extrémités. Aussi bien les infrastructures physiques que les processus logiques qui dirigent les messages sur le réseau sont conçus pour prendre en charge cette redondance. Il s’agit d’une caractéristique essentielle des réseaux actuels.</a:t>
            </a:r>
            <a:endParaRPr/>
          </a:p>
        </p:txBody>
      </p:sp>
      <p:sp>
        <p:nvSpPr>
          <p:cNvPr id="264" name="Google Shape;264;p20: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2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21: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b="1" dirty="0"/>
              <a:t>Évolutivité</a:t>
            </a:r>
            <a:endParaRPr dirty="0"/>
          </a:p>
          <a:p>
            <a:pPr marL="0" lvl="0" indent="0" algn="l" rtl="0">
              <a:lnSpc>
                <a:spcPct val="100000"/>
              </a:lnSpc>
              <a:spcBef>
                <a:spcPts val="360"/>
              </a:spcBef>
              <a:spcAft>
                <a:spcPts val="0"/>
              </a:spcAft>
              <a:buSzPts val="1400"/>
              <a:buNone/>
            </a:pPr>
            <a:r>
              <a:rPr lang="fr-FR" dirty="0"/>
              <a:t>Un réseau extensible est en mesure de s’étendre rapidement afin de prendre en charge de nouveaux utilisateurs et applications sans que ceci n’affecte les performances du service fourni aux utilisateurs existants. Chaque semaine, des milliers de nouveaux utilisateurs et fournisseurs de services se connectent à Internet. La capacité du réseau à prendre en charge ces nouvelles interconnexions dépend de l’existence d’un modèle hiérarchisé à plusieurs couches appliqué à l’infrastructure physique et à l’architecture logique. Il est possible d’insérer des utilisateurs ou des fournisseurs de service au niveau de chaque couche sans perturber l’ensemble du réseau. Grâce aux progrès technologiques, les capacités de transport des messages et les performances des composants de l’infrastructure physique augmentent au niveau de chaque couche. Ces progrès, associés aux nouvelles méthodes d’identification et de localisation de chaque utilisateur au sein d’un </a:t>
            </a:r>
            <a:r>
              <a:rPr lang="fr-FR" dirty="0" err="1"/>
              <a:t>interréseau</a:t>
            </a:r>
            <a:r>
              <a:rPr lang="fr-FR" dirty="0"/>
              <a:t>, permettent à Internet de continuer à répondre aux attentes des utilisateurs.</a:t>
            </a:r>
            <a:endParaRPr dirty="0"/>
          </a:p>
        </p:txBody>
      </p:sp>
      <p:sp>
        <p:nvSpPr>
          <p:cNvPr id="272" name="Google Shape;272;p21: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22: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b="1"/>
              <a:t>Qualité de service </a:t>
            </a:r>
            <a:endParaRPr/>
          </a:p>
          <a:p>
            <a:pPr marL="0" lvl="0" indent="0" algn="l" rtl="0">
              <a:lnSpc>
                <a:spcPct val="100000"/>
              </a:lnSpc>
              <a:spcBef>
                <a:spcPts val="360"/>
              </a:spcBef>
              <a:spcAft>
                <a:spcPts val="0"/>
              </a:spcAft>
              <a:buSzPts val="1400"/>
              <a:buNone/>
            </a:pPr>
            <a:r>
              <a:rPr lang="fr-FR"/>
              <a:t>Actuellement, Internet offre un niveau de tolérance aux pannes et d’évolutivité correct à ses utilisateurs. Cependant, le fait que de nouvelles applications soient mises à la disposition des utilisateurs sur les interréseaux crée des attentes supplémentaires en termes de qualité des services fournis. Les transmissions audio et vidéo en direct exigent un niveau de qualité constant et un service ininterrompu qui n’était pas indispensable aux applications informatiques traditionnelles. La qualité de ces services est évaluée par rapport à la qualité que l’on obtiendrait en assistant en personne à la même présentation audio ou vidéo. Les réseaux audio et vidéo traditionnels sont conçus pour ne prendre en charge qu’un seul type de transmission. Ils peuvent donc offrir un niveau de qualité acceptable. De nouvelles exigences en matière de prise en charge de cette qualité de service sur un réseau convergent modifient cependant la façon dont les architectures réseau sont conçues et implémentées.</a:t>
            </a:r>
            <a:endParaRPr/>
          </a:p>
        </p:txBody>
      </p:sp>
      <p:sp>
        <p:nvSpPr>
          <p:cNvPr id="280" name="Google Shape;280;p22: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23: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90000"/>
              </a:lnSpc>
              <a:spcBef>
                <a:spcPts val="0"/>
              </a:spcBef>
              <a:spcAft>
                <a:spcPts val="0"/>
              </a:spcAft>
              <a:buSzPts val="1400"/>
              <a:buNone/>
            </a:pPr>
            <a:r>
              <a:rPr lang="fr-FR"/>
              <a:t>Assurer le niveau de qualité de service requis en gérant les retards et les paramètres de perte de paquets sur un réseau devient la clé du succès d’une solution destinée à garantir la qualité d’une application de bout en bout. Garantir la qualité de service exige donc tout un ensemble de techniques de gestion de l’utilisation des ressources réseau. Pour continuer à assurer une haute qualité de service aux applications qui l’exigent, il convient de donner la priorité aux types de paquets de données devant être livrés par préférence à d’autres types de paquets pouvant être retardés ou abandonnés. </a:t>
            </a:r>
            <a:endParaRPr/>
          </a:p>
          <a:p>
            <a:pPr marL="0" lvl="0" indent="0" algn="l" rtl="0">
              <a:lnSpc>
                <a:spcPct val="90000"/>
              </a:lnSpc>
              <a:spcBef>
                <a:spcPts val="360"/>
              </a:spcBef>
              <a:spcAft>
                <a:spcPts val="0"/>
              </a:spcAft>
              <a:buClr>
                <a:schemeClr val="dk1"/>
              </a:buClr>
              <a:buSzPts val="1200"/>
              <a:buFont typeface="Calibri"/>
              <a:buChar char="-"/>
            </a:pPr>
            <a:r>
              <a:rPr lang="fr-FR" b="1" u="sng"/>
              <a:t>Classification des applications</a:t>
            </a:r>
            <a:r>
              <a:rPr lang="fr-FR"/>
              <a:t>: Les applications sont donc classées en différentes catégories d’après des exigences de qualité de service spécifiques. Toutes les données appartenant à la même classe sont ensuite traitées selon les mêmes règles. Par exemple, les communications importantes ou celles pour lesquelles la vitesse de livraison compte beaucoup sont placées dans une classe différente de celle des communications moins importantes ou pouvant attendre. </a:t>
            </a:r>
            <a:endParaRPr/>
          </a:p>
          <a:p>
            <a:pPr marL="0" lvl="0" indent="0" algn="l" rtl="0">
              <a:lnSpc>
                <a:spcPct val="90000"/>
              </a:lnSpc>
              <a:spcBef>
                <a:spcPts val="360"/>
              </a:spcBef>
              <a:spcAft>
                <a:spcPts val="0"/>
              </a:spcAft>
              <a:buClr>
                <a:schemeClr val="dk1"/>
              </a:buClr>
              <a:buSzPts val="1200"/>
              <a:buFont typeface="Calibri"/>
              <a:buChar char="-"/>
            </a:pPr>
            <a:r>
              <a:rPr lang="fr-FR"/>
              <a:t> </a:t>
            </a:r>
            <a:r>
              <a:rPr lang="fr-FR" b="1" u="sng"/>
              <a:t>Attribution de priorités</a:t>
            </a:r>
            <a:r>
              <a:rPr lang="fr-FR" b="0" u="none"/>
              <a:t> aux flux de données: Les caractéristiques des informations communiquées affectent également la façon dont celles-ci sont gérées. Ainsi, la fourniture d’un film utilise une quantité relativement importante de ressources réseau lorsque le film est livré en continu, sans interruption. D’autres types de services, comme les courriels, ne sont pas aussi gourmands en ressources réseau. Dans une entreprise, un administrateur peut décider d’affecter la plus grande partie des ressources réseau au film en pensant que ceci constitue la priorité pour ses clients. Cet administrateur peut décider que l’impact sera minime si les utilisateurs de la messagerie électronique doivent attendre quelques secondes de plus pour que leurs messages arrivent. </a:t>
            </a:r>
            <a:endParaRPr/>
          </a:p>
          <a:p>
            <a:pPr marL="0" lvl="0" indent="0" algn="l" rtl="0">
              <a:lnSpc>
                <a:spcPct val="90000"/>
              </a:lnSpc>
              <a:spcBef>
                <a:spcPts val="360"/>
              </a:spcBef>
              <a:spcAft>
                <a:spcPts val="0"/>
              </a:spcAft>
              <a:buClr>
                <a:schemeClr val="dk1"/>
              </a:buClr>
              <a:buSzPts val="1200"/>
              <a:buFont typeface="Calibri"/>
              <a:buNone/>
            </a:pPr>
            <a:endParaRPr/>
          </a:p>
        </p:txBody>
      </p:sp>
      <p:sp>
        <p:nvSpPr>
          <p:cNvPr id="288" name="Google Shape;288;p23: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24: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En l’absence de processus de QoS correctement conçus et mis en œuvre, des paquets de données seront abandonnés sans souci des caractéristiques ou du niveau de priorité de l’application. </a:t>
            </a:r>
            <a:endParaRPr/>
          </a:p>
          <a:p>
            <a:pPr marL="0" lvl="0" indent="0" algn="l" rtl="0">
              <a:lnSpc>
                <a:spcPct val="100000"/>
              </a:lnSpc>
              <a:spcBef>
                <a:spcPts val="360"/>
              </a:spcBef>
              <a:spcAft>
                <a:spcPts val="0"/>
              </a:spcAft>
              <a:buSzPts val="1400"/>
              <a:buNone/>
            </a:pPr>
            <a:r>
              <a:rPr lang="fr-FR"/>
              <a:t>Le niveau de qualité de service qu’un réseau est en mesure d’offrir est un élément essentiel et, parfois même, </a:t>
            </a:r>
            <a:r>
              <a:rPr lang="fr-FR" b="1"/>
              <a:t>crucial</a:t>
            </a:r>
            <a:r>
              <a:rPr lang="fr-FR"/>
              <a:t>. Imaginez ce qui pourrait advenir si un appel de détresse à un centre d’urgence était abandonné ou si un signal contrôlant un équipement lourd était perdu. Dans les entreprises, la responsabilité première des administrateurs réseau consiste à établir une politique de qualité de service et à veiller à ce que des mécanismes en garantissant le respect soient mis en place.</a:t>
            </a:r>
            <a:endParaRPr/>
          </a:p>
        </p:txBody>
      </p:sp>
      <p:sp>
        <p:nvSpPr>
          <p:cNvPr id="296" name="Google Shape;296;p24: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25: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b="1"/>
              <a:t>Sécurité</a:t>
            </a:r>
            <a:endParaRPr/>
          </a:p>
          <a:p>
            <a:pPr marL="0" lvl="0" indent="0" algn="l" rtl="0">
              <a:lnSpc>
                <a:spcPct val="100000"/>
              </a:lnSpc>
              <a:spcBef>
                <a:spcPts val="360"/>
              </a:spcBef>
              <a:spcAft>
                <a:spcPts val="0"/>
              </a:spcAft>
              <a:buSzPts val="1400"/>
              <a:buNone/>
            </a:pPr>
            <a:r>
              <a:rPr lang="fr-FR"/>
              <a:t>Autrefois simple inter réseau d’organisations éducatives et gouvernementales strictement contrôlées, Internet a évolué pour devenir un moyen de transmission de communications professionnelles et personnelles largement accessible. Les exigences du réseau en matière de sécurité ont donc évidemment changé. Les exigences de sécurité et de confidentialité résultant de l’utilisation d’interréseaux pour échanger des informations confidentielles et commerciales d’importance critique excèdent ce que l’architecture actuelle peut offrir. L’expansion rapide de secteurs des communications qui n’étaient précédemment pas desservis par des réseaux de données traditionnels renforce le besoin d’intégrer la sécurité à l’architecture du réseau. C’est pourquoi des efforts considérables sont consacrés à ce secteur de recherche et de développement. En attendant, de nombreux outils et procédures sont implémentés pour combattre les failles de sécurité inhérentes à l’architecture réseau.</a:t>
            </a:r>
            <a:endParaRPr/>
          </a:p>
          <a:p>
            <a:pPr marL="0" lvl="0" indent="0" algn="l" rtl="0">
              <a:lnSpc>
                <a:spcPct val="100000"/>
              </a:lnSpc>
              <a:spcBef>
                <a:spcPts val="360"/>
              </a:spcBef>
              <a:spcAft>
                <a:spcPts val="0"/>
              </a:spcAft>
              <a:buSzPts val="1400"/>
              <a:buNone/>
            </a:pPr>
            <a:endParaRPr/>
          </a:p>
        </p:txBody>
      </p:sp>
      <p:sp>
        <p:nvSpPr>
          <p:cNvPr id="305" name="Google Shape;305;p25: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26: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80000"/>
              </a:lnSpc>
              <a:spcBef>
                <a:spcPts val="0"/>
              </a:spcBef>
              <a:spcAft>
                <a:spcPts val="0"/>
              </a:spcAft>
              <a:buSzPts val="1400"/>
              <a:buNone/>
            </a:pPr>
            <a:r>
              <a:rPr lang="fr-FR" sz="930"/>
              <a:t>Les mesures de sécurité prises sur un réseau doivent :</a:t>
            </a:r>
            <a:endParaRPr/>
          </a:p>
          <a:p>
            <a:pPr marL="0" lvl="0" indent="0" algn="l" rtl="0">
              <a:lnSpc>
                <a:spcPct val="80000"/>
              </a:lnSpc>
              <a:spcBef>
                <a:spcPts val="279"/>
              </a:spcBef>
              <a:spcAft>
                <a:spcPts val="0"/>
              </a:spcAft>
              <a:buSzPts val="1400"/>
              <a:buNone/>
            </a:pPr>
            <a:r>
              <a:rPr lang="fr-FR" sz="930"/>
              <a:t>- empêcher la communication non autorisée ou le vol d’informations ;</a:t>
            </a:r>
            <a:endParaRPr/>
          </a:p>
          <a:p>
            <a:pPr marL="0" lvl="0" indent="0" algn="l" rtl="0">
              <a:lnSpc>
                <a:spcPct val="80000"/>
              </a:lnSpc>
              <a:spcBef>
                <a:spcPts val="279"/>
              </a:spcBef>
              <a:spcAft>
                <a:spcPts val="0"/>
              </a:spcAft>
              <a:buSzPts val="1400"/>
              <a:buNone/>
            </a:pPr>
            <a:r>
              <a:rPr lang="fr-FR" sz="930"/>
              <a:t>-empêcher toute modification non autorisée des informations ;</a:t>
            </a:r>
            <a:endParaRPr/>
          </a:p>
          <a:p>
            <a:pPr marL="0" lvl="0" indent="0" algn="l" rtl="0">
              <a:lnSpc>
                <a:spcPct val="80000"/>
              </a:lnSpc>
              <a:spcBef>
                <a:spcPts val="279"/>
              </a:spcBef>
              <a:spcAft>
                <a:spcPts val="0"/>
              </a:spcAft>
              <a:buSzPts val="1400"/>
              <a:buNone/>
            </a:pPr>
            <a:r>
              <a:rPr lang="fr-FR" sz="930"/>
              <a:t>-prévenir les dénis de service.</a:t>
            </a:r>
            <a:endParaRPr/>
          </a:p>
          <a:p>
            <a:pPr marL="0" lvl="0" indent="0" algn="l" rtl="0">
              <a:lnSpc>
                <a:spcPct val="80000"/>
              </a:lnSpc>
              <a:spcBef>
                <a:spcPts val="279"/>
              </a:spcBef>
              <a:spcAft>
                <a:spcPts val="0"/>
              </a:spcAft>
              <a:buSzPts val="1400"/>
              <a:buNone/>
            </a:pPr>
            <a:endParaRPr sz="930"/>
          </a:p>
          <a:p>
            <a:pPr marL="0" lvl="0" indent="0" algn="l" rtl="0">
              <a:lnSpc>
                <a:spcPct val="80000"/>
              </a:lnSpc>
              <a:spcBef>
                <a:spcPts val="279"/>
              </a:spcBef>
              <a:spcAft>
                <a:spcPts val="0"/>
              </a:spcAft>
              <a:buSzPts val="1400"/>
              <a:buNone/>
            </a:pPr>
            <a:r>
              <a:rPr lang="fr-FR" sz="930"/>
              <a:t>Pour atteindre ces objectifs il faut :</a:t>
            </a:r>
            <a:endParaRPr/>
          </a:p>
          <a:p>
            <a:pPr marL="0" lvl="0" indent="0" algn="l" rtl="0">
              <a:lnSpc>
                <a:spcPct val="80000"/>
              </a:lnSpc>
              <a:spcBef>
                <a:spcPts val="279"/>
              </a:spcBef>
              <a:spcAft>
                <a:spcPts val="0"/>
              </a:spcAft>
              <a:buSzPts val="1400"/>
              <a:buNone/>
            </a:pPr>
            <a:r>
              <a:rPr lang="fr-FR" sz="930"/>
              <a:t>-assurer la confidentialité ;</a:t>
            </a:r>
            <a:endParaRPr/>
          </a:p>
          <a:p>
            <a:pPr marL="0" lvl="0" indent="0" algn="l" rtl="0">
              <a:lnSpc>
                <a:spcPct val="80000"/>
              </a:lnSpc>
              <a:spcBef>
                <a:spcPts val="279"/>
              </a:spcBef>
              <a:spcAft>
                <a:spcPts val="0"/>
              </a:spcAft>
              <a:buSzPts val="1400"/>
              <a:buNone/>
            </a:pPr>
            <a:r>
              <a:rPr lang="fr-FR" sz="930"/>
              <a:t>-garantir l’intégrité des données ;</a:t>
            </a:r>
            <a:endParaRPr/>
          </a:p>
          <a:p>
            <a:pPr marL="0" lvl="0" indent="0" algn="l" rtl="0">
              <a:lnSpc>
                <a:spcPct val="80000"/>
              </a:lnSpc>
              <a:spcBef>
                <a:spcPts val="279"/>
              </a:spcBef>
              <a:spcAft>
                <a:spcPts val="0"/>
              </a:spcAft>
              <a:buSzPts val="1400"/>
              <a:buNone/>
            </a:pPr>
            <a:r>
              <a:rPr lang="fr-FR" sz="930"/>
              <a:t>-assurer la disponibilité.</a:t>
            </a:r>
            <a:endParaRPr/>
          </a:p>
          <a:p>
            <a:pPr marL="0" lvl="0" indent="0" algn="l" rtl="0">
              <a:lnSpc>
                <a:spcPct val="80000"/>
              </a:lnSpc>
              <a:spcBef>
                <a:spcPts val="279"/>
              </a:spcBef>
              <a:spcAft>
                <a:spcPts val="0"/>
              </a:spcAft>
              <a:buSzPts val="1400"/>
              <a:buNone/>
            </a:pPr>
            <a:endParaRPr sz="930"/>
          </a:p>
          <a:p>
            <a:pPr marL="0" lvl="0" indent="0" algn="l" rtl="0">
              <a:lnSpc>
                <a:spcPct val="80000"/>
              </a:lnSpc>
              <a:spcBef>
                <a:spcPts val="279"/>
              </a:spcBef>
              <a:spcAft>
                <a:spcPts val="0"/>
              </a:spcAft>
              <a:buSzPts val="1400"/>
              <a:buNone/>
            </a:pPr>
            <a:r>
              <a:rPr lang="fr-FR" sz="930" b="1" u="sng"/>
              <a:t>Assurer la confidentialité</a:t>
            </a:r>
            <a:endParaRPr/>
          </a:p>
          <a:p>
            <a:pPr marL="0" lvl="0" indent="0" algn="l" rtl="0">
              <a:lnSpc>
                <a:spcPct val="80000"/>
              </a:lnSpc>
              <a:spcBef>
                <a:spcPts val="279"/>
              </a:spcBef>
              <a:spcAft>
                <a:spcPts val="0"/>
              </a:spcAft>
              <a:buSzPts val="1400"/>
              <a:buNone/>
            </a:pPr>
            <a:r>
              <a:rPr lang="fr-FR" sz="930"/>
              <a:t>La confidentialité des données est protégée lorsque seuls les destinataires autorisés et prévus (individus, processus ou périphériques) lisent les données. </a:t>
            </a:r>
            <a:endParaRPr/>
          </a:p>
          <a:p>
            <a:pPr marL="0" lvl="0" indent="0" algn="l" rtl="0">
              <a:lnSpc>
                <a:spcPct val="80000"/>
              </a:lnSpc>
              <a:spcBef>
                <a:spcPts val="279"/>
              </a:spcBef>
              <a:spcAft>
                <a:spcPts val="0"/>
              </a:spcAft>
              <a:buSzPts val="1400"/>
              <a:buNone/>
            </a:pPr>
            <a:r>
              <a:rPr lang="fr-FR" sz="930"/>
              <a:t>Instaurer un solide système d'authentification des utilisateurs, faire choisir des mots de passe difficiles à deviner et exiger des utilisateurs qu’ils les changent fréquemment contribue à limiter l’accès aux communications et aux données stockées sur des périphériques reliés au réseau. Lorsque cela est nécessaire, le chiffrement du contenu en assure la confidentialité et réduit les divulgations non autorisées ou les vols d’informations.</a:t>
            </a:r>
            <a:endParaRPr/>
          </a:p>
          <a:p>
            <a:pPr marL="0" lvl="0" indent="0" algn="l" rtl="0">
              <a:lnSpc>
                <a:spcPct val="80000"/>
              </a:lnSpc>
              <a:spcBef>
                <a:spcPts val="279"/>
              </a:spcBef>
              <a:spcAft>
                <a:spcPts val="0"/>
              </a:spcAft>
              <a:buSzPts val="1400"/>
              <a:buNone/>
            </a:pPr>
            <a:r>
              <a:rPr lang="fr-FR" sz="930" b="1" u="sng"/>
              <a:t>Garantir l’intégrité des données:</a:t>
            </a:r>
            <a:endParaRPr/>
          </a:p>
          <a:p>
            <a:pPr marL="0" lvl="0" indent="0" algn="l" rtl="0">
              <a:lnSpc>
                <a:spcPct val="80000"/>
              </a:lnSpc>
              <a:spcBef>
                <a:spcPts val="279"/>
              </a:spcBef>
              <a:spcAft>
                <a:spcPts val="0"/>
              </a:spcAft>
              <a:buSzPts val="1400"/>
              <a:buNone/>
            </a:pPr>
            <a:r>
              <a:rPr lang="fr-FR" sz="930" b="0" u="none"/>
              <a:t>ssurer l’intégrité des données consiste à veiller à ce que les informations ne soient pas modifiées lors de leur transmission de leur point d’origine à leur destination. L’intégrité des données peut être compromise quand les informations ont été corrompues (sciemment ou accidentellement) avant que leur destinataire prévu ne les reçoive.</a:t>
            </a:r>
            <a:endParaRPr/>
          </a:p>
          <a:p>
            <a:pPr marL="0" lvl="0" indent="0" algn="l" rtl="0">
              <a:lnSpc>
                <a:spcPct val="80000"/>
              </a:lnSpc>
              <a:spcBef>
                <a:spcPts val="279"/>
              </a:spcBef>
              <a:spcAft>
                <a:spcPts val="0"/>
              </a:spcAft>
              <a:buSzPts val="1400"/>
              <a:buNone/>
            </a:pPr>
            <a:r>
              <a:rPr lang="fr-FR" sz="930" b="0" u="none"/>
              <a:t>L’utilisation de signatures numériques, d'algorithmes de hachage et de mécanismes de somme de contrôle contribuent à assurer l’intégrité de la source et des données sur un réseau afin de prévenir toute modification non autorisée des informations.</a:t>
            </a:r>
            <a:endParaRPr/>
          </a:p>
          <a:p>
            <a:pPr marL="0" lvl="0" indent="0" algn="l" rtl="0">
              <a:lnSpc>
                <a:spcPct val="80000"/>
              </a:lnSpc>
              <a:spcBef>
                <a:spcPts val="279"/>
              </a:spcBef>
              <a:spcAft>
                <a:spcPts val="0"/>
              </a:spcAft>
              <a:buSzPts val="1400"/>
              <a:buNone/>
            </a:pPr>
            <a:r>
              <a:rPr lang="fr-FR" sz="930" b="1" u="sng"/>
              <a:t>Assurer la disponibilité</a:t>
            </a:r>
            <a:r>
              <a:rPr lang="fr-FR" sz="930" b="0" u="none"/>
              <a:t>: Assurer la confidentialité et l’intégrité n’ont pas de sens si les ressources réseau sont surchargées ou ne sont pas disponibles du tout. Assurer la disponibilité consiste à veiller à ce que les utilisateurs autorisés puissent accéder en temps voulu et de façon fiable aux services de données. es ressources peuvent être indisponibles en cas d’attaque par déni de service ou de propagation d’un virus informatique. Les périphériques de pare-feu d’un réseau, ainsi que les logiciels anti-virus pour ordinateur de bureau et pour serveur, peuvent assurer la fiabilité et la robustesse du système afin de détecter, empêcher ou faire face à de telles attaques. L’élaboration d’infrastructures réseau entièrement redondantes, avec peu de points d’échec uniques, peut réduire l’impact de ces menaces.</a:t>
            </a:r>
            <a:endParaRPr sz="930" b="0" u="none"/>
          </a:p>
        </p:txBody>
      </p:sp>
      <p:sp>
        <p:nvSpPr>
          <p:cNvPr id="313" name="Google Shape;313;p26: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27: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b="1" dirty="0"/>
              <a:t>Services multiples, réseaux multiples</a:t>
            </a:r>
            <a:endParaRPr dirty="0"/>
          </a:p>
          <a:p>
            <a:pPr marL="0" lvl="0" indent="0" algn="l" rtl="0">
              <a:lnSpc>
                <a:spcPct val="100000"/>
              </a:lnSpc>
              <a:spcBef>
                <a:spcPts val="360"/>
              </a:spcBef>
              <a:spcAft>
                <a:spcPts val="0"/>
              </a:spcAft>
              <a:buSzPts val="1400"/>
              <a:buNone/>
            </a:pPr>
            <a:r>
              <a:rPr lang="fr-FR" dirty="0"/>
              <a:t>Les réseaux classiques de transfert de données téléphoniques, de radio, de télévision ou informatiques intègrent tous leur propre version des quatre éléments de base constituant les réseaux. Autrefois, chacun de ces services nécessitait une technologie différente pour acheminer son signal de communication particulier. De plus, chaque service utilisait son propre ensemble de règles et de normes pour assurer le succès du transfert de son signal sur un support précis.</a:t>
            </a:r>
            <a:endParaRPr dirty="0"/>
          </a:p>
          <a:p>
            <a:pPr marL="0" lvl="0" indent="0" algn="l" rtl="0">
              <a:lnSpc>
                <a:spcPct val="100000"/>
              </a:lnSpc>
              <a:spcBef>
                <a:spcPts val="360"/>
              </a:spcBef>
              <a:spcAft>
                <a:spcPts val="0"/>
              </a:spcAft>
              <a:buSzPts val="1400"/>
              <a:buNone/>
            </a:pPr>
            <a:endParaRPr dirty="0"/>
          </a:p>
        </p:txBody>
      </p:sp>
      <p:sp>
        <p:nvSpPr>
          <p:cNvPr id="321" name="Google Shape;321;p27: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2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28: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b="1"/>
              <a:t>Réseaux convergents</a:t>
            </a:r>
            <a:endParaRPr/>
          </a:p>
          <a:p>
            <a:pPr marL="0" lvl="0" indent="0" algn="l" rtl="0">
              <a:lnSpc>
                <a:spcPct val="100000"/>
              </a:lnSpc>
              <a:spcBef>
                <a:spcPts val="360"/>
              </a:spcBef>
              <a:spcAft>
                <a:spcPts val="0"/>
              </a:spcAft>
              <a:buSzPts val="1400"/>
              <a:buNone/>
            </a:pPr>
            <a:r>
              <a:rPr lang="fr-FR"/>
              <a:t>Les progrès technologiques nous permettent aujourd’hui de réunir ces réseaux disparates sur une même plateforme, une plateforme définie comme étant un réseau convergent. Le fait que les flux vocaux, vidéo et de données empruntent le même réseau rend inutile la création et la maintenance de réseaux séparés. Si de nombreux points de contact et périphériques spécialisés (par exemple des ordinateurs personnels, téléphones, télévisions, assistants personnels et lecteurs sur le point de vente) continuent à cohabiter sur un réseau convergent, l’infrastructure réseau, quant à elle, est unique et commune. </a:t>
            </a:r>
            <a:endParaRPr/>
          </a:p>
        </p:txBody>
      </p:sp>
      <p:sp>
        <p:nvSpPr>
          <p:cNvPr id="331" name="Google Shape;331;p28: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2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29: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b="1"/>
              <a:t>Réseaux d’information intelligents</a:t>
            </a:r>
            <a:endParaRPr/>
          </a:p>
          <a:p>
            <a:pPr marL="0" lvl="0" indent="0" algn="l" rtl="0">
              <a:lnSpc>
                <a:spcPct val="100000"/>
              </a:lnSpc>
              <a:spcBef>
                <a:spcPts val="360"/>
              </a:spcBef>
              <a:spcAft>
                <a:spcPts val="0"/>
              </a:spcAft>
              <a:buSzPts val="1400"/>
              <a:buNone/>
            </a:pPr>
            <a:r>
              <a:rPr lang="fr-FR"/>
              <a:t>Le rôle des réseaux est en pleine évolution. La plateforme de communication intelligente de demain ne se contentera pas d’offrir simplement une connectivité de base et un accès à des applications. La convergence des différents types de réseaux de communication sur une seule plateforme représente la première phase de l’avènement du réseau d’information intelligent. Nous nous trouvons actuellement dans la phase d’évolution du réseau. La phase suivante sera celle de la consolidation des différents types de message sur un réseau unique, mais également celle des applications générant, transmettant et sécurisant les messages sur des périphériques réseau intégrés. Non seulement il sera possible de transmettre les éléments audio et vidéo sur le même réseau, mais les périphériques effectuant la commutation téléphonique et la diffusion vidéo seront également ceux qui routent les messages sur le réseau. La plateforme de communication ainsi obtenue offrira des fonctionnalités applicatives de haute qualité pour un coût réduit.</a:t>
            </a:r>
            <a:endParaRPr/>
          </a:p>
        </p:txBody>
      </p:sp>
      <p:sp>
        <p:nvSpPr>
          <p:cNvPr id="341" name="Google Shape;341;p29: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30: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349" name="Google Shape;349;p3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1: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355" name="Google Shape;355;p3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32: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374" name="Google Shape;374;p3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3: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381" name="Google Shape;381;p3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34: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399" name="Google Shape;399;p3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35: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23" name="Google Shape;423;p3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p36: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47" name="Google Shape;447;p3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37: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54" name="Google Shape;454;p3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38: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61" name="Google Shape;461;p3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39: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67" name="Google Shape;467;p3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40: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73" name="Google Shape;473;p4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41: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79" name="Google Shape;479;p4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42: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85" name="Google Shape;485;p4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43: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92" name="Google Shape;492;p4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44: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498" name="Google Shape;498;p4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45: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505" name="Google Shape;505;p4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46: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511" name="Google Shape;511;p4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4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7" name="Google Shape;517;p47: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Le premier modèle de protocole en couches pour les communications interréseau fut créé au début des années 70 et est appelé modèle Internet. Il définit quatre catégories de fonctions qui doivent s’exécuter pour que les communications réussissent. L’architecture de la suite de protocoles TCP/IP suit la structure de ce modèle. Pour cette raison, le modèle Internet est généralement appelé modèle TCP/IP. </a:t>
            </a:r>
            <a:endParaRPr/>
          </a:p>
          <a:p>
            <a:pPr marL="0" lvl="0" indent="0" algn="l" rtl="0">
              <a:lnSpc>
                <a:spcPct val="100000"/>
              </a:lnSpc>
              <a:spcBef>
                <a:spcPts val="360"/>
              </a:spcBef>
              <a:spcAft>
                <a:spcPts val="0"/>
              </a:spcAft>
              <a:buSzPts val="1400"/>
              <a:buNone/>
            </a:pPr>
            <a:endParaRPr/>
          </a:p>
          <a:p>
            <a:pPr marL="0" lvl="0" indent="0" algn="l" rtl="0">
              <a:lnSpc>
                <a:spcPct val="100000"/>
              </a:lnSpc>
              <a:spcBef>
                <a:spcPts val="360"/>
              </a:spcBef>
              <a:spcAft>
                <a:spcPts val="0"/>
              </a:spcAft>
              <a:buSzPts val="1400"/>
              <a:buNone/>
            </a:pPr>
            <a:r>
              <a:rPr lang="fr-FR"/>
              <a:t>La plupart des modèles de protocole décrivent une pile de protocoles spécifique au fournisseur. Cependant, puisque le modèle TCP/IP est une norme ouverte, aucune entreprise ne contrôle la définition du modèle. Les définitions de la norme et des protocoles TCP/IP sont traitées dans un forum public et définies dans un ensemble de documents disponible au public. Ces documents sont appelés documents RFC (Request For Comments). Ils contiennent les spécifications formelles des protocoles de données ainsi que des ressources qui décrivent l’utilisation des protocoles. </a:t>
            </a:r>
            <a:endParaRPr/>
          </a:p>
          <a:p>
            <a:pPr marL="0" lvl="0" indent="0" algn="l" rtl="0">
              <a:lnSpc>
                <a:spcPct val="100000"/>
              </a:lnSpc>
              <a:spcBef>
                <a:spcPts val="360"/>
              </a:spcBef>
              <a:spcAft>
                <a:spcPts val="0"/>
              </a:spcAft>
              <a:buSzPts val="1400"/>
              <a:buNone/>
            </a:pPr>
            <a:endParaRPr/>
          </a:p>
          <a:p>
            <a:pPr marL="0" lvl="0" indent="0" algn="l" rtl="0">
              <a:lnSpc>
                <a:spcPct val="100000"/>
              </a:lnSpc>
              <a:spcBef>
                <a:spcPts val="360"/>
              </a:spcBef>
              <a:spcAft>
                <a:spcPts val="0"/>
              </a:spcAft>
              <a:buSzPts val="1400"/>
              <a:buNone/>
            </a:pPr>
            <a:r>
              <a:rPr lang="fr-FR"/>
              <a:t>Les documents RFC contiennent également des documents techniques et organisationnels concernant Internet, y compris les spécifications techniques et les documents de stratégie fournis par le groupe de travail IETF.</a:t>
            </a:r>
            <a:endParaRPr/>
          </a:p>
          <a:p>
            <a:pPr marL="0" lvl="0" indent="0" algn="l" rtl="0">
              <a:lnSpc>
                <a:spcPct val="100000"/>
              </a:lnSpc>
              <a:spcBef>
                <a:spcPts val="360"/>
              </a:spcBef>
              <a:spcAft>
                <a:spcPts val="0"/>
              </a:spcAft>
              <a:buSzPts val="1400"/>
              <a:buNone/>
            </a:pPr>
            <a:endParaRPr/>
          </a:p>
          <a:p>
            <a:pPr marL="0" lvl="0" indent="0" algn="l" rtl="0">
              <a:lnSpc>
                <a:spcPct val="100000"/>
              </a:lnSpc>
              <a:spcBef>
                <a:spcPts val="360"/>
              </a:spcBef>
              <a:spcAft>
                <a:spcPts val="0"/>
              </a:spcAft>
              <a:buSzPts val="1400"/>
              <a:buNone/>
            </a:pPr>
            <a:endParaRPr/>
          </a:p>
        </p:txBody>
      </p:sp>
      <p:sp>
        <p:nvSpPr>
          <p:cNvPr id="518" name="Google Shape;518;p47: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48: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525" name="Google Shape;525;p4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8"/>
        <p:cNvGrpSpPr/>
        <p:nvPr/>
      </p:nvGrpSpPr>
      <p:grpSpPr>
        <a:xfrm>
          <a:off x="0" y="0"/>
          <a:ext cx="0" cy="0"/>
          <a:chOff x="0" y="0"/>
          <a:chExt cx="0" cy="0"/>
        </a:xfrm>
      </p:grpSpPr>
      <p:sp>
        <p:nvSpPr>
          <p:cNvPr id="529" name="Google Shape;529;p49: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530" name="Google Shape;530;p4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50: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536" name="Google Shape;536;p5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51: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542" name="Google Shape;542;p5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52: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548" name="Google Shape;548;p5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53: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557" name="Google Shape;557;p5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5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4" name="Google Shape;564;p54: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Un processus de communication complet comprend ces étapes :</a:t>
            </a:r>
            <a:endParaRPr/>
          </a:p>
          <a:p>
            <a:pPr marL="241516" lvl="0" indent="-241516" algn="l" rtl="0">
              <a:lnSpc>
                <a:spcPct val="100000"/>
              </a:lnSpc>
              <a:spcBef>
                <a:spcPts val="360"/>
              </a:spcBef>
              <a:spcAft>
                <a:spcPts val="0"/>
              </a:spcAft>
              <a:buClr>
                <a:schemeClr val="dk1"/>
              </a:buClr>
              <a:buSzPts val="1200"/>
              <a:buFont typeface="Calibri"/>
              <a:buAutoNum type="arabicPeriod"/>
            </a:pPr>
            <a:r>
              <a:rPr lang="fr-FR"/>
              <a:t>Création de données sur la couche application du périphérique final d’origine</a:t>
            </a:r>
            <a:endParaRPr/>
          </a:p>
          <a:p>
            <a:pPr marL="241516" lvl="0" indent="-241516" algn="l" rtl="0">
              <a:lnSpc>
                <a:spcPct val="100000"/>
              </a:lnSpc>
              <a:spcBef>
                <a:spcPts val="360"/>
              </a:spcBef>
              <a:spcAft>
                <a:spcPts val="0"/>
              </a:spcAft>
              <a:buClr>
                <a:schemeClr val="dk1"/>
              </a:buClr>
              <a:buSzPts val="1200"/>
              <a:buFont typeface="Calibri"/>
              <a:buAutoNum type="arabicPeriod"/>
            </a:pPr>
            <a:r>
              <a:rPr lang="fr-FR"/>
              <a:t>Segmentation et encapsulation des données lorsqu’elles descendent la pile de protocoles dans le périphérique final source </a:t>
            </a:r>
            <a:endParaRPr/>
          </a:p>
          <a:p>
            <a:pPr marL="0" lvl="0" indent="0" algn="l" rtl="0">
              <a:lnSpc>
                <a:spcPct val="100000"/>
              </a:lnSpc>
              <a:spcBef>
                <a:spcPts val="360"/>
              </a:spcBef>
              <a:spcAft>
                <a:spcPts val="0"/>
              </a:spcAft>
              <a:buSzPts val="1400"/>
              <a:buNone/>
            </a:pPr>
            <a:r>
              <a:rPr lang="fr-FR"/>
              <a:t>3. Génération des données sur les supports au niveau de la couche d’accès au réseau de la pile</a:t>
            </a:r>
            <a:endParaRPr/>
          </a:p>
          <a:p>
            <a:pPr marL="0" lvl="0" indent="0" algn="l" rtl="0">
              <a:lnSpc>
                <a:spcPct val="100000"/>
              </a:lnSpc>
              <a:spcBef>
                <a:spcPts val="360"/>
              </a:spcBef>
              <a:spcAft>
                <a:spcPts val="0"/>
              </a:spcAft>
              <a:buSzPts val="1400"/>
              <a:buNone/>
            </a:pPr>
            <a:r>
              <a:rPr lang="fr-FR"/>
              <a:t>4. Transport des données via l’interréseau, qui est constitué de supports et de n’importe quels périphériques intermédiaires</a:t>
            </a:r>
            <a:endParaRPr/>
          </a:p>
          <a:p>
            <a:pPr marL="0" lvl="0" indent="0" algn="l" rtl="0">
              <a:lnSpc>
                <a:spcPct val="100000"/>
              </a:lnSpc>
              <a:spcBef>
                <a:spcPts val="360"/>
              </a:spcBef>
              <a:spcAft>
                <a:spcPts val="0"/>
              </a:spcAft>
              <a:buSzPts val="1400"/>
              <a:buNone/>
            </a:pPr>
            <a:r>
              <a:rPr lang="fr-FR"/>
              <a:t>5. Réception des données au niveau de la couche d’accès au réseau du périphérique final de destination </a:t>
            </a:r>
            <a:endParaRPr/>
          </a:p>
          <a:p>
            <a:pPr marL="0" lvl="0" indent="0" algn="l" rtl="0">
              <a:lnSpc>
                <a:spcPct val="100000"/>
              </a:lnSpc>
              <a:spcBef>
                <a:spcPts val="360"/>
              </a:spcBef>
              <a:spcAft>
                <a:spcPts val="0"/>
              </a:spcAft>
              <a:buSzPts val="1400"/>
              <a:buNone/>
            </a:pPr>
            <a:r>
              <a:rPr lang="fr-FR"/>
              <a:t>6. Décapsulation et assemblage des données lorsqu’elles remontent la pile dans le périphérique de destination </a:t>
            </a:r>
            <a:endParaRPr/>
          </a:p>
          <a:p>
            <a:pPr marL="0" lvl="0" indent="0" algn="l" rtl="0">
              <a:lnSpc>
                <a:spcPct val="100000"/>
              </a:lnSpc>
              <a:spcBef>
                <a:spcPts val="360"/>
              </a:spcBef>
              <a:spcAft>
                <a:spcPts val="0"/>
              </a:spcAft>
              <a:buSzPts val="1400"/>
              <a:buNone/>
            </a:pPr>
            <a:r>
              <a:rPr lang="fr-FR"/>
              <a:t>7. Transmission de ces données à l’application de destination, au niveau de la couche application du périphérique final de destination</a:t>
            </a:r>
            <a:endParaRPr/>
          </a:p>
          <a:p>
            <a:pPr marL="0" lvl="0" indent="0" algn="l" rtl="0">
              <a:lnSpc>
                <a:spcPct val="100000"/>
              </a:lnSpc>
              <a:spcBef>
                <a:spcPts val="360"/>
              </a:spcBef>
              <a:spcAft>
                <a:spcPts val="0"/>
              </a:spcAft>
              <a:buSzPts val="1400"/>
              <a:buNone/>
            </a:pPr>
            <a:endParaRPr/>
          </a:p>
          <a:p>
            <a:pPr marL="0" lvl="0" indent="0" algn="l" rtl="0">
              <a:lnSpc>
                <a:spcPct val="100000"/>
              </a:lnSpc>
              <a:spcBef>
                <a:spcPts val="360"/>
              </a:spcBef>
              <a:spcAft>
                <a:spcPts val="0"/>
              </a:spcAft>
              <a:buSzPts val="1400"/>
              <a:buNone/>
            </a:pPr>
            <a:endParaRPr/>
          </a:p>
        </p:txBody>
      </p:sp>
      <p:sp>
        <p:nvSpPr>
          <p:cNvPr id="565" name="Google Shape;565;p54: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5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8" name="Google Shape;588;p55: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Lorsque les données d’application descendent la pile de protocoles en vue de leur transmission sur le support réseau, différents protocoles ajoutent des informations à chaque niveau. Il s’agit du processus d’encapsulation. </a:t>
            </a:r>
            <a:endParaRPr/>
          </a:p>
          <a:p>
            <a:pPr marL="0" lvl="0" indent="0" algn="l" rtl="0">
              <a:lnSpc>
                <a:spcPct val="100000"/>
              </a:lnSpc>
              <a:spcBef>
                <a:spcPts val="360"/>
              </a:spcBef>
              <a:spcAft>
                <a:spcPts val="0"/>
              </a:spcAft>
              <a:buSzPts val="1400"/>
              <a:buNone/>
            </a:pPr>
            <a:r>
              <a:rPr lang="fr-FR"/>
              <a:t>À chaque étape du processus d’encapsulation, une unité de données de protocole possède un nom différent qui reflète sa nouvelle apparence. Bien qu’il n’existe aucune convention d’attribution de noms universelle pour les unités de données de protocole, dans ce cours, les unités de données de protocoles sont nommées en fonction des protocoles de la suite TCP/IP.</a:t>
            </a:r>
            <a:endParaRPr/>
          </a:p>
          <a:p>
            <a:pPr marL="0" lvl="0" indent="0" algn="l" rtl="0">
              <a:lnSpc>
                <a:spcPct val="100000"/>
              </a:lnSpc>
              <a:spcBef>
                <a:spcPts val="360"/>
              </a:spcBef>
              <a:spcAft>
                <a:spcPts val="0"/>
              </a:spcAft>
              <a:buSzPts val="1400"/>
              <a:buNone/>
            </a:pPr>
            <a:r>
              <a:rPr lang="fr-FR"/>
              <a:t>-Données : terme général pour les unités de données de protocole utilisées au niveau de la couche application</a:t>
            </a:r>
            <a:endParaRPr/>
          </a:p>
          <a:p>
            <a:pPr marL="0" lvl="0" indent="0" algn="l" rtl="0">
              <a:lnSpc>
                <a:spcPct val="100000"/>
              </a:lnSpc>
              <a:spcBef>
                <a:spcPts val="360"/>
              </a:spcBef>
              <a:spcAft>
                <a:spcPts val="0"/>
              </a:spcAft>
              <a:buSzPts val="1400"/>
              <a:buNone/>
            </a:pPr>
            <a:r>
              <a:rPr lang="fr-FR"/>
              <a:t>-Segment : unité de données de protocole de la couche transport</a:t>
            </a:r>
            <a:endParaRPr/>
          </a:p>
          <a:p>
            <a:pPr marL="0" lvl="0" indent="0" algn="l" rtl="0">
              <a:lnSpc>
                <a:spcPct val="100000"/>
              </a:lnSpc>
              <a:spcBef>
                <a:spcPts val="360"/>
              </a:spcBef>
              <a:spcAft>
                <a:spcPts val="0"/>
              </a:spcAft>
              <a:buSzPts val="1400"/>
              <a:buNone/>
            </a:pPr>
            <a:r>
              <a:rPr lang="fr-FR"/>
              <a:t>-Paquet : unité de données de protocole de la couche interréseau </a:t>
            </a:r>
            <a:endParaRPr/>
          </a:p>
          <a:p>
            <a:pPr marL="0" lvl="0" indent="0" algn="l" rtl="0">
              <a:lnSpc>
                <a:spcPct val="100000"/>
              </a:lnSpc>
              <a:spcBef>
                <a:spcPts val="360"/>
              </a:spcBef>
              <a:spcAft>
                <a:spcPts val="0"/>
              </a:spcAft>
              <a:buSzPts val="1400"/>
              <a:buNone/>
            </a:pPr>
            <a:r>
              <a:rPr lang="fr-FR"/>
              <a:t>-Trame : unité de données de protocole de la couche d’accès au réseau</a:t>
            </a:r>
            <a:endParaRPr/>
          </a:p>
          <a:p>
            <a:pPr marL="0" lvl="0" indent="0" algn="l" rtl="0">
              <a:lnSpc>
                <a:spcPct val="100000"/>
              </a:lnSpc>
              <a:spcBef>
                <a:spcPts val="360"/>
              </a:spcBef>
              <a:spcAft>
                <a:spcPts val="0"/>
              </a:spcAft>
              <a:buSzPts val="1400"/>
              <a:buNone/>
            </a:pPr>
            <a:r>
              <a:rPr lang="fr-FR"/>
              <a:t>-Bits : unité de données de protocole utilisée lors de la transmission physique de données à travers le support</a:t>
            </a:r>
            <a:endParaRPr/>
          </a:p>
          <a:p>
            <a:pPr marL="0" lvl="0" indent="0" algn="l" rtl="0">
              <a:lnSpc>
                <a:spcPct val="100000"/>
              </a:lnSpc>
              <a:spcBef>
                <a:spcPts val="360"/>
              </a:spcBef>
              <a:spcAft>
                <a:spcPts val="0"/>
              </a:spcAft>
              <a:buSzPts val="1400"/>
              <a:buNone/>
            </a:pPr>
            <a:endParaRPr/>
          </a:p>
          <a:p>
            <a:pPr marL="0" lvl="0" indent="0" algn="l" rtl="0">
              <a:lnSpc>
                <a:spcPct val="100000"/>
              </a:lnSpc>
              <a:spcBef>
                <a:spcPts val="360"/>
              </a:spcBef>
              <a:spcAft>
                <a:spcPts val="0"/>
              </a:spcAft>
              <a:buSzPts val="1400"/>
              <a:buNone/>
            </a:pPr>
            <a:endParaRPr/>
          </a:p>
        </p:txBody>
      </p:sp>
      <p:sp>
        <p:nvSpPr>
          <p:cNvPr id="589" name="Google Shape;589;p55: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56: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p56: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Le modèle OSI décrit des processus de codage, de mise en forme, de segmentation et d’encapsulation de données pour la transmission sur le réseau. Un flux de données envoyé depuis une source vers une destination peut être divisé en parties et entrelacé avec des messages transmis depuis d’autres hôtes vers d’autres destinations. À n’importe quel moment, des milliards de ces parties d’informations se déplacent sur un réseau. Il est essentiel que chaque donnée contienne les informations d’identification suffisantes afin d’arriver à bonne destination. </a:t>
            </a:r>
            <a:endParaRPr/>
          </a:p>
          <a:p>
            <a:pPr marL="0" lvl="0" indent="0" algn="l" rtl="0">
              <a:lnSpc>
                <a:spcPct val="100000"/>
              </a:lnSpc>
              <a:spcBef>
                <a:spcPts val="360"/>
              </a:spcBef>
              <a:spcAft>
                <a:spcPts val="0"/>
              </a:spcAft>
              <a:buSzPts val="1400"/>
              <a:buNone/>
            </a:pPr>
            <a:endParaRPr/>
          </a:p>
          <a:p>
            <a:pPr marL="0" lvl="0" indent="0" algn="l" rtl="0">
              <a:lnSpc>
                <a:spcPct val="100000"/>
              </a:lnSpc>
              <a:spcBef>
                <a:spcPts val="360"/>
              </a:spcBef>
              <a:spcAft>
                <a:spcPts val="0"/>
              </a:spcAft>
              <a:buSzPts val="1400"/>
              <a:buNone/>
            </a:pPr>
            <a:r>
              <a:rPr lang="fr-FR"/>
              <a:t>Il existe plusieurs types d’adresses qui doivent être incluses pour livrer correctement les données depuis une application source exécutée sur un hôte à l’application de destination correcte exécutée sur un autre. En utilisant le modèle OSI comme guide, nous apercevons les différents identificateurs et adresses nécessaires à chaque couche.</a:t>
            </a:r>
            <a:endParaRPr/>
          </a:p>
        </p:txBody>
      </p:sp>
      <p:sp>
        <p:nvSpPr>
          <p:cNvPr id="606" name="Google Shape;606;p56: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56</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p57: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614" name="Google Shape;614;p57: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p58: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621" name="Google Shape;621;p58: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59: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8" name="Google Shape;628;p59: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endParaRPr/>
          </a:p>
        </p:txBody>
      </p:sp>
      <p:sp>
        <p:nvSpPr>
          <p:cNvPr id="629" name="Google Shape;629;p59: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p60: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636" name="Google Shape;636;p60: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p61: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643" name="Google Shape;643;p61: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p62: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650" name="Google Shape;650;p62: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p63: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7" name="Google Shape;657;p63: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0"/>
              </a:spcBef>
              <a:spcAft>
                <a:spcPts val="0"/>
              </a:spcAft>
              <a:buSzPts val="1400"/>
              <a:buNone/>
            </a:pPr>
            <a:r>
              <a:rPr lang="fr-FR"/>
              <a:t>Par exemple, un réseau domestique simple connectant deux ordinateurs qui partagent une imprimante est un réseau Peer to Peer. Chaque utilisateur peut configurer son ordinateur pour partager des fichiers, exécuter des jeux en réseau ou partager une connexion Internet. Autre exemple de réseau Peer to Peer : deux ordinateurs connectés à un grand réseau et utilisant des applications logicielles pour partager des ressources via le réseau.</a:t>
            </a:r>
            <a:endParaRPr/>
          </a:p>
        </p:txBody>
      </p:sp>
      <p:sp>
        <p:nvSpPr>
          <p:cNvPr id="658" name="Google Shape;658;p63:notes"/>
          <p:cNvSpPr txBox="1">
            <a:spLocks noGrp="1"/>
          </p:cNvSpPr>
          <p:nvPr>
            <p:ph type="sldNum" idx="12"/>
          </p:nvPr>
        </p:nvSpPr>
        <p:spPr>
          <a:xfrm>
            <a:off x="3901698" y="9517546"/>
            <a:ext cx="2984871" cy="501015"/>
          </a:xfrm>
          <a:prstGeom prst="rect">
            <a:avLst/>
          </a:prstGeom>
          <a:noFill/>
          <a:ln>
            <a:noFill/>
          </a:ln>
        </p:spPr>
        <p:txBody>
          <a:bodyPr spcFirstLastPara="1" wrap="square" lIns="96600" tIns="48300" rIns="96600" bIns="48300" anchor="b" anchorCtr="0">
            <a:noAutofit/>
          </a:bodyPr>
          <a:lstStyle/>
          <a:p>
            <a:pPr marL="0" lvl="0" indent="0" algn="r" rtl="0">
              <a:lnSpc>
                <a:spcPct val="100000"/>
              </a:lnSpc>
              <a:spcBef>
                <a:spcPts val="0"/>
              </a:spcBef>
              <a:spcAft>
                <a:spcPts val="0"/>
              </a:spcAft>
              <a:buSzPts val="1400"/>
              <a:buNone/>
            </a:pPr>
            <a:fld id="{00000000-1234-1234-1234-123412341234}" type="slidenum">
              <a:rPr lang="fr-FR"/>
              <a:t>63</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64: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666" name="Google Shape;666;p64: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Google Shape;672;p65:notes"/>
          <p:cNvSpPr txBox="1">
            <a:spLocks noGrp="1"/>
          </p:cNvSpPr>
          <p:nvPr>
            <p:ph type="body" idx="1"/>
          </p:nvPr>
        </p:nvSpPr>
        <p:spPr>
          <a:xfrm>
            <a:off x="688817" y="4759643"/>
            <a:ext cx="5510530" cy="4509135"/>
          </a:xfrm>
          <a:prstGeom prst="rect">
            <a:avLst/>
          </a:prstGeom>
          <a:noFill/>
          <a:ln>
            <a:noFill/>
          </a:ln>
        </p:spPr>
        <p:txBody>
          <a:bodyPr spcFirstLastPara="1" wrap="square" lIns="96600" tIns="48300" rIns="96600" bIns="48300" anchor="t" anchorCtr="0">
            <a:noAutofit/>
          </a:bodyPr>
          <a:lstStyle/>
          <a:p>
            <a:pPr marL="0" lvl="0" indent="0" algn="l" rtl="0">
              <a:lnSpc>
                <a:spcPct val="100000"/>
              </a:lnSpc>
              <a:spcBef>
                <a:spcPts val="360"/>
              </a:spcBef>
              <a:spcAft>
                <a:spcPts val="0"/>
              </a:spcAft>
              <a:buSzPts val="1400"/>
              <a:buNone/>
            </a:pPr>
            <a:endParaRPr/>
          </a:p>
        </p:txBody>
      </p:sp>
      <p:sp>
        <p:nvSpPr>
          <p:cNvPr id="673" name="Google Shape;673;p65:notes"/>
          <p:cNvSpPr>
            <a:spLocks noGrp="1" noRot="1" noChangeAspect="1"/>
          </p:cNvSpPr>
          <p:nvPr>
            <p:ph type="sldImg" idx="2"/>
          </p:nvPr>
        </p:nvSpPr>
        <p:spPr>
          <a:xfrm>
            <a:off x="939800" y="750888"/>
            <a:ext cx="5008563" cy="37576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e de titr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640"/>
              </a:spcBef>
              <a:spcAft>
                <a:spcPts val="0"/>
              </a:spcAft>
              <a:buClr>
                <a:schemeClr val="dk1"/>
              </a:buClr>
              <a:buSzPts val="3200"/>
              <a:buFont typeface="Arial"/>
              <a:buNone/>
              <a:defRPr/>
            </a:lvl1pPr>
            <a:lvl2pPr lvl="1" algn="ctr">
              <a:lnSpc>
                <a:spcPct val="100000"/>
              </a:lnSpc>
              <a:spcBef>
                <a:spcPts val="560"/>
              </a:spcBef>
              <a:spcAft>
                <a:spcPts val="0"/>
              </a:spcAft>
              <a:buClr>
                <a:schemeClr val="dk1"/>
              </a:buClr>
              <a:buSzPts val="2800"/>
              <a:buFont typeface="Arial"/>
              <a:buNone/>
              <a:defRPr/>
            </a:lvl2pPr>
            <a:lvl3pPr lvl="2" algn="ctr">
              <a:lnSpc>
                <a:spcPct val="100000"/>
              </a:lnSpc>
              <a:spcBef>
                <a:spcPts val="480"/>
              </a:spcBef>
              <a:spcAft>
                <a:spcPts val="0"/>
              </a:spcAft>
              <a:buClr>
                <a:schemeClr val="dk1"/>
              </a:buClr>
              <a:buSzPts val="2400"/>
              <a:buFont typeface="Arial"/>
              <a:buNone/>
              <a:defRPr/>
            </a:lvl3pPr>
            <a:lvl4pPr lvl="3" algn="ctr">
              <a:lnSpc>
                <a:spcPct val="100000"/>
              </a:lnSpc>
              <a:spcBef>
                <a:spcPts val="400"/>
              </a:spcBef>
              <a:spcAft>
                <a:spcPts val="0"/>
              </a:spcAft>
              <a:buClr>
                <a:schemeClr val="dk1"/>
              </a:buClr>
              <a:buSzPts val="2000"/>
              <a:buFont typeface="Arial"/>
              <a:buNone/>
              <a:defRPr/>
            </a:lvl4pPr>
            <a:lvl5pPr lvl="4" algn="ctr">
              <a:lnSpc>
                <a:spcPct val="100000"/>
              </a:lnSpc>
              <a:spcBef>
                <a:spcPts val="400"/>
              </a:spcBef>
              <a:spcAft>
                <a:spcPts val="0"/>
              </a:spcAft>
              <a:buClr>
                <a:schemeClr val="dk1"/>
              </a:buClr>
              <a:buSzPts val="2000"/>
              <a:buFont typeface="Arial"/>
              <a:buNone/>
              <a:defRPr/>
            </a:lvl5pPr>
            <a:lvl6pPr lvl="5" algn="ctr">
              <a:lnSpc>
                <a:spcPct val="100000"/>
              </a:lnSpc>
              <a:spcBef>
                <a:spcPts val="400"/>
              </a:spcBef>
              <a:spcAft>
                <a:spcPts val="0"/>
              </a:spcAft>
              <a:buClr>
                <a:schemeClr val="dk1"/>
              </a:buClr>
              <a:buSzPts val="2000"/>
              <a:buFont typeface="Arial"/>
              <a:buNone/>
              <a:defRPr/>
            </a:lvl6pPr>
            <a:lvl7pPr lvl="6" algn="ctr">
              <a:lnSpc>
                <a:spcPct val="100000"/>
              </a:lnSpc>
              <a:spcBef>
                <a:spcPts val="400"/>
              </a:spcBef>
              <a:spcAft>
                <a:spcPts val="0"/>
              </a:spcAft>
              <a:buClr>
                <a:schemeClr val="dk1"/>
              </a:buClr>
              <a:buSzPts val="2000"/>
              <a:buFont typeface="Arial"/>
              <a:buNone/>
              <a:defRPr/>
            </a:lvl7pPr>
            <a:lvl8pPr lvl="7" algn="ctr">
              <a:lnSpc>
                <a:spcPct val="100000"/>
              </a:lnSpc>
              <a:spcBef>
                <a:spcPts val="400"/>
              </a:spcBef>
              <a:spcAft>
                <a:spcPts val="0"/>
              </a:spcAft>
              <a:buClr>
                <a:schemeClr val="dk1"/>
              </a:buClr>
              <a:buSzPts val="2000"/>
              <a:buFont typeface="Arial"/>
              <a:buNone/>
              <a:defRPr/>
            </a:lvl8pPr>
            <a:lvl9pPr lvl="8" algn="ctr">
              <a:lnSpc>
                <a:spcPct val="100000"/>
              </a:lnSpc>
              <a:spcBef>
                <a:spcPts val="400"/>
              </a:spcBef>
              <a:spcAft>
                <a:spcPts val="0"/>
              </a:spcAft>
              <a:buClr>
                <a:schemeClr val="dk1"/>
              </a:buClr>
              <a:buSzPts val="2000"/>
              <a:buFont typeface="Arial"/>
              <a:buNone/>
              <a:defRPr/>
            </a:lvl9pPr>
          </a:lstStyle>
          <a:p>
            <a:endParaRPr/>
          </a:p>
        </p:txBody>
      </p:sp>
      <p:sp>
        <p:nvSpPr>
          <p:cNvPr id="18" name="Google Shape;18;p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Vide">
  <p:cSld name="1_Vide">
    <p:spTree>
      <p:nvGrpSpPr>
        <p:cNvPr id="1" name="Shape 27"/>
        <p:cNvGrpSpPr/>
        <p:nvPr/>
      </p:nvGrpSpPr>
      <p:grpSpPr>
        <a:xfrm>
          <a:off x="0" y="0"/>
          <a:ext cx="0" cy="0"/>
          <a:chOff x="0" y="0"/>
          <a:chExt cx="0" cy="0"/>
        </a:xfrm>
      </p:grpSpPr>
      <p:cxnSp>
        <p:nvCxnSpPr>
          <p:cNvPr id="28" name="Google Shape;28;p4"/>
          <p:cNvCxnSpPr/>
          <p:nvPr/>
        </p:nvCxnSpPr>
        <p:spPr>
          <a:xfrm>
            <a:off x="0" y="6240463"/>
            <a:ext cx="9144000" cy="0"/>
          </a:xfrm>
          <a:prstGeom prst="straightConnector1">
            <a:avLst/>
          </a:prstGeom>
          <a:noFill/>
          <a:ln w="12700" cap="flat" cmpd="sng">
            <a:solidFill>
              <a:schemeClr val="lt2"/>
            </a:solidFill>
            <a:prstDash val="solid"/>
            <a:round/>
            <a:headEnd type="none" w="sm" len="sm"/>
            <a:tailEnd type="none" w="sm" len="sm"/>
          </a:ln>
        </p:spPr>
      </p:cxnSp>
      <p:sp>
        <p:nvSpPr>
          <p:cNvPr id="29" name="Google Shape;29;p4"/>
          <p:cNvSpPr txBox="1"/>
          <p:nvPr/>
        </p:nvSpPr>
        <p:spPr>
          <a:xfrm>
            <a:off x="4243388" y="6380163"/>
            <a:ext cx="1058862" cy="261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fr-FR" sz="1100" b="0" i="0" u="none" strike="noStrike" cap="none">
                <a:solidFill>
                  <a:schemeClr val="dk1"/>
                </a:solidFill>
                <a:latin typeface="Calibri"/>
                <a:ea typeface="Calibri"/>
                <a:cs typeface="Calibri"/>
                <a:sym typeface="Calibri"/>
              </a:rPr>
              <a:t>Chapitre 1</a:t>
            </a:r>
            <a:endParaRPr sz="1400" b="0" i="0" u="none" strike="noStrike" cap="none">
              <a:solidFill>
                <a:srgbClr val="000000"/>
              </a:solidFill>
              <a:latin typeface="Arial"/>
              <a:ea typeface="Arial"/>
              <a:cs typeface="Arial"/>
              <a:sym typeface="Arial"/>
            </a:endParaRPr>
          </a:p>
        </p:txBody>
      </p:sp>
      <p:sp>
        <p:nvSpPr>
          <p:cNvPr id="30" name="Google Shape;30;p4"/>
          <p:cNvSpPr txBox="1">
            <a:spLocks noGrp="1"/>
          </p:cNvSpPr>
          <p:nvPr>
            <p:ph type="title"/>
          </p:nvPr>
        </p:nvSpPr>
        <p:spPr>
          <a:xfrm>
            <a:off x="0" y="147603"/>
            <a:ext cx="9144000" cy="762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200" b="1">
                <a:solidFill>
                  <a:schemeClr val="dk1"/>
                </a:solidFill>
                <a:latin typeface="Calibri"/>
                <a:ea typeface="Calibri"/>
                <a:cs typeface="Calibri"/>
                <a:sym typeface="Calibri"/>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152400" y="1177962"/>
            <a:ext cx="8839200" cy="49530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Calibri"/>
              <a:buChar char="•"/>
              <a:defRPr>
                <a:latin typeface="Calibri"/>
                <a:ea typeface="Calibri"/>
                <a:cs typeface="Calibri"/>
                <a:sym typeface="Calibri"/>
              </a:defRPr>
            </a:lvl1pPr>
            <a:lvl2pPr marL="914400" lvl="1" indent="-406400" algn="l">
              <a:lnSpc>
                <a:spcPct val="100000"/>
              </a:lnSpc>
              <a:spcBef>
                <a:spcPts val="560"/>
              </a:spcBef>
              <a:spcAft>
                <a:spcPts val="0"/>
              </a:spcAft>
              <a:buClr>
                <a:schemeClr val="dk1"/>
              </a:buClr>
              <a:buSzPts val="2800"/>
              <a:buFont typeface="Calibri"/>
              <a:buChar char="–"/>
              <a:defRPr>
                <a:latin typeface="Calibri"/>
                <a:ea typeface="Calibri"/>
                <a:cs typeface="Calibri"/>
                <a:sym typeface="Calibri"/>
              </a:defRPr>
            </a:lvl2pPr>
            <a:lvl3pPr marL="1371600" lvl="2" indent="-381000" algn="l">
              <a:lnSpc>
                <a:spcPct val="100000"/>
              </a:lnSpc>
              <a:spcBef>
                <a:spcPts val="480"/>
              </a:spcBef>
              <a:spcAft>
                <a:spcPts val="0"/>
              </a:spcAft>
              <a:buClr>
                <a:schemeClr val="dk1"/>
              </a:buClr>
              <a:buSzPts val="2400"/>
              <a:buFont typeface="Calibri"/>
              <a:buChar char="•"/>
              <a:defRPr>
                <a:latin typeface="Calibri"/>
                <a:ea typeface="Calibri"/>
                <a:cs typeface="Calibri"/>
                <a:sym typeface="Calibri"/>
              </a:defRPr>
            </a:lvl3pPr>
            <a:lvl4pPr marL="1828800" lvl="3" indent="-355600" algn="l">
              <a:lnSpc>
                <a:spcPct val="100000"/>
              </a:lnSpc>
              <a:spcBef>
                <a:spcPts val="400"/>
              </a:spcBef>
              <a:spcAft>
                <a:spcPts val="0"/>
              </a:spcAft>
              <a:buClr>
                <a:schemeClr val="dk1"/>
              </a:buClr>
              <a:buSzPts val="2000"/>
              <a:buFont typeface="Calibri"/>
              <a:buChar char="–"/>
              <a:defRPr>
                <a:latin typeface="Calibri"/>
                <a:ea typeface="Calibri"/>
                <a:cs typeface="Calibri"/>
                <a:sym typeface="Calibri"/>
              </a:defRPr>
            </a:lvl4pPr>
            <a:lvl5pPr marL="2286000" lvl="4" indent="-355600" algn="l">
              <a:lnSpc>
                <a:spcPct val="100000"/>
              </a:lnSpc>
              <a:spcBef>
                <a:spcPts val="400"/>
              </a:spcBef>
              <a:spcAft>
                <a:spcPts val="0"/>
              </a:spcAft>
              <a:buClr>
                <a:schemeClr val="dk1"/>
              </a:buClr>
              <a:buSzPts val="2000"/>
              <a:buFont typeface="Calibri"/>
              <a:buChar char="»"/>
              <a:defRPr>
                <a:latin typeface="Calibri"/>
                <a:ea typeface="Calibri"/>
                <a:cs typeface="Calibri"/>
                <a:sym typeface="Calibri"/>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2" name="Google Shape;32;p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Vide">
  <p:cSld name="2_Vide">
    <p:spTree>
      <p:nvGrpSpPr>
        <p:cNvPr id="1" name="Shape 33"/>
        <p:cNvGrpSpPr/>
        <p:nvPr/>
      </p:nvGrpSpPr>
      <p:grpSpPr>
        <a:xfrm>
          <a:off x="0" y="0"/>
          <a:ext cx="0" cy="0"/>
          <a:chOff x="0" y="0"/>
          <a:chExt cx="0" cy="0"/>
        </a:xfrm>
      </p:grpSpPr>
      <p:cxnSp>
        <p:nvCxnSpPr>
          <p:cNvPr id="34" name="Google Shape;34;p5"/>
          <p:cNvCxnSpPr/>
          <p:nvPr/>
        </p:nvCxnSpPr>
        <p:spPr>
          <a:xfrm>
            <a:off x="0" y="6240463"/>
            <a:ext cx="9144000" cy="0"/>
          </a:xfrm>
          <a:prstGeom prst="straightConnector1">
            <a:avLst/>
          </a:prstGeom>
          <a:noFill/>
          <a:ln w="12700" cap="flat" cmpd="sng">
            <a:solidFill>
              <a:schemeClr val="lt2"/>
            </a:solidFill>
            <a:prstDash val="solid"/>
            <a:round/>
            <a:headEnd type="none" w="sm" len="sm"/>
            <a:tailEnd type="none" w="sm" len="sm"/>
          </a:ln>
        </p:spPr>
      </p:cxnSp>
      <p:sp>
        <p:nvSpPr>
          <p:cNvPr id="35" name="Google Shape;35;p5"/>
          <p:cNvSpPr txBox="1"/>
          <p:nvPr/>
        </p:nvSpPr>
        <p:spPr>
          <a:xfrm>
            <a:off x="4243388" y="6380163"/>
            <a:ext cx="1058862" cy="261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fr-FR" sz="1100" b="0" i="0" u="none" strike="noStrike" cap="none">
                <a:solidFill>
                  <a:schemeClr val="dk1"/>
                </a:solidFill>
                <a:latin typeface="Calibri"/>
                <a:ea typeface="Calibri"/>
                <a:cs typeface="Calibri"/>
                <a:sym typeface="Calibri"/>
              </a:rPr>
              <a:t>Chapitre 1</a:t>
            </a:r>
            <a:endParaRPr sz="1400" b="0" i="0" u="none" strike="noStrike" cap="none">
              <a:solidFill>
                <a:srgbClr val="000000"/>
              </a:solidFill>
              <a:latin typeface="Arial"/>
              <a:ea typeface="Arial"/>
              <a:cs typeface="Arial"/>
              <a:sym typeface="Arial"/>
            </a:endParaRPr>
          </a:p>
        </p:txBody>
      </p:sp>
      <p:sp>
        <p:nvSpPr>
          <p:cNvPr id="36" name="Google Shape;36;p5"/>
          <p:cNvSpPr txBox="1">
            <a:spLocks noGrp="1"/>
          </p:cNvSpPr>
          <p:nvPr>
            <p:ph type="title"/>
          </p:nvPr>
        </p:nvSpPr>
        <p:spPr>
          <a:xfrm>
            <a:off x="0" y="147603"/>
            <a:ext cx="9144000" cy="762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200" b="1">
                <a:solidFill>
                  <a:schemeClr val="dk1"/>
                </a:solidFill>
                <a:latin typeface="Calibri"/>
                <a:ea typeface="Calibri"/>
                <a:cs typeface="Calibri"/>
                <a:sym typeface="Calibri"/>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152400" y="1177962"/>
            <a:ext cx="8839200" cy="49530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Calibri"/>
              <a:buChar char="•"/>
              <a:defRPr>
                <a:latin typeface="Calibri"/>
                <a:ea typeface="Calibri"/>
                <a:cs typeface="Calibri"/>
                <a:sym typeface="Calibri"/>
              </a:defRPr>
            </a:lvl1pPr>
            <a:lvl2pPr marL="914400" lvl="1" indent="-406400" algn="l">
              <a:lnSpc>
                <a:spcPct val="100000"/>
              </a:lnSpc>
              <a:spcBef>
                <a:spcPts val="560"/>
              </a:spcBef>
              <a:spcAft>
                <a:spcPts val="0"/>
              </a:spcAft>
              <a:buClr>
                <a:schemeClr val="dk1"/>
              </a:buClr>
              <a:buSzPts val="2800"/>
              <a:buFont typeface="Calibri"/>
              <a:buChar char="–"/>
              <a:defRPr>
                <a:latin typeface="Calibri"/>
                <a:ea typeface="Calibri"/>
                <a:cs typeface="Calibri"/>
                <a:sym typeface="Calibri"/>
              </a:defRPr>
            </a:lvl2pPr>
            <a:lvl3pPr marL="1371600" lvl="2" indent="-381000" algn="l">
              <a:lnSpc>
                <a:spcPct val="100000"/>
              </a:lnSpc>
              <a:spcBef>
                <a:spcPts val="480"/>
              </a:spcBef>
              <a:spcAft>
                <a:spcPts val="0"/>
              </a:spcAft>
              <a:buClr>
                <a:schemeClr val="dk1"/>
              </a:buClr>
              <a:buSzPts val="2400"/>
              <a:buFont typeface="Calibri"/>
              <a:buChar char="•"/>
              <a:defRPr>
                <a:latin typeface="Calibri"/>
                <a:ea typeface="Calibri"/>
                <a:cs typeface="Calibri"/>
                <a:sym typeface="Calibri"/>
              </a:defRPr>
            </a:lvl3pPr>
            <a:lvl4pPr marL="1828800" lvl="3" indent="-355600" algn="l">
              <a:lnSpc>
                <a:spcPct val="100000"/>
              </a:lnSpc>
              <a:spcBef>
                <a:spcPts val="400"/>
              </a:spcBef>
              <a:spcAft>
                <a:spcPts val="0"/>
              </a:spcAft>
              <a:buClr>
                <a:schemeClr val="dk1"/>
              </a:buClr>
              <a:buSzPts val="2000"/>
              <a:buFont typeface="Calibri"/>
              <a:buChar char="–"/>
              <a:defRPr>
                <a:latin typeface="Calibri"/>
                <a:ea typeface="Calibri"/>
                <a:cs typeface="Calibri"/>
                <a:sym typeface="Calibri"/>
              </a:defRPr>
            </a:lvl4pPr>
            <a:lvl5pPr marL="2286000" lvl="4" indent="-355600" algn="l">
              <a:lnSpc>
                <a:spcPct val="100000"/>
              </a:lnSpc>
              <a:spcBef>
                <a:spcPts val="400"/>
              </a:spcBef>
              <a:spcAft>
                <a:spcPts val="0"/>
              </a:spcAft>
              <a:buClr>
                <a:schemeClr val="dk1"/>
              </a:buClr>
              <a:buSzPts val="2000"/>
              <a:buFont typeface="Calibri"/>
              <a:buChar char="»"/>
              <a:defRPr>
                <a:latin typeface="Calibri"/>
                <a:ea typeface="Calibri"/>
                <a:cs typeface="Calibri"/>
                <a:sym typeface="Calibri"/>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8" name="Google Shape;38;p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3_Vide">
  <p:cSld name="3_Vide">
    <p:spTree>
      <p:nvGrpSpPr>
        <p:cNvPr id="1" name="Shape 39"/>
        <p:cNvGrpSpPr/>
        <p:nvPr/>
      </p:nvGrpSpPr>
      <p:grpSpPr>
        <a:xfrm>
          <a:off x="0" y="0"/>
          <a:ext cx="0" cy="0"/>
          <a:chOff x="0" y="0"/>
          <a:chExt cx="0" cy="0"/>
        </a:xfrm>
      </p:grpSpPr>
      <p:cxnSp>
        <p:nvCxnSpPr>
          <p:cNvPr id="40" name="Google Shape;40;p6"/>
          <p:cNvCxnSpPr/>
          <p:nvPr/>
        </p:nvCxnSpPr>
        <p:spPr>
          <a:xfrm>
            <a:off x="0" y="6240463"/>
            <a:ext cx="9144000" cy="0"/>
          </a:xfrm>
          <a:prstGeom prst="straightConnector1">
            <a:avLst/>
          </a:prstGeom>
          <a:noFill/>
          <a:ln w="12700" cap="flat" cmpd="sng">
            <a:solidFill>
              <a:schemeClr val="lt2"/>
            </a:solidFill>
            <a:prstDash val="solid"/>
            <a:round/>
            <a:headEnd type="none" w="sm" len="sm"/>
            <a:tailEnd type="none" w="sm" len="sm"/>
          </a:ln>
        </p:spPr>
      </p:cxnSp>
      <p:sp>
        <p:nvSpPr>
          <p:cNvPr id="41" name="Google Shape;41;p6"/>
          <p:cNvSpPr txBox="1"/>
          <p:nvPr/>
        </p:nvSpPr>
        <p:spPr>
          <a:xfrm>
            <a:off x="4243388" y="6380163"/>
            <a:ext cx="1058862" cy="2619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fr-FR" sz="1100" b="0" i="0" u="none" strike="noStrike" cap="none">
                <a:solidFill>
                  <a:schemeClr val="dk1"/>
                </a:solidFill>
                <a:latin typeface="Calibri"/>
                <a:ea typeface="Calibri"/>
                <a:cs typeface="Calibri"/>
                <a:sym typeface="Calibri"/>
              </a:rPr>
              <a:t>Chapitre 1</a:t>
            </a:r>
            <a:endParaRPr sz="1400" b="0" i="0" u="none" strike="noStrike" cap="none">
              <a:solidFill>
                <a:srgbClr val="000000"/>
              </a:solidFill>
              <a:latin typeface="Arial"/>
              <a:ea typeface="Arial"/>
              <a:cs typeface="Arial"/>
              <a:sym typeface="Arial"/>
            </a:endParaRPr>
          </a:p>
        </p:txBody>
      </p:sp>
      <p:sp>
        <p:nvSpPr>
          <p:cNvPr id="42" name="Google Shape;42;p6"/>
          <p:cNvSpPr txBox="1">
            <a:spLocks noGrp="1"/>
          </p:cNvSpPr>
          <p:nvPr>
            <p:ph type="title"/>
          </p:nvPr>
        </p:nvSpPr>
        <p:spPr>
          <a:xfrm>
            <a:off x="0" y="147603"/>
            <a:ext cx="9144000" cy="762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3200" b="1">
                <a:solidFill>
                  <a:schemeClr val="dk1"/>
                </a:solidFill>
                <a:latin typeface="Calibri"/>
                <a:ea typeface="Calibri"/>
                <a:cs typeface="Calibri"/>
                <a:sym typeface="Calibri"/>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3" name="Google Shape;43;p6"/>
          <p:cNvSpPr txBox="1">
            <a:spLocks noGrp="1"/>
          </p:cNvSpPr>
          <p:nvPr>
            <p:ph type="body" idx="1"/>
          </p:nvPr>
        </p:nvSpPr>
        <p:spPr>
          <a:xfrm>
            <a:off x="152400" y="1177962"/>
            <a:ext cx="8839200" cy="4953000"/>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Calibri"/>
              <a:buChar char="•"/>
              <a:defRPr>
                <a:latin typeface="Calibri"/>
                <a:ea typeface="Calibri"/>
                <a:cs typeface="Calibri"/>
                <a:sym typeface="Calibri"/>
              </a:defRPr>
            </a:lvl1pPr>
            <a:lvl2pPr marL="914400" lvl="1" indent="-406400" algn="l">
              <a:lnSpc>
                <a:spcPct val="100000"/>
              </a:lnSpc>
              <a:spcBef>
                <a:spcPts val="560"/>
              </a:spcBef>
              <a:spcAft>
                <a:spcPts val="0"/>
              </a:spcAft>
              <a:buClr>
                <a:schemeClr val="dk1"/>
              </a:buClr>
              <a:buSzPts val="2800"/>
              <a:buFont typeface="Calibri"/>
              <a:buChar char="–"/>
              <a:defRPr>
                <a:latin typeface="Calibri"/>
                <a:ea typeface="Calibri"/>
                <a:cs typeface="Calibri"/>
                <a:sym typeface="Calibri"/>
              </a:defRPr>
            </a:lvl2pPr>
            <a:lvl3pPr marL="1371600" lvl="2" indent="-381000" algn="l">
              <a:lnSpc>
                <a:spcPct val="100000"/>
              </a:lnSpc>
              <a:spcBef>
                <a:spcPts val="480"/>
              </a:spcBef>
              <a:spcAft>
                <a:spcPts val="0"/>
              </a:spcAft>
              <a:buClr>
                <a:schemeClr val="dk1"/>
              </a:buClr>
              <a:buSzPts val="2400"/>
              <a:buFont typeface="Calibri"/>
              <a:buChar char="•"/>
              <a:defRPr>
                <a:latin typeface="Calibri"/>
                <a:ea typeface="Calibri"/>
                <a:cs typeface="Calibri"/>
                <a:sym typeface="Calibri"/>
              </a:defRPr>
            </a:lvl3pPr>
            <a:lvl4pPr marL="1828800" lvl="3" indent="-355600" algn="l">
              <a:lnSpc>
                <a:spcPct val="100000"/>
              </a:lnSpc>
              <a:spcBef>
                <a:spcPts val="400"/>
              </a:spcBef>
              <a:spcAft>
                <a:spcPts val="0"/>
              </a:spcAft>
              <a:buClr>
                <a:schemeClr val="dk1"/>
              </a:buClr>
              <a:buSzPts val="2000"/>
              <a:buFont typeface="Calibri"/>
              <a:buChar char="–"/>
              <a:defRPr>
                <a:latin typeface="Calibri"/>
                <a:ea typeface="Calibri"/>
                <a:cs typeface="Calibri"/>
                <a:sym typeface="Calibri"/>
              </a:defRPr>
            </a:lvl4pPr>
            <a:lvl5pPr marL="2286000" lvl="4" indent="-355600" algn="l">
              <a:lnSpc>
                <a:spcPct val="100000"/>
              </a:lnSpc>
              <a:spcBef>
                <a:spcPts val="400"/>
              </a:spcBef>
              <a:spcAft>
                <a:spcPts val="0"/>
              </a:spcAft>
              <a:buClr>
                <a:schemeClr val="dk1"/>
              </a:buClr>
              <a:buSzPts val="2000"/>
              <a:buFont typeface="Calibri"/>
              <a:buChar char="»"/>
              <a:defRPr>
                <a:latin typeface="Calibri"/>
                <a:ea typeface="Calibri"/>
                <a:cs typeface="Calibri"/>
                <a:sym typeface="Calibri"/>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44" name="Google Shape;44;p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7" name="Google Shape;47;p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48" name="Google Shape;48;p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1"/>
              </a:buClr>
              <a:buSzPts val="2800"/>
              <a:buFont typeface="Arial"/>
              <a:buChar char="•"/>
              <a:defRPr sz="2800"/>
            </a:lvl1pPr>
            <a:lvl2pPr marL="914400" lvl="1" indent="-381000" algn="l">
              <a:lnSpc>
                <a:spcPct val="100000"/>
              </a:lnSpc>
              <a:spcBef>
                <a:spcPts val="480"/>
              </a:spcBef>
              <a:spcAft>
                <a:spcPts val="0"/>
              </a:spcAft>
              <a:buClr>
                <a:schemeClr val="dk1"/>
              </a:buClr>
              <a:buSzPts val="2400"/>
              <a:buFont typeface="Arial"/>
              <a:buChar char="–"/>
              <a:defRPr sz="2400"/>
            </a:lvl2pPr>
            <a:lvl3pPr marL="1371600" lvl="2" indent="-355600" algn="l">
              <a:lnSpc>
                <a:spcPct val="100000"/>
              </a:lnSpc>
              <a:spcBef>
                <a:spcPts val="400"/>
              </a:spcBef>
              <a:spcAft>
                <a:spcPts val="0"/>
              </a:spcAft>
              <a:buClr>
                <a:schemeClr val="dk1"/>
              </a:buClr>
              <a:buSzPts val="2000"/>
              <a:buFont typeface="Arial"/>
              <a:buChar char="•"/>
              <a:defRPr sz="2000"/>
            </a:lvl3pPr>
            <a:lvl4pPr marL="1828800" lvl="3" indent="-342900" algn="l">
              <a:lnSpc>
                <a:spcPct val="100000"/>
              </a:lnSpc>
              <a:spcBef>
                <a:spcPts val="360"/>
              </a:spcBef>
              <a:spcAft>
                <a:spcPts val="0"/>
              </a:spcAft>
              <a:buClr>
                <a:schemeClr val="dk1"/>
              </a:buClr>
              <a:buSzPts val="1800"/>
              <a:buFont typeface="Arial"/>
              <a:buChar char="–"/>
              <a:defRPr sz="1800"/>
            </a:lvl4pPr>
            <a:lvl5pPr marL="2286000" lvl="4" indent="-342900" algn="l">
              <a:lnSpc>
                <a:spcPct val="100000"/>
              </a:lnSpc>
              <a:spcBef>
                <a:spcPts val="360"/>
              </a:spcBef>
              <a:spcAft>
                <a:spcPts val="0"/>
              </a:spcAft>
              <a:buClr>
                <a:schemeClr val="dk1"/>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49" name="Google Shape;49;p7"/>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52"/>
        <p:cNvGrpSpPr/>
        <p:nvPr/>
      </p:nvGrpSpPr>
      <p:grpSpPr>
        <a:xfrm>
          <a:off x="0" y="0"/>
          <a:ext cx="0" cy="0"/>
          <a:chOff x="0" y="0"/>
          <a:chExt cx="0" cy="0"/>
        </a:xfrm>
      </p:grpSpPr>
      <p:sp>
        <p:nvSpPr>
          <p:cNvPr id="53" name="Google Shape;53;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4" name="Google Shape;54;p8"/>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8"/>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re de section" type="secHead">
  <p:cSld name="SECTION_HEADER">
    <p:spTree>
      <p:nvGrpSpPr>
        <p:cNvPr id="1" name="Shape 57"/>
        <p:cNvGrpSpPr/>
        <p:nvPr/>
      </p:nvGrpSpPr>
      <p:grpSpPr>
        <a:xfrm>
          <a:off x="0" y="0"/>
          <a:ext cx="0" cy="0"/>
          <a:chOff x="0" y="0"/>
          <a:chExt cx="0" cy="0"/>
        </a:xfrm>
      </p:grpSpPr>
      <p:sp>
        <p:nvSpPr>
          <p:cNvPr id="58" name="Google Shape;58;p9"/>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4000" b="1" cap="none"/>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59" name="Google Shape;59;p9"/>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00"/>
              </a:spcBef>
              <a:spcAft>
                <a:spcPts val="0"/>
              </a:spcAft>
              <a:buClr>
                <a:schemeClr val="dk1"/>
              </a:buClr>
              <a:buSzPts val="2000"/>
              <a:buFont typeface="Arial"/>
              <a:buNone/>
              <a:defRPr sz="2000"/>
            </a:lvl1pPr>
            <a:lvl2pPr marL="914400" lvl="1" indent="-228600" algn="l">
              <a:lnSpc>
                <a:spcPct val="100000"/>
              </a:lnSpc>
              <a:spcBef>
                <a:spcPts val="360"/>
              </a:spcBef>
              <a:spcAft>
                <a:spcPts val="0"/>
              </a:spcAft>
              <a:buClr>
                <a:schemeClr val="dk1"/>
              </a:buClr>
              <a:buSzPts val="1800"/>
              <a:buFont typeface="Arial"/>
              <a:buNone/>
              <a:defRPr sz="1800"/>
            </a:lvl2pPr>
            <a:lvl3pPr marL="1371600" lvl="2" indent="-228600" algn="l">
              <a:lnSpc>
                <a:spcPct val="100000"/>
              </a:lnSpc>
              <a:spcBef>
                <a:spcPts val="320"/>
              </a:spcBef>
              <a:spcAft>
                <a:spcPts val="0"/>
              </a:spcAft>
              <a:buClr>
                <a:schemeClr val="dk1"/>
              </a:buClr>
              <a:buSzPts val="1600"/>
              <a:buFont typeface="Arial"/>
              <a:buNone/>
              <a:defRPr sz="1600"/>
            </a:lvl3pPr>
            <a:lvl4pPr marL="1828800" lvl="3" indent="-228600" algn="l">
              <a:lnSpc>
                <a:spcPct val="100000"/>
              </a:lnSpc>
              <a:spcBef>
                <a:spcPts val="280"/>
              </a:spcBef>
              <a:spcAft>
                <a:spcPts val="0"/>
              </a:spcAft>
              <a:buClr>
                <a:schemeClr val="dk1"/>
              </a:buClr>
              <a:buSzPts val="1400"/>
              <a:buFont typeface="Arial"/>
              <a:buNone/>
              <a:defRPr sz="1400"/>
            </a:lvl4pPr>
            <a:lvl5pPr marL="2286000" lvl="4" indent="-228600" algn="l">
              <a:lnSpc>
                <a:spcPct val="100000"/>
              </a:lnSpc>
              <a:spcBef>
                <a:spcPts val="280"/>
              </a:spcBef>
              <a:spcAft>
                <a:spcPts val="0"/>
              </a:spcAft>
              <a:buClr>
                <a:schemeClr val="dk1"/>
              </a:buClr>
              <a:buSzPts val="1400"/>
              <a:buFont typeface="Arial"/>
              <a:buNone/>
              <a:defRPr sz="1400"/>
            </a:lvl5pPr>
            <a:lvl6pPr marL="2743200" lvl="5" indent="-228600" algn="l">
              <a:lnSpc>
                <a:spcPct val="100000"/>
              </a:lnSpc>
              <a:spcBef>
                <a:spcPts val="280"/>
              </a:spcBef>
              <a:spcAft>
                <a:spcPts val="0"/>
              </a:spcAft>
              <a:buClr>
                <a:schemeClr val="dk1"/>
              </a:buClr>
              <a:buSzPts val="1400"/>
              <a:buFont typeface="Arial"/>
              <a:buNone/>
              <a:defRPr sz="1400"/>
            </a:lvl6pPr>
            <a:lvl7pPr marL="3200400" lvl="6" indent="-228600" algn="l">
              <a:lnSpc>
                <a:spcPct val="100000"/>
              </a:lnSpc>
              <a:spcBef>
                <a:spcPts val="280"/>
              </a:spcBef>
              <a:spcAft>
                <a:spcPts val="0"/>
              </a:spcAft>
              <a:buClr>
                <a:schemeClr val="dk1"/>
              </a:buClr>
              <a:buSzPts val="1400"/>
              <a:buFont typeface="Arial"/>
              <a:buNone/>
              <a:defRPr sz="1400"/>
            </a:lvl7pPr>
            <a:lvl8pPr marL="3657600" lvl="7" indent="-228600" algn="l">
              <a:lnSpc>
                <a:spcPct val="100000"/>
              </a:lnSpc>
              <a:spcBef>
                <a:spcPts val="280"/>
              </a:spcBef>
              <a:spcAft>
                <a:spcPts val="0"/>
              </a:spcAft>
              <a:buClr>
                <a:schemeClr val="dk1"/>
              </a:buClr>
              <a:buSzPts val="1400"/>
              <a:buFont typeface="Arial"/>
              <a:buNone/>
              <a:defRPr sz="1400"/>
            </a:lvl8pPr>
            <a:lvl9pPr marL="4114800" lvl="8" indent="-228600" algn="l">
              <a:lnSpc>
                <a:spcPct val="100000"/>
              </a:lnSpc>
              <a:spcBef>
                <a:spcPts val="280"/>
              </a:spcBef>
              <a:spcAft>
                <a:spcPts val="0"/>
              </a:spcAft>
              <a:buClr>
                <a:schemeClr val="dk1"/>
              </a:buClr>
              <a:buSzPts val="1400"/>
              <a:buFont typeface="Arial"/>
              <a:buNone/>
              <a:defRPr sz="1400"/>
            </a:lvl9pPr>
          </a:lstStyle>
          <a:p>
            <a:endParaRPr/>
          </a:p>
        </p:txBody>
      </p:sp>
      <p:sp>
        <p:nvSpPr>
          <p:cNvPr id="60" name="Google Shape;60;p9"/>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9"/>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65" name="Google Shape;65;p1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66" name="Google Shape;66;p1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67" name="Google Shape;67;p1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480"/>
              </a:spcBef>
              <a:spcAft>
                <a:spcPts val="0"/>
              </a:spcAft>
              <a:buClr>
                <a:schemeClr val="dk1"/>
              </a:buClr>
              <a:buSzPts val="2400"/>
              <a:buFont typeface="Arial"/>
              <a:buNone/>
              <a:defRPr sz="2400" b="1"/>
            </a:lvl1pPr>
            <a:lvl2pPr marL="914400" lvl="1" indent="-228600" algn="l">
              <a:lnSpc>
                <a:spcPct val="100000"/>
              </a:lnSpc>
              <a:spcBef>
                <a:spcPts val="400"/>
              </a:spcBef>
              <a:spcAft>
                <a:spcPts val="0"/>
              </a:spcAft>
              <a:buClr>
                <a:schemeClr val="dk1"/>
              </a:buClr>
              <a:buSzPts val="2000"/>
              <a:buFont typeface="Arial"/>
              <a:buNone/>
              <a:defRPr sz="2000" b="1"/>
            </a:lvl2pPr>
            <a:lvl3pPr marL="1371600" lvl="2" indent="-228600" algn="l">
              <a:lnSpc>
                <a:spcPct val="100000"/>
              </a:lnSpc>
              <a:spcBef>
                <a:spcPts val="360"/>
              </a:spcBef>
              <a:spcAft>
                <a:spcPts val="0"/>
              </a:spcAft>
              <a:buClr>
                <a:schemeClr val="dk1"/>
              </a:buClr>
              <a:buSzPts val="1800"/>
              <a:buFont typeface="Arial"/>
              <a:buNone/>
              <a:defRPr sz="1800" b="1"/>
            </a:lvl3pPr>
            <a:lvl4pPr marL="1828800" lvl="3" indent="-228600" algn="l">
              <a:lnSpc>
                <a:spcPct val="100000"/>
              </a:lnSpc>
              <a:spcBef>
                <a:spcPts val="320"/>
              </a:spcBef>
              <a:spcAft>
                <a:spcPts val="0"/>
              </a:spcAft>
              <a:buClr>
                <a:schemeClr val="dk1"/>
              </a:buClr>
              <a:buSzPts val="1600"/>
              <a:buFont typeface="Arial"/>
              <a:buNone/>
              <a:defRPr sz="1600" b="1"/>
            </a:lvl4pPr>
            <a:lvl5pPr marL="2286000" lvl="4" indent="-228600" algn="l">
              <a:lnSpc>
                <a:spcPct val="100000"/>
              </a:lnSpc>
              <a:spcBef>
                <a:spcPts val="320"/>
              </a:spcBef>
              <a:spcAft>
                <a:spcPts val="0"/>
              </a:spcAft>
              <a:buClr>
                <a:schemeClr val="dk1"/>
              </a:buClr>
              <a:buSzPts val="1600"/>
              <a:buFont typeface="Arial"/>
              <a:buNone/>
              <a:defRPr sz="1600" b="1"/>
            </a:lvl5pPr>
            <a:lvl6pPr marL="2743200" lvl="5" indent="-228600" algn="l">
              <a:lnSpc>
                <a:spcPct val="100000"/>
              </a:lnSpc>
              <a:spcBef>
                <a:spcPts val="320"/>
              </a:spcBef>
              <a:spcAft>
                <a:spcPts val="0"/>
              </a:spcAft>
              <a:buClr>
                <a:schemeClr val="dk1"/>
              </a:buClr>
              <a:buSzPts val="1600"/>
              <a:buFont typeface="Arial"/>
              <a:buNone/>
              <a:defRPr sz="1600" b="1"/>
            </a:lvl6pPr>
            <a:lvl7pPr marL="3200400" lvl="6" indent="-228600" algn="l">
              <a:lnSpc>
                <a:spcPct val="100000"/>
              </a:lnSpc>
              <a:spcBef>
                <a:spcPts val="320"/>
              </a:spcBef>
              <a:spcAft>
                <a:spcPts val="0"/>
              </a:spcAft>
              <a:buClr>
                <a:schemeClr val="dk1"/>
              </a:buClr>
              <a:buSzPts val="1600"/>
              <a:buFont typeface="Arial"/>
              <a:buNone/>
              <a:defRPr sz="1600" b="1"/>
            </a:lvl7pPr>
            <a:lvl8pPr marL="3657600" lvl="7" indent="-228600" algn="l">
              <a:lnSpc>
                <a:spcPct val="100000"/>
              </a:lnSpc>
              <a:spcBef>
                <a:spcPts val="320"/>
              </a:spcBef>
              <a:spcAft>
                <a:spcPts val="0"/>
              </a:spcAft>
              <a:buClr>
                <a:schemeClr val="dk1"/>
              </a:buClr>
              <a:buSzPts val="1600"/>
              <a:buFont typeface="Arial"/>
              <a:buNone/>
              <a:defRPr sz="1600" b="1"/>
            </a:lvl8pPr>
            <a:lvl9pPr marL="4114800" lvl="8" indent="-228600" algn="l">
              <a:lnSpc>
                <a:spcPct val="100000"/>
              </a:lnSpc>
              <a:spcBef>
                <a:spcPts val="320"/>
              </a:spcBef>
              <a:spcAft>
                <a:spcPts val="0"/>
              </a:spcAft>
              <a:buClr>
                <a:schemeClr val="dk1"/>
              </a:buClr>
              <a:buSzPts val="1600"/>
              <a:buFont typeface="Arial"/>
              <a:buNone/>
              <a:defRPr sz="1600" b="1"/>
            </a:lvl9pPr>
          </a:lstStyle>
          <a:p>
            <a:endParaRPr/>
          </a:p>
        </p:txBody>
      </p:sp>
      <p:sp>
        <p:nvSpPr>
          <p:cNvPr id="68" name="Google Shape;68;p1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480"/>
              </a:spcBef>
              <a:spcAft>
                <a:spcPts val="0"/>
              </a:spcAft>
              <a:buClr>
                <a:schemeClr val="dk1"/>
              </a:buClr>
              <a:buSzPts val="2400"/>
              <a:buFont typeface="Arial"/>
              <a:buChar char="•"/>
              <a:defRPr sz="2400"/>
            </a:lvl1pPr>
            <a:lvl2pPr marL="914400" lvl="1" indent="-355600" algn="l">
              <a:lnSpc>
                <a:spcPct val="100000"/>
              </a:lnSpc>
              <a:spcBef>
                <a:spcPts val="400"/>
              </a:spcBef>
              <a:spcAft>
                <a:spcPts val="0"/>
              </a:spcAft>
              <a:buClr>
                <a:schemeClr val="dk1"/>
              </a:buClr>
              <a:buSzPts val="2000"/>
              <a:buFont typeface="Arial"/>
              <a:buChar char="–"/>
              <a:defRPr sz="2000"/>
            </a:lvl2pPr>
            <a:lvl3pPr marL="1371600" lvl="2" indent="-342900" algn="l">
              <a:lnSpc>
                <a:spcPct val="100000"/>
              </a:lnSpc>
              <a:spcBef>
                <a:spcPts val="360"/>
              </a:spcBef>
              <a:spcAft>
                <a:spcPts val="0"/>
              </a:spcAft>
              <a:buClr>
                <a:schemeClr val="dk1"/>
              </a:buClr>
              <a:buSzPts val="1800"/>
              <a:buFont typeface="Arial"/>
              <a:buChar char="•"/>
              <a:defRPr sz="1800"/>
            </a:lvl3pPr>
            <a:lvl4pPr marL="1828800" lvl="3" indent="-330200" algn="l">
              <a:lnSpc>
                <a:spcPct val="100000"/>
              </a:lnSpc>
              <a:spcBef>
                <a:spcPts val="320"/>
              </a:spcBef>
              <a:spcAft>
                <a:spcPts val="0"/>
              </a:spcAft>
              <a:buClr>
                <a:schemeClr val="dk1"/>
              </a:buClr>
              <a:buSzPts val="1600"/>
              <a:buFont typeface="Arial"/>
              <a:buChar char="–"/>
              <a:defRPr sz="1600"/>
            </a:lvl4pPr>
            <a:lvl5pPr marL="2286000" lvl="4" indent="-330200" algn="l">
              <a:lnSpc>
                <a:spcPct val="100000"/>
              </a:lnSpc>
              <a:spcBef>
                <a:spcPts val="320"/>
              </a:spcBef>
              <a:spcAft>
                <a:spcPts val="0"/>
              </a:spcAft>
              <a:buClr>
                <a:schemeClr val="dk1"/>
              </a:buClr>
              <a:buSzPts val="1600"/>
              <a:buFont typeface="Arial"/>
              <a:buChar char="»"/>
              <a:defRPr sz="1600"/>
            </a:lvl5pPr>
            <a:lvl6pPr marL="2743200" lvl="5" indent="-330200" algn="l">
              <a:lnSpc>
                <a:spcPct val="100000"/>
              </a:lnSpc>
              <a:spcBef>
                <a:spcPts val="320"/>
              </a:spcBef>
              <a:spcAft>
                <a:spcPts val="0"/>
              </a:spcAft>
              <a:buClr>
                <a:schemeClr val="dk1"/>
              </a:buClr>
              <a:buSzPts val="1600"/>
              <a:buFont typeface="Arial"/>
              <a:buChar char="»"/>
              <a:defRPr sz="1600"/>
            </a:lvl6pPr>
            <a:lvl7pPr marL="3200400" lvl="6" indent="-330200" algn="l">
              <a:lnSpc>
                <a:spcPct val="100000"/>
              </a:lnSpc>
              <a:spcBef>
                <a:spcPts val="320"/>
              </a:spcBef>
              <a:spcAft>
                <a:spcPts val="0"/>
              </a:spcAft>
              <a:buClr>
                <a:schemeClr val="dk1"/>
              </a:buClr>
              <a:buSzPts val="1600"/>
              <a:buFont typeface="Arial"/>
              <a:buChar char="»"/>
              <a:defRPr sz="1600"/>
            </a:lvl7pPr>
            <a:lvl8pPr marL="3657600" lvl="7" indent="-330200" algn="l">
              <a:lnSpc>
                <a:spcPct val="100000"/>
              </a:lnSpc>
              <a:spcBef>
                <a:spcPts val="320"/>
              </a:spcBef>
              <a:spcAft>
                <a:spcPts val="0"/>
              </a:spcAft>
              <a:buClr>
                <a:schemeClr val="dk1"/>
              </a:buClr>
              <a:buSzPts val="1600"/>
              <a:buFont typeface="Arial"/>
              <a:buChar char="»"/>
              <a:defRPr sz="1600"/>
            </a:lvl8pPr>
            <a:lvl9pPr marL="4114800" lvl="8" indent="-330200" algn="l">
              <a:lnSpc>
                <a:spcPct val="100000"/>
              </a:lnSpc>
              <a:spcBef>
                <a:spcPts val="320"/>
              </a:spcBef>
              <a:spcAft>
                <a:spcPts val="0"/>
              </a:spcAft>
              <a:buClr>
                <a:schemeClr val="dk1"/>
              </a:buClr>
              <a:buSzPts val="1600"/>
              <a:buFont typeface="Arial"/>
              <a:buChar char="»"/>
              <a:defRPr sz="1600"/>
            </a:lvl9pPr>
          </a:lstStyle>
          <a:p>
            <a:endParaRPr/>
          </a:p>
        </p:txBody>
      </p:sp>
      <p:sp>
        <p:nvSpPr>
          <p:cNvPr id="69" name="Google Shape;69;p10"/>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72"/>
        <p:cNvGrpSpPr/>
        <p:nvPr/>
      </p:nvGrpSpPr>
      <p:grpSpPr>
        <a:xfrm>
          <a:off x="0" y="0"/>
          <a:ext cx="0" cy="0"/>
          <a:chOff x="0" y="0"/>
          <a:chExt cx="0" cy="0"/>
        </a:xfrm>
      </p:grpSpPr>
      <p:sp>
        <p:nvSpPr>
          <p:cNvPr id="73" name="Google Shape;73;p1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u avec légende" type="objTx">
  <p:cSld name="OBJECT_WITH_CAPTION_TEXT">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78" name="Google Shape;78;p1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1"/>
              </a:buClr>
              <a:buSzPts val="3200"/>
              <a:buFont typeface="Arial"/>
              <a:buChar char="•"/>
              <a:defRPr sz="3200"/>
            </a:lvl1pPr>
            <a:lvl2pPr marL="914400" lvl="1" indent="-406400" algn="l">
              <a:lnSpc>
                <a:spcPct val="100000"/>
              </a:lnSpc>
              <a:spcBef>
                <a:spcPts val="560"/>
              </a:spcBef>
              <a:spcAft>
                <a:spcPts val="0"/>
              </a:spcAft>
              <a:buClr>
                <a:schemeClr val="dk1"/>
              </a:buClr>
              <a:buSzPts val="2800"/>
              <a:buFont typeface="Arial"/>
              <a:buChar char="–"/>
              <a:defRPr sz="2800"/>
            </a:lvl2pPr>
            <a:lvl3pPr marL="1371600" lvl="2" indent="-381000" algn="l">
              <a:lnSpc>
                <a:spcPct val="100000"/>
              </a:lnSpc>
              <a:spcBef>
                <a:spcPts val="480"/>
              </a:spcBef>
              <a:spcAft>
                <a:spcPts val="0"/>
              </a:spcAft>
              <a:buClr>
                <a:schemeClr val="dk1"/>
              </a:buClr>
              <a:buSzPts val="2400"/>
              <a:buFont typeface="Arial"/>
              <a:buChar char="•"/>
              <a:defRPr sz="2400"/>
            </a:lvl3pPr>
            <a:lvl4pPr marL="1828800" lvl="3" indent="-355600" algn="l">
              <a:lnSpc>
                <a:spcPct val="100000"/>
              </a:lnSpc>
              <a:spcBef>
                <a:spcPts val="400"/>
              </a:spcBef>
              <a:spcAft>
                <a:spcPts val="0"/>
              </a:spcAft>
              <a:buClr>
                <a:schemeClr val="dk1"/>
              </a:buClr>
              <a:buSzPts val="2000"/>
              <a:buFont typeface="Arial"/>
              <a:buChar char="–"/>
              <a:defRPr sz="2000"/>
            </a:lvl4pPr>
            <a:lvl5pPr marL="2286000" lvl="4" indent="-355600" algn="l">
              <a:lnSpc>
                <a:spcPct val="100000"/>
              </a:lnSpc>
              <a:spcBef>
                <a:spcPts val="400"/>
              </a:spcBef>
              <a:spcAft>
                <a:spcPts val="0"/>
              </a:spcAft>
              <a:buClr>
                <a:schemeClr val="dk1"/>
              </a:buClr>
              <a:buSzPts val="2000"/>
              <a:buFont typeface="Arial"/>
              <a:buChar char="»"/>
              <a:defRPr sz="2000"/>
            </a:lvl5pPr>
            <a:lvl6pPr marL="2743200" lvl="5" indent="-355600" algn="l">
              <a:lnSpc>
                <a:spcPct val="100000"/>
              </a:lnSpc>
              <a:spcBef>
                <a:spcPts val="400"/>
              </a:spcBef>
              <a:spcAft>
                <a:spcPts val="0"/>
              </a:spcAft>
              <a:buClr>
                <a:schemeClr val="dk1"/>
              </a:buClr>
              <a:buSzPts val="2000"/>
              <a:buFont typeface="Arial"/>
              <a:buChar char="»"/>
              <a:defRPr sz="2000"/>
            </a:lvl6pPr>
            <a:lvl7pPr marL="3200400" lvl="6" indent="-355600" algn="l">
              <a:lnSpc>
                <a:spcPct val="100000"/>
              </a:lnSpc>
              <a:spcBef>
                <a:spcPts val="400"/>
              </a:spcBef>
              <a:spcAft>
                <a:spcPts val="0"/>
              </a:spcAft>
              <a:buClr>
                <a:schemeClr val="dk1"/>
              </a:buClr>
              <a:buSzPts val="2000"/>
              <a:buFont typeface="Arial"/>
              <a:buChar char="»"/>
              <a:defRPr sz="2000"/>
            </a:lvl7pPr>
            <a:lvl8pPr marL="3657600" lvl="7" indent="-355600" algn="l">
              <a:lnSpc>
                <a:spcPct val="100000"/>
              </a:lnSpc>
              <a:spcBef>
                <a:spcPts val="400"/>
              </a:spcBef>
              <a:spcAft>
                <a:spcPts val="0"/>
              </a:spcAft>
              <a:buClr>
                <a:schemeClr val="dk1"/>
              </a:buClr>
              <a:buSzPts val="2000"/>
              <a:buFont typeface="Arial"/>
              <a:buChar char="»"/>
              <a:defRPr sz="2000"/>
            </a:lvl8pPr>
            <a:lvl9pPr marL="4114800" lvl="8" indent="-355600" algn="l">
              <a:lnSpc>
                <a:spcPct val="100000"/>
              </a:lnSpc>
              <a:spcBef>
                <a:spcPts val="400"/>
              </a:spcBef>
              <a:spcAft>
                <a:spcPts val="0"/>
              </a:spcAft>
              <a:buClr>
                <a:schemeClr val="dk1"/>
              </a:buClr>
              <a:buSzPts val="2000"/>
              <a:buFont typeface="Arial"/>
              <a:buChar char="»"/>
              <a:defRPr sz="2000"/>
            </a:lvl9pPr>
          </a:lstStyle>
          <a:p>
            <a:endParaRPr/>
          </a:p>
        </p:txBody>
      </p:sp>
      <p:sp>
        <p:nvSpPr>
          <p:cNvPr id="79" name="Google Shape;79;p1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80" name="Google Shape;80;p12"/>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12"/>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vec légende" type="picTx">
  <p:cSld name="PICTURE_WITH_CAPTION_TEXT">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sz="2000" b="1"/>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85" name="Google Shape;85;p13"/>
          <p:cNvSpPr>
            <a:spLocks noGrp="1"/>
          </p:cNvSpPr>
          <p:nvPr>
            <p:ph type="pic" idx="2"/>
          </p:nvPr>
        </p:nvSpPr>
        <p:spPr>
          <a:xfrm>
            <a:off x="1792288" y="612775"/>
            <a:ext cx="5486400" cy="4114800"/>
          </a:xfrm>
          <a:prstGeom prst="rect">
            <a:avLst/>
          </a:prstGeom>
          <a:noFill/>
          <a:ln>
            <a:noFill/>
          </a:ln>
        </p:spPr>
      </p:sp>
      <p:sp>
        <p:nvSpPr>
          <p:cNvPr id="86" name="Google Shape;86;p1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Autofit/>
          </a:bodyPr>
          <a:lstStyle>
            <a:lvl1pPr marL="457200" lvl="0" indent="-228600" algn="l">
              <a:lnSpc>
                <a:spcPct val="100000"/>
              </a:lnSpc>
              <a:spcBef>
                <a:spcPts val="280"/>
              </a:spcBef>
              <a:spcAft>
                <a:spcPts val="0"/>
              </a:spcAft>
              <a:buClr>
                <a:schemeClr val="dk1"/>
              </a:buClr>
              <a:buSzPts val="1400"/>
              <a:buFont typeface="Arial"/>
              <a:buNone/>
              <a:defRPr sz="1400"/>
            </a:lvl1pPr>
            <a:lvl2pPr marL="914400" lvl="1" indent="-228600" algn="l">
              <a:lnSpc>
                <a:spcPct val="100000"/>
              </a:lnSpc>
              <a:spcBef>
                <a:spcPts val="240"/>
              </a:spcBef>
              <a:spcAft>
                <a:spcPts val="0"/>
              </a:spcAft>
              <a:buClr>
                <a:schemeClr val="dk1"/>
              </a:buClr>
              <a:buSzPts val="1200"/>
              <a:buFont typeface="Arial"/>
              <a:buNone/>
              <a:defRPr sz="1200"/>
            </a:lvl2pPr>
            <a:lvl3pPr marL="1371600" lvl="2" indent="-228600" algn="l">
              <a:lnSpc>
                <a:spcPct val="100000"/>
              </a:lnSpc>
              <a:spcBef>
                <a:spcPts val="200"/>
              </a:spcBef>
              <a:spcAft>
                <a:spcPts val="0"/>
              </a:spcAft>
              <a:buClr>
                <a:schemeClr val="dk1"/>
              </a:buClr>
              <a:buSzPts val="1000"/>
              <a:buFont typeface="Arial"/>
              <a:buNone/>
              <a:defRPr sz="1000"/>
            </a:lvl3pPr>
            <a:lvl4pPr marL="1828800" lvl="3" indent="-228600" algn="l">
              <a:lnSpc>
                <a:spcPct val="100000"/>
              </a:lnSpc>
              <a:spcBef>
                <a:spcPts val="180"/>
              </a:spcBef>
              <a:spcAft>
                <a:spcPts val="0"/>
              </a:spcAft>
              <a:buClr>
                <a:schemeClr val="dk1"/>
              </a:buClr>
              <a:buSzPts val="900"/>
              <a:buFont typeface="Arial"/>
              <a:buNone/>
              <a:defRPr sz="900"/>
            </a:lvl4pPr>
            <a:lvl5pPr marL="2286000" lvl="4" indent="-228600" algn="l">
              <a:lnSpc>
                <a:spcPct val="100000"/>
              </a:lnSpc>
              <a:spcBef>
                <a:spcPts val="180"/>
              </a:spcBef>
              <a:spcAft>
                <a:spcPts val="0"/>
              </a:spcAft>
              <a:buClr>
                <a:schemeClr val="dk1"/>
              </a:buClr>
              <a:buSzPts val="900"/>
              <a:buFont typeface="Arial"/>
              <a:buNone/>
              <a:defRPr sz="900"/>
            </a:lvl5pPr>
            <a:lvl6pPr marL="2743200" lvl="5" indent="-228600" algn="l">
              <a:lnSpc>
                <a:spcPct val="100000"/>
              </a:lnSpc>
              <a:spcBef>
                <a:spcPts val="180"/>
              </a:spcBef>
              <a:spcAft>
                <a:spcPts val="0"/>
              </a:spcAft>
              <a:buClr>
                <a:schemeClr val="dk1"/>
              </a:buClr>
              <a:buSzPts val="900"/>
              <a:buFont typeface="Arial"/>
              <a:buNone/>
              <a:defRPr sz="900"/>
            </a:lvl6pPr>
            <a:lvl7pPr marL="3200400" lvl="6" indent="-228600" algn="l">
              <a:lnSpc>
                <a:spcPct val="100000"/>
              </a:lnSpc>
              <a:spcBef>
                <a:spcPts val="180"/>
              </a:spcBef>
              <a:spcAft>
                <a:spcPts val="0"/>
              </a:spcAft>
              <a:buClr>
                <a:schemeClr val="dk1"/>
              </a:buClr>
              <a:buSzPts val="900"/>
              <a:buFont typeface="Arial"/>
              <a:buNone/>
              <a:defRPr sz="900"/>
            </a:lvl7pPr>
            <a:lvl8pPr marL="3657600" lvl="7" indent="-228600" algn="l">
              <a:lnSpc>
                <a:spcPct val="100000"/>
              </a:lnSpc>
              <a:spcBef>
                <a:spcPts val="180"/>
              </a:spcBef>
              <a:spcAft>
                <a:spcPts val="0"/>
              </a:spcAft>
              <a:buClr>
                <a:schemeClr val="dk1"/>
              </a:buClr>
              <a:buSzPts val="900"/>
              <a:buFont typeface="Arial"/>
              <a:buNone/>
              <a:defRPr sz="900"/>
            </a:lvl8pPr>
            <a:lvl9pPr marL="4114800" lvl="8" indent="-228600" algn="l">
              <a:lnSpc>
                <a:spcPct val="100000"/>
              </a:lnSpc>
              <a:spcBef>
                <a:spcPts val="180"/>
              </a:spcBef>
              <a:spcAft>
                <a:spcPts val="0"/>
              </a:spcAft>
              <a:buClr>
                <a:schemeClr val="dk1"/>
              </a:buClr>
              <a:buSzPts val="900"/>
              <a:buFont typeface="Arial"/>
              <a:buNone/>
              <a:defRPr sz="900"/>
            </a:lvl9pPr>
          </a:lstStyle>
          <a:p>
            <a:endParaRPr/>
          </a:p>
        </p:txBody>
      </p:sp>
      <p:sp>
        <p:nvSpPr>
          <p:cNvPr id="87" name="Google Shape;87;p13"/>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1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2" name="Google Shape;92;p1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3" name="Google Shape;93;p14"/>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1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96"/>
        <p:cNvGrpSpPr/>
        <p:nvPr/>
      </p:nvGrpSpPr>
      <p:grpSpPr>
        <a:xfrm>
          <a:off x="0" y="0"/>
          <a:ext cx="0" cy="0"/>
          <a:chOff x="0" y="0"/>
          <a:chExt cx="0" cy="0"/>
        </a:xfrm>
      </p:grpSpPr>
      <p:sp>
        <p:nvSpPr>
          <p:cNvPr id="97" name="Google Shape;97;p1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98" name="Google Shape;98;p1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9" name="Google Shape;99;p15"/>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1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re. Contenu et 2 contenus" type="objAndTwoObj">
  <p:cSld name="OBJECT_AND_TWO_OBJECTS">
    <p:spTree>
      <p:nvGrpSpPr>
        <p:cNvPr id="1" name="Shape 102"/>
        <p:cNvGrpSpPr/>
        <p:nvPr/>
      </p:nvGrpSpPr>
      <p:grpSpPr>
        <a:xfrm>
          <a:off x="0" y="0"/>
          <a:ext cx="0" cy="0"/>
          <a:chOff x="0" y="0"/>
          <a:chExt cx="0" cy="0"/>
        </a:xfrm>
      </p:grpSpPr>
      <p:sp>
        <p:nvSpPr>
          <p:cNvPr id="103" name="Google Shape;103;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04" name="Google Shape;104;p1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5" name="Google Shape;105;p16"/>
          <p:cNvSpPr txBox="1">
            <a:spLocks noGrp="1"/>
          </p:cNvSpPr>
          <p:nvPr>
            <p:ph type="body" idx="2"/>
          </p:nvPr>
        </p:nvSpPr>
        <p:spPr>
          <a:xfrm>
            <a:off x="4648200" y="1600200"/>
            <a:ext cx="4038600" cy="2185988"/>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6" name="Google Shape;106;p16"/>
          <p:cNvSpPr txBox="1">
            <a:spLocks noGrp="1"/>
          </p:cNvSpPr>
          <p:nvPr>
            <p:ph type="body" idx="3"/>
          </p:nvPr>
        </p:nvSpPr>
        <p:spPr>
          <a:xfrm>
            <a:off x="4648200" y="3938588"/>
            <a:ext cx="4038600" cy="2187575"/>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7" name="Google Shape;107;p16"/>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16"/>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2"/>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245225"/>
            <a:ext cx="2133600" cy="47625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a:spLocks noGrp="1"/>
          </p:cNvSpPr>
          <p:nvPr>
            <p:ph type="ctrTitle"/>
          </p:nvPr>
        </p:nvSpPr>
        <p:spPr>
          <a:xfrm>
            <a:off x="214282" y="2244727"/>
            <a:ext cx="8715436" cy="1470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Chap I: Introduction aux réseaux </a:t>
            </a:r>
            <a:endParaRPr/>
          </a:p>
        </p:txBody>
      </p:sp>
      <p:sp>
        <p:nvSpPr>
          <p:cNvPr id="116" name="Google Shape;116;p17"/>
          <p:cNvSpPr txBox="1">
            <a:spLocks noGrp="1"/>
          </p:cNvSpPr>
          <p:nvPr>
            <p:ph type="subTitle" idx="1"/>
          </p:nvPr>
        </p:nvSpPr>
        <p:spPr>
          <a:xfrm>
            <a:off x="142876" y="4533920"/>
            <a:ext cx="8929718" cy="17526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2000"/>
              <a:buFont typeface="Arial"/>
              <a:buNone/>
            </a:pPr>
            <a:r>
              <a:rPr lang="fr-FR" sz="2000" b="1" dirty="0"/>
              <a:t>Enseignant</a:t>
            </a:r>
            <a:endParaRPr sz="2000" dirty="0"/>
          </a:p>
          <a:p>
            <a:pPr marL="0" lvl="0" indent="0" algn="ctr" rtl="0">
              <a:lnSpc>
                <a:spcPct val="100000"/>
              </a:lnSpc>
              <a:spcBef>
                <a:spcPts val="400"/>
              </a:spcBef>
              <a:spcAft>
                <a:spcPts val="0"/>
              </a:spcAft>
              <a:buClr>
                <a:schemeClr val="dk1"/>
              </a:buClr>
              <a:buSzPts val="2000"/>
              <a:buFont typeface="Arial"/>
              <a:buNone/>
            </a:pPr>
            <a:r>
              <a:rPr lang="fr-FR" sz="2000"/>
              <a:t>Chaker Essid</a:t>
            </a:r>
            <a:endParaRPr/>
          </a:p>
          <a:p>
            <a:pPr marL="0" lvl="0" indent="0" algn="ctr" rtl="0">
              <a:lnSpc>
                <a:spcPct val="100000"/>
              </a:lnSpc>
              <a:spcBef>
                <a:spcPts val="400"/>
              </a:spcBef>
              <a:spcAft>
                <a:spcPts val="0"/>
              </a:spcAft>
              <a:buClr>
                <a:schemeClr val="dk1"/>
              </a:buClr>
              <a:buSzPts val="2000"/>
              <a:buFont typeface="Arial"/>
              <a:buNone/>
            </a:pPr>
            <a:r>
              <a:rPr lang="fr-FR" sz="2000" dirty="0"/>
              <a:t>Chaker.essid@fst.utm.tn</a:t>
            </a:r>
            <a:endParaRPr dirty="0"/>
          </a:p>
        </p:txBody>
      </p:sp>
      <p:sp>
        <p:nvSpPr>
          <p:cNvPr id="117" name="Google Shape;117;p1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1</a:t>
            </a:fld>
            <a:endParaRPr/>
          </a:p>
        </p:txBody>
      </p:sp>
      <p:sp>
        <p:nvSpPr>
          <p:cNvPr id="118" name="Google Shape;118;p17"/>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fr-FR" dirty="0"/>
              <a:t>A.U. 2025-2026</a:t>
            </a:r>
            <a:endParaRPr dirty="0"/>
          </a:p>
        </p:txBody>
      </p:sp>
      <p:sp>
        <p:nvSpPr>
          <p:cNvPr id="119" name="Google Shape;119;p17"/>
          <p:cNvSpPr/>
          <p:nvPr/>
        </p:nvSpPr>
        <p:spPr>
          <a:xfrm>
            <a:off x="2786050" y="3643314"/>
            <a:ext cx="3830640" cy="64633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Arial"/>
                <a:ea typeface="Arial"/>
                <a:cs typeface="Arial"/>
                <a:sym typeface="Arial"/>
              </a:rPr>
              <a:t>Section</a:t>
            </a:r>
            <a:r>
              <a:rPr lang="fr-FR" sz="1800" b="0" i="0" u="none" strike="noStrike" cap="none">
                <a:solidFill>
                  <a:srgbClr val="000000"/>
                </a:solidFill>
                <a:latin typeface="Arial"/>
                <a:ea typeface="Arial"/>
                <a:cs typeface="Arial"/>
                <a:sym typeface="Arial"/>
              </a:rPr>
              <a:t>: LCS1</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rgbClr val="000000"/>
                </a:solidFill>
                <a:latin typeface="Arial"/>
                <a:ea typeface="Arial"/>
                <a:cs typeface="Arial"/>
                <a:sym typeface="Arial"/>
              </a:rPr>
              <a:t>Module</a:t>
            </a:r>
            <a:r>
              <a:rPr lang="fr-FR" sz="1800" b="0" i="0" u="none" strike="noStrike" cap="none">
                <a:solidFill>
                  <a:srgbClr val="000000"/>
                </a:solidFill>
                <a:latin typeface="Arial"/>
                <a:ea typeface="Arial"/>
                <a:cs typeface="Arial"/>
                <a:sym typeface="Arial"/>
              </a:rPr>
              <a:t>: Fondement Réseaux</a:t>
            </a:r>
            <a:endParaRPr sz="1400" b="0" i="0" u="none" strike="noStrike" cap="none">
              <a:solidFill>
                <a:srgbClr val="000000"/>
              </a:solidFill>
              <a:latin typeface="Arial"/>
              <a:ea typeface="Arial"/>
              <a:cs typeface="Arial"/>
              <a:sym typeface="Arial"/>
            </a:endParaRPr>
          </a:p>
        </p:txBody>
      </p:sp>
      <p:pic>
        <p:nvPicPr>
          <p:cNvPr id="120" name="Google Shape;120;p17" descr="Image"/>
          <p:cNvPicPr preferRelativeResize="0"/>
          <p:nvPr/>
        </p:nvPicPr>
        <p:blipFill rotWithShape="1">
          <a:blip r:embed="rId3">
            <a:alphaModFix/>
          </a:blip>
          <a:srcRect/>
          <a:stretch/>
        </p:blipFill>
        <p:spPr>
          <a:xfrm>
            <a:off x="3490912" y="571480"/>
            <a:ext cx="2645018" cy="15613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8"/>
          <p:cNvSpPr txBox="1">
            <a:spLocks noGrp="1"/>
          </p:cNvSpPr>
          <p:nvPr>
            <p:ph type="title"/>
          </p:nvPr>
        </p:nvSpPr>
        <p:spPr>
          <a:xfrm>
            <a:off x="685800" y="-1588"/>
            <a:ext cx="7772400" cy="8382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b="1" cap="small">
                <a:solidFill>
                  <a:schemeClr val="dk1"/>
                </a:solidFill>
              </a:rPr>
              <a:t>Présentation </a:t>
            </a:r>
            <a:endParaRPr sz="3200"/>
          </a:p>
        </p:txBody>
      </p:sp>
      <p:sp>
        <p:nvSpPr>
          <p:cNvPr id="126" name="Google Shape;126;p18"/>
          <p:cNvSpPr txBox="1">
            <a:spLocks noGrp="1"/>
          </p:cNvSpPr>
          <p:nvPr>
            <p:ph type="body" idx="1"/>
          </p:nvPr>
        </p:nvSpPr>
        <p:spPr>
          <a:xfrm>
            <a:off x="685800" y="620713"/>
            <a:ext cx="7772400" cy="6019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1800"/>
              <a:buFont typeface="Arial"/>
              <a:buNone/>
            </a:pPr>
            <a:endParaRPr sz="1800" b="1"/>
          </a:p>
          <a:p>
            <a:pPr marL="342900" lvl="0" indent="-342900" algn="l" rtl="0">
              <a:lnSpc>
                <a:spcPct val="100000"/>
              </a:lnSpc>
              <a:spcBef>
                <a:spcPts val="360"/>
              </a:spcBef>
              <a:spcAft>
                <a:spcPts val="0"/>
              </a:spcAft>
              <a:buClr>
                <a:schemeClr val="dk1"/>
              </a:buClr>
              <a:buSzPts val="1800"/>
              <a:buFont typeface="Arial"/>
              <a:buNone/>
            </a:pPr>
            <a:endParaRPr sz="1800" b="1"/>
          </a:p>
          <a:p>
            <a:pPr marL="342900" lvl="0" indent="-342900" algn="l" rtl="0">
              <a:lnSpc>
                <a:spcPct val="100000"/>
              </a:lnSpc>
              <a:spcBef>
                <a:spcPts val="360"/>
              </a:spcBef>
              <a:spcAft>
                <a:spcPts val="0"/>
              </a:spcAft>
              <a:buClr>
                <a:schemeClr val="dk1"/>
              </a:buClr>
              <a:buSzPts val="1800"/>
              <a:buFont typeface="Arial"/>
              <a:buNone/>
            </a:pPr>
            <a:r>
              <a:rPr lang="fr-FR" sz="1800" b="1"/>
              <a:t>Objectifs</a:t>
            </a:r>
            <a:r>
              <a:rPr lang="fr-FR" sz="1800"/>
              <a:t>: </a:t>
            </a:r>
            <a:endParaRPr/>
          </a:p>
          <a:p>
            <a:pPr marL="342900" lvl="0" indent="-342900" algn="l" rtl="0">
              <a:lnSpc>
                <a:spcPct val="100000"/>
              </a:lnSpc>
              <a:spcBef>
                <a:spcPts val="320"/>
              </a:spcBef>
              <a:spcAft>
                <a:spcPts val="0"/>
              </a:spcAft>
              <a:buClr>
                <a:schemeClr val="dk1"/>
              </a:buClr>
              <a:buSzPts val="1600"/>
              <a:buFont typeface="Arial"/>
              <a:buChar char="•"/>
            </a:pPr>
            <a:r>
              <a:rPr lang="fr-FR" sz="1600"/>
              <a:t>Fournir la maîtrise et les compétences nécessaires pour la mise en place et l’exploitation d’un réseau étendu d’entreprise ou d’opérateur répondant aux exigences en termes de qualité de service (QoS)  et basé sur les protocoles de l’Internet. Au terme de ce module, l'étudiant ou l'étudiante sera en mesure de : </a:t>
            </a:r>
            <a:endParaRPr/>
          </a:p>
          <a:p>
            <a:pPr marL="742950" lvl="1" indent="-285750" algn="l" rtl="0">
              <a:lnSpc>
                <a:spcPct val="100000"/>
              </a:lnSpc>
              <a:spcBef>
                <a:spcPts val="320"/>
              </a:spcBef>
              <a:spcAft>
                <a:spcPts val="0"/>
              </a:spcAft>
              <a:buClr>
                <a:schemeClr val="dk1"/>
              </a:buClr>
              <a:buSzPts val="1600"/>
              <a:buFont typeface="Arial"/>
              <a:buChar char="–"/>
            </a:pPr>
            <a:r>
              <a:rPr lang="fr-FR" sz="1600"/>
              <a:t>Maîtriser les services et mécanismes des communications de longue distance aussi bien au niveau du réseau cœur que du réseau d’accès.</a:t>
            </a:r>
            <a:endParaRPr/>
          </a:p>
          <a:p>
            <a:pPr marL="742950" lvl="1" indent="-285750" algn="l" rtl="0">
              <a:lnSpc>
                <a:spcPct val="100000"/>
              </a:lnSpc>
              <a:spcBef>
                <a:spcPts val="320"/>
              </a:spcBef>
              <a:spcAft>
                <a:spcPts val="0"/>
              </a:spcAft>
              <a:buClr>
                <a:schemeClr val="dk1"/>
              </a:buClr>
              <a:buSzPts val="1600"/>
              <a:buFont typeface="Arial"/>
              <a:buChar char="–"/>
            </a:pPr>
            <a:r>
              <a:rPr lang="fr-FR" sz="1600"/>
              <a:t>Connaître les objectifs et les principes de la qualité de service (QoS)</a:t>
            </a:r>
            <a:endParaRPr/>
          </a:p>
          <a:p>
            <a:pPr marL="742950" lvl="1" indent="-285750" algn="l" rtl="0">
              <a:lnSpc>
                <a:spcPct val="100000"/>
              </a:lnSpc>
              <a:spcBef>
                <a:spcPts val="320"/>
              </a:spcBef>
              <a:spcAft>
                <a:spcPts val="0"/>
              </a:spcAft>
              <a:buClr>
                <a:schemeClr val="dk1"/>
              </a:buClr>
              <a:buSzPts val="1600"/>
              <a:buFont typeface="Arial"/>
              <a:buChar char="–"/>
            </a:pPr>
            <a:r>
              <a:rPr lang="fr-FR" sz="1600"/>
              <a:t>Concevoir et mettre en place des réseaux IP étendus en effectuant  les choix technologiques  adéquats répondant aux besoins.</a:t>
            </a:r>
            <a:endParaRPr/>
          </a:p>
          <a:p>
            <a:pPr marL="742950" lvl="1" indent="-285750" algn="l" rtl="0">
              <a:lnSpc>
                <a:spcPct val="100000"/>
              </a:lnSpc>
              <a:spcBef>
                <a:spcPts val="320"/>
              </a:spcBef>
              <a:spcAft>
                <a:spcPts val="0"/>
              </a:spcAft>
              <a:buClr>
                <a:schemeClr val="dk1"/>
              </a:buClr>
              <a:buSzPts val="1600"/>
              <a:buFont typeface="Arial"/>
              <a:buChar char="–"/>
            </a:pPr>
            <a:r>
              <a:rPr lang="fr-FR" sz="1600"/>
              <a:t>Cours préparant à une certification constructeur (CISCO) </a:t>
            </a:r>
            <a:endParaRPr/>
          </a:p>
          <a:p>
            <a:pPr marL="342900" lvl="0" indent="-342900" algn="l" rtl="0">
              <a:lnSpc>
                <a:spcPct val="100000"/>
              </a:lnSpc>
              <a:spcBef>
                <a:spcPts val="360"/>
              </a:spcBef>
              <a:spcAft>
                <a:spcPts val="0"/>
              </a:spcAft>
              <a:buClr>
                <a:schemeClr val="dk1"/>
              </a:buClr>
              <a:buSzPts val="1800"/>
              <a:buFont typeface="Arial"/>
              <a:buNone/>
            </a:pPr>
            <a:r>
              <a:rPr lang="fr-FR" sz="1800"/>
              <a:t> </a:t>
            </a:r>
            <a:endParaRPr/>
          </a:p>
          <a:p>
            <a:pPr marL="742950" lvl="1" indent="-285750" algn="l" rtl="0">
              <a:lnSpc>
                <a:spcPct val="100000"/>
              </a:lnSpc>
              <a:spcBef>
                <a:spcPts val="360"/>
              </a:spcBef>
              <a:spcAft>
                <a:spcPts val="0"/>
              </a:spcAft>
              <a:buClr>
                <a:schemeClr val="dk1"/>
              </a:buClr>
              <a:buSzPts val="1800"/>
              <a:buFont typeface="Arial"/>
              <a:buNone/>
            </a:pPr>
            <a:endParaRPr sz="1800" b="1"/>
          </a:p>
          <a:p>
            <a:pPr marL="342900" lvl="0" indent="-342900" algn="l" rtl="0">
              <a:lnSpc>
                <a:spcPct val="100000"/>
              </a:lnSpc>
              <a:spcBef>
                <a:spcPts val="360"/>
              </a:spcBef>
              <a:spcAft>
                <a:spcPts val="0"/>
              </a:spcAft>
              <a:buClr>
                <a:schemeClr val="dk1"/>
              </a:buClr>
              <a:buSzPts val="1800"/>
              <a:buFont typeface="Arial"/>
              <a:buNone/>
            </a:pPr>
            <a:endParaRPr sz="1800" b="1"/>
          </a:p>
        </p:txBody>
      </p:sp>
      <p:sp>
        <p:nvSpPr>
          <p:cNvPr id="127" name="Google Shape;127;p1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sz="6000" b="1" cap="small">
                <a:solidFill>
                  <a:schemeClr val="dk1"/>
                </a:solidFill>
              </a:rPr>
              <a:t>Références</a:t>
            </a:r>
            <a:endParaRPr/>
          </a:p>
        </p:txBody>
      </p:sp>
      <p:sp>
        <p:nvSpPr>
          <p:cNvPr id="134" name="Google Shape;134;p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228600" algn="l" rtl="0">
              <a:lnSpc>
                <a:spcPct val="100000"/>
              </a:lnSpc>
              <a:spcBef>
                <a:spcPts val="0"/>
              </a:spcBef>
              <a:spcAft>
                <a:spcPts val="0"/>
              </a:spcAft>
              <a:buClr>
                <a:schemeClr val="dk1"/>
              </a:buClr>
              <a:buSzPts val="1800"/>
              <a:buFont typeface="Arial"/>
              <a:buNone/>
            </a:pPr>
            <a:endParaRPr sz="1800"/>
          </a:p>
          <a:p>
            <a:pPr marL="342900" lvl="0" indent="-342900" algn="l" rtl="0">
              <a:lnSpc>
                <a:spcPct val="100000"/>
              </a:lnSpc>
              <a:spcBef>
                <a:spcPts val="360"/>
              </a:spcBef>
              <a:spcAft>
                <a:spcPts val="0"/>
              </a:spcAft>
              <a:buClr>
                <a:schemeClr val="dk1"/>
              </a:buClr>
              <a:buSzPts val="1800"/>
              <a:buFont typeface="Arial"/>
              <a:buAutoNum type="arabicPeriod"/>
            </a:pPr>
            <a:r>
              <a:rPr lang="fr-FR" sz="1800"/>
              <a:t>A.Tanenmaum , &amp;  D.J.Wetherall,  Réseaux  , 5è édition Pearson.</a:t>
            </a:r>
            <a:endParaRPr/>
          </a:p>
          <a:p>
            <a:pPr marL="342900" lvl="0" indent="-342900" algn="l" rtl="0">
              <a:lnSpc>
                <a:spcPct val="100000"/>
              </a:lnSpc>
              <a:spcBef>
                <a:spcPts val="360"/>
              </a:spcBef>
              <a:spcAft>
                <a:spcPts val="0"/>
              </a:spcAft>
              <a:buClr>
                <a:schemeClr val="dk1"/>
              </a:buClr>
              <a:buSzPts val="1800"/>
              <a:buFont typeface="Arial"/>
              <a:buAutoNum type="arabicPeriod"/>
            </a:pPr>
            <a:r>
              <a:rPr lang="fr-FR" sz="1800"/>
              <a:t>G. Pujoll,e Les réseaux, dernière éd., Eyrolles.</a:t>
            </a:r>
            <a:endParaRPr/>
          </a:p>
          <a:p>
            <a:pPr marL="342900" lvl="0" indent="-342900" algn="l" rtl="0">
              <a:lnSpc>
                <a:spcPct val="100000"/>
              </a:lnSpc>
              <a:spcBef>
                <a:spcPts val="360"/>
              </a:spcBef>
              <a:spcAft>
                <a:spcPts val="0"/>
              </a:spcAft>
              <a:buClr>
                <a:schemeClr val="dk1"/>
              </a:buClr>
              <a:buSzPts val="1800"/>
              <a:buFont typeface="Arial"/>
              <a:buAutoNum type="arabicPeriod"/>
            </a:pPr>
            <a:r>
              <a:rPr lang="fr-FR" sz="1800"/>
              <a:t>W. Stalling, Réseaux et Communication sans fil, Pearson Education, dernière édition</a:t>
            </a:r>
            <a:endParaRPr/>
          </a:p>
        </p:txBody>
      </p:sp>
      <p:sp>
        <p:nvSpPr>
          <p:cNvPr id="136" name="Google Shape;136;p1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4</a:t>
            </a:fld>
            <a:endParaRPr/>
          </a:p>
        </p:txBody>
      </p:sp>
      <p:pic>
        <p:nvPicPr>
          <p:cNvPr id="142" name="Google Shape;142;p20"/>
          <p:cNvPicPr preferRelativeResize="0">
            <a:picLocks noGrp="1"/>
          </p:cNvPicPr>
          <p:nvPr>
            <p:ph type="body" idx="1"/>
          </p:nvPr>
        </p:nvPicPr>
        <p:blipFill rotWithShape="1">
          <a:blip r:embed="rId3">
            <a:alphaModFix/>
          </a:blip>
          <a:srcRect/>
          <a:stretch/>
        </p:blipFill>
        <p:spPr>
          <a:xfrm>
            <a:off x="-32" y="831863"/>
            <a:ext cx="9072594" cy="559753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8888"/>
              <a:buNone/>
            </a:pPr>
            <a:r>
              <a:rPr lang="fr-FR" sz="4000"/>
              <a:t>Composants du réseau: </a:t>
            </a:r>
            <a:r>
              <a:rPr lang="fr-FR" sz="4000">
                <a:solidFill>
                  <a:srgbClr val="00B050"/>
                </a:solidFill>
              </a:rPr>
              <a:t>Les périphériques </a:t>
            </a:r>
            <a:endParaRPr/>
          </a:p>
        </p:txBody>
      </p:sp>
      <p:sp>
        <p:nvSpPr>
          <p:cNvPr id="149" name="Google Shape;149;p21"/>
          <p:cNvSpPr txBox="1">
            <a:spLocks noGrp="1"/>
          </p:cNvSpPr>
          <p:nvPr>
            <p:ph type="body" idx="1"/>
          </p:nvPr>
        </p:nvSpPr>
        <p:spPr>
          <a:xfrm>
            <a:off x="457200" y="1412776"/>
            <a:ext cx="8229600" cy="4929411"/>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000"/>
              <a:buFont typeface="Noto Sans Symbols"/>
              <a:buChar char="▪"/>
            </a:pPr>
            <a:r>
              <a:rPr lang="fr-FR" sz="2000"/>
              <a:t>Les réseaux utilisent des </a:t>
            </a:r>
            <a:r>
              <a:rPr lang="fr-FR" sz="2000">
                <a:solidFill>
                  <a:srgbClr val="FF0000"/>
                </a:solidFill>
              </a:rPr>
              <a:t>périphériques</a:t>
            </a:r>
            <a:r>
              <a:rPr lang="fr-FR" sz="2000"/>
              <a:t>, des </a:t>
            </a:r>
            <a:r>
              <a:rPr lang="fr-FR" sz="2000">
                <a:solidFill>
                  <a:srgbClr val="FF0000"/>
                </a:solidFill>
              </a:rPr>
              <a:t>supports</a:t>
            </a:r>
            <a:r>
              <a:rPr lang="fr-FR" sz="2000"/>
              <a:t> et des </a:t>
            </a:r>
            <a:r>
              <a:rPr lang="fr-FR" sz="2000">
                <a:solidFill>
                  <a:srgbClr val="FF0000"/>
                </a:solidFill>
              </a:rPr>
              <a:t>services</a:t>
            </a:r>
            <a:r>
              <a:rPr lang="fr-FR" sz="2000"/>
              <a:t>.</a:t>
            </a:r>
            <a:endParaRPr/>
          </a:p>
          <a:p>
            <a:pPr marL="342900" lvl="0" indent="-342900" algn="l" rtl="0">
              <a:lnSpc>
                <a:spcPct val="100000"/>
              </a:lnSpc>
              <a:spcBef>
                <a:spcPts val="400"/>
              </a:spcBef>
              <a:spcAft>
                <a:spcPts val="0"/>
              </a:spcAft>
              <a:buClr>
                <a:schemeClr val="dk1"/>
              </a:buClr>
              <a:buSzPts val="2000"/>
              <a:buFont typeface="Noto Sans Symbols"/>
              <a:buChar char="▪"/>
            </a:pPr>
            <a:r>
              <a:rPr lang="fr-FR" sz="2000"/>
              <a:t>Les périphériques et les supports représentent les éléments physiques ou le matériel du réseau</a:t>
            </a:r>
            <a:endParaRPr/>
          </a:p>
        </p:txBody>
      </p:sp>
      <p:sp>
        <p:nvSpPr>
          <p:cNvPr id="150" name="Google Shape;150;p2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5</a:t>
            </a:fld>
            <a:endParaRPr/>
          </a:p>
        </p:txBody>
      </p:sp>
      <p:pic>
        <p:nvPicPr>
          <p:cNvPr id="151" name="Google Shape;151;p21"/>
          <p:cNvPicPr preferRelativeResize="0"/>
          <p:nvPr/>
        </p:nvPicPr>
        <p:blipFill rotWithShape="1">
          <a:blip r:embed="rId3">
            <a:alphaModFix/>
          </a:blip>
          <a:srcRect/>
          <a:stretch/>
        </p:blipFill>
        <p:spPr>
          <a:xfrm>
            <a:off x="107504" y="2854821"/>
            <a:ext cx="8916322" cy="388654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a:t>Périphériques </a:t>
            </a:r>
            <a:r>
              <a:rPr lang="fr-FR">
                <a:solidFill>
                  <a:srgbClr val="00B050"/>
                </a:solidFill>
              </a:rPr>
              <a:t>finaux</a:t>
            </a:r>
            <a:r>
              <a:rPr lang="fr-FR"/>
              <a:t> et leur rôle</a:t>
            </a:r>
            <a:endParaRPr/>
          </a:p>
        </p:txBody>
      </p:sp>
      <p:sp>
        <p:nvSpPr>
          <p:cNvPr id="158" name="Google Shape;158;p22"/>
          <p:cNvSpPr txBox="1">
            <a:spLocks noGrp="1"/>
          </p:cNvSpPr>
          <p:nvPr>
            <p:ph type="body" idx="1"/>
          </p:nvPr>
        </p:nvSpPr>
        <p:spPr>
          <a:xfrm>
            <a:off x="179512" y="1484784"/>
            <a:ext cx="8964488" cy="4997152"/>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Clr>
                <a:schemeClr val="dk1"/>
              </a:buClr>
              <a:buSzPts val="2600"/>
              <a:buFont typeface="Noto Sans Symbols"/>
              <a:buChar char="▪"/>
            </a:pPr>
            <a:r>
              <a:rPr lang="fr-FR" sz="2600"/>
              <a:t>Périphérique final ou hôte : </a:t>
            </a:r>
            <a:endParaRPr/>
          </a:p>
          <a:p>
            <a:pPr marL="1143000" lvl="2" indent="-228600" algn="l" rtl="0">
              <a:lnSpc>
                <a:spcPct val="100000"/>
              </a:lnSpc>
              <a:spcBef>
                <a:spcPts val="440"/>
              </a:spcBef>
              <a:spcAft>
                <a:spcPts val="0"/>
              </a:spcAft>
              <a:buClr>
                <a:schemeClr val="dk1"/>
              </a:buClr>
              <a:buSzPts val="2200"/>
              <a:buFont typeface="Noto Sans Symbols"/>
              <a:buChar char="⮚"/>
            </a:pPr>
            <a:r>
              <a:rPr lang="fr-FR" sz="2200"/>
              <a:t>Source / Destination </a:t>
            </a:r>
            <a:endParaRPr/>
          </a:p>
          <a:p>
            <a:pPr marL="1143000" lvl="2" indent="-228600" algn="l" rtl="0">
              <a:lnSpc>
                <a:spcPct val="100000"/>
              </a:lnSpc>
              <a:spcBef>
                <a:spcPts val="440"/>
              </a:spcBef>
              <a:spcAft>
                <a:spcPts val="0"/>
              </a:spcAft>
              <a:buClr>
                <a:schemeClr val="dk1"/>
              </a:buClr>
              <a:buSzPts val="2200"/>
              <a:buFont typeface="Noto Sans Symbols"/>
              <a:buChar char="⮚"/>
            </a:pPr>
            <a:r>
              <a:rPr lang="fr-FR" sz="2200"/>
              <a:t>Identifié par une adresse IP</a:t>
            </a:r>
            <a:endParaRPr/>
          </a:p>
          <a:p>
            <a:pPr marL="1143000" lvl="2" indent="-228600" algn="l" rtl="0">
              <a:lnSpc>
                <a:spcPct val="100000"/>
              </a:lnSpc>
              <a:spcBef>
                <a:spcPts val="440"/>
              </a:spcBef>
              <a:spcAft>
                <a:spcPts val="0"/>
              </a:spcAft>
              <a:buClr>
                <a:schemeClr val="dk1"/>
              </a:buClr>
              <a:buSzPts val="2200"/>
              <a:buFont typeface="Noto Sans Symbols"/>
              <a:buChar char="⮚"/>
            </a:pPr>
            <a:r>
              <a:rPr lang="fr-FR" sz="2200"/>
              <a:t>forme l’interface entre le réseau humain et le réseau de communication. </a:t>
            </a:r>
            <a:endParaRPr sz="1900"/>
          </a:p>
          <a:p>
            <a:pPr marL="342900" lvl="0" indent="-342900" algn="l" rtl="0">
              <a:lnSpc>
                <a:spcPct val="100000"/>
              </a:lnSpc>
              <a:spcBef>
                <a:spcPts val="520"/>
              </a:spcBef>
              <a:spcAft>
                <a:spcPts val="0"/>
              </a:spcAft>
              <a:buClr>
                <a:schemeClr val="dk1"/>
              </a:buClr>
              <a:buSzPts val="2600"/>
              <a:buFont typeface="Noto Sans Symbols"/>
              <a:buChar char="▪"/>
            </a:pPr>
            <a:r>
              <a:rPr lang="fr-FR" sz="2600"/>
              <a:t>Périphériques finaux:</a:t>
            </a:r>
            <a:endParaRPr/>
          </a:p>
          <a:p>
            <a:pPr marL="1143000" lvl="2" indent="-228600" algn="l" rtl="0">
              <a:lnSpc>
                <a:spcPct val="100000"/>
              </a:lnSpc>
              <a:spcBef>
                <a:spcPts val="440"/>
              </a:spcBef>
              <a:spcAft>
                <a:spcPts val="0"/>
              </a:spcAft>
              <a:buClr>
                <a:schemeClr val="dk1"/>
              </a:buClr>
              <a:buSzPts val="2200"/>
              <a:buFont typeface="Arial"/>
              <a:buChar char="-"/>
            </a:pPr>
            <a:r>
              <a:rPr lang="fr-FR" sz="2200"/>
              <a:t>Ordinateurs (stations de travail, ordinateurs portables, serveurs de fichiers, serveurs Web)</a:t>
            </a:r>
            <a:endParaRPr/>
          </a:p>
          <a:p>
            <a:pPr marL="1143000" lvl="2" indent="-228600" algn="l" rtl="0">
              <a:lnSpc>
                <a:spcPct val="100000"/>
              </a:lnSpc>
              <a:spcBef>
                <a:spcPts val="440"/>
              </a:spcBef>
              <a:spcAft>
                <a:spcPts val="0"/>
              </a:spcAft>
              <a:buClr>
                <a:schemeClr val="dk1"/>
              </a:buClr>
              <a:buSzPts val="2200"/>
              <a:buFont typeface="Arial"/>
              <a:buChar char="-"/>
            </a:pPr>
            <a:r>
              <a:rPr lang="fr-FR" sz="2200"/>
              <a:t>Imprimantes réseau </a:t>
            </a:r>
            <a:endParaRPr/>
          </a:p>
          <a:p>
            <a:pPr marL="1143000" lvl="2" indent="-228600" algn="l" rtl="0">
              <a:lnSpc>
                <a:spcPct val="100000"/>
              </a:lnSpc>
              <a:spcBef>
                <a:spcPts val="440"/>
              </a:spcBef>
              <a:spcAft>
                <a:spcPts val="0"/>
              </a:spcAft>
              <a:buClr>
                <a:schemeClr val="dk1"/>
              </a:buClr>
              <a:buSzPts val="2200"/>
              <a:buFont typeface="Arial"/>
              <a:buChar char="-"/>
            </a:pPr>
            <a:r>
              <a:rPr lang="fr-FR" sz="2200"/>
              <a:t>Téléphones VoIP</a:t>
            </a:r>
            <a:endParaRPr sz="2200"/>
          </a:p>
          <a:p>
            <a:pPr marL="1143000" lvl="2" indent="-228600" algn="l" rtl="0">
              <a:lnSpc>
                <a:spcPct val="100000"/>
              </a:lnSpc>
              <a:spcBef>
                <a:spcPts val="440"/>
              </a:spcBef>
              <a:spcAft>
                <a:spcPts val="0"/>
              </a:spcAft>
              <a:buClr>
                <a:schemeClr val="dk1"/>
              </a:buClr>
              <a:buSzPts val="2200"/>
              <a:buFont typeface="Arial"/>
              <a:buChar char="-"/>
            </a:pPr>
            <a:r>
              <a:rPr lang="fr-FR" sz="2200"/>
              <a:t>Caméras de surveillance </a:t>
            </a:r>
            <a:endParaRPr/>
          </a:p>
          <a:p>
            <a:pPr marL="1143000" lvl="2" indent="-228600" algn="l" rtl="0">
              <a:lnSpc>
                <a:spcPct val="100000"/>
              </a:lnSpc>
              <a:spcBef>
                <a:spcPts val="440"/>
              </a:spcBef>
              <a:spcAft>
                <a:spcPts val="0"/>
              </a:spcAft>
              <a:buClr>
                <a:schemeClr val="dk1"/>
              </a:buClr>
              <a:buSzPts val="2200"/>
              <a:buFont typeface="Arial"/>
              <a:buChar char="-"/>
            </a:pPr>
            <a:r>
              <a:rPr lang="fr-FR" sz="2200"/>
              <a:t>Périphériques portables mobiles (lecteurs de codes à barres sans fil ou assistants numériques personnels)</a:t>
            </a:r>
            <a:endParaRPr/>
          </a:p>
        </p:txBody>
      </p:sp>
      <p:sp>
        <p:nvSpPr>
          <p:cNvPr id="159" name="Google Shape;159;p2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5353"/>
              <a:buNone/>
            </a:pPr>
            <a:r>
              <a:rPr lang="fr-FR"/>
              <a:t>Périphériques </a:t>
            </a:r>
            <a:r>
              <a:rPr lang="fr-FR">
                <a:solidFill>
                  <a:srgbClr val="00B050"/>
                </a:solidFill>
              </a:rPr>
              <a:t>intermédiaires</a:t>
            </a:r>
            <a:r>
              <a:rPr lang="fr-FR"/>
              <a:t> et leur rôle sur le réseau </a:t>
            </a:r>
            <a:endParaRPr/>
          </a:p>
        </p:txBody>
      </p:sp>
      <p:sp>
        <p:nvSpPr>
          <p:cNvPr id="166" name="Google Shape;166;p23"/>
          <p:cNvSpPr txBox="1">
            <a:spLocks noGrp="1"/>
          </p:cNvSpPr>
          <p:nvPr>
            <p:ph type="body" idx="1"/>
          </p:nvPr>
        </p:nvSpPr>
        <p:spPr>
          <a:xfrm>
            <a:off x="457200" y="1600200"/>
            <a:ext cx="8435280" cy="4997152"/>
          </a:xfrm>
          <a:prstGeom prst="rect">
            <a:avLst/>
          </a:prstGeom>
          <a:noFill/>
          <a:ln>
            <a:noFill/>
          </a:ln>
        </p:spPr>
        <p:txBody>
          <a:bodyPr spcFirstLastPara="1" wrap="square" lIns="91425" tIns="45700" rIns="91425" bIns="45700" anchor="t" anchorCtr="0">
            <a:normAutofit fontScale="70000" lnSpcReduction="20000"/>
          </a:bodyPr>
          <a:lstStyle/>
          <a:p>
            <a:pPr marL="342900" lvl="0" indent="-342900" algn="l" rtl="0">
              <a:lnSpc>
                <a:spcPct val="100000"/>
              </a:lnSpc>
              <a:spcBef>
                <a:spcPts val="0"/>
              </a:spcBef>
              <a:spcAft>
                <a:spcPts val="0"/>
              </a:spcAft>
              <a:buClr>
                <a:schemeClr val="dk1"/>
              </a:buClr>
              <a:buSzPct val="100000"/>
              <a:buFont typeface="Noto Sans Symbols"/>
              <a:buChar char="▪"/>
            </a:pPr>
            <a:r>
              <a:rPr lang="fr-FR" sz="3400"/>
              <a:t>Gestion des données lors de leur passage à travers le réseau </a:t>
            </a:r>
            <a:endParaRPr/>
          </a:p>
          <a:p>
            <a:pPr marL="342900" lvl="0" indent="-342900" algn="l" rtl="0">
              <a:lnSpc>
                <a:spcPct val="100000"/>
              </a:lnSpc>
              <a:spcBef>
                <a:spcPts val="1625"/>
              </a:spcBef>
              <a:spcAft>
                <a:spcPts val="0"/>
              </a:spcAft>
              <a:buClr>
                <a:schemeClr val="dk1"/>
              </a:buClr>
              <a:buSzPct val="100000"/>
              <a:buFont typeface="Noto Sans Symbols"/>
              <a:buChar char="▪"/>
            </a:pPr>
            <a:r>
              <a:rPr lang="fr-FR" sz="3400"/>
              <a:t>Exemples de périphériques réseau intermédiaires:</a:t>
            </a:r>
            <a:endParaRPr/>
          </a:p>
          <a:p>
            <a:pPr marL="1143000" lvl="2" indent="-228600" algn="l" rtl="0">
              <a:lnSpc>
                <a:spcPct val="100000"/>
              </a:lnSpc>
              <a:spcBef>
                <a:spcPts val="325"/>
              </a:spcBef>
              <a:spcAft>
                <a:spcPts val="0"/>
              </a:spcAft>
              <a:buClr>
                <a:schemeClr val="dk1"/>
              </a:buClr>
              <a:buSzPct val="100000"/>
              <a:buFont typeface="Arial"/>
              <a:buChar char="-"/>
            </a:pPr>
            <a:r>
              <a:rPr lang="fr-FR" sz="2600"/>
              <a:t>Périphériques d’accès réseau (concentrateurs, commutateurs et points d’accès sans fil)</a:t>
            </a:r>
            <a:endParaRPr/>
          </a:p>
          <a:p>
            <a:pPr marL="1143000" lvl="2" indent="-228600" algn="l" rtl="0">
              <a:lnSpc>
                <a:spcPct val="100000"/>
              </a:lnSpc>
              <a:spcBef>
                <a:spcPts val="325"/>
              </a:spcBef>
              <a:spcAft>
                <a:spcPts val="0"/>
              </a:spcAft>
              <a:buClr>
                <a:schemeClr val="dk1"/>
              </a:buClr>
              <a:buSzPct val="100000"/>
              <a:buFont typeface="Arial"/>
              <a:buChar char="-"/>
            </a:pPr>
            <a:r>
              <a:rPr lang="fr-FR" sz="2600"/>
              <a:t>Périphériques inter-réseau (routeurs)</a:t>
            </a:r>
            <a:endParaRPr/>
          </a:p>
          <a:p>
            <a:pPr marL="1143000" lvl="2" indent="-228600" algn="l" rtl="0">
              <a:lnSpc>
                <a:spcPct val="100000"/>
              </a:lnSpc>
              <a:spcBef>
                <a:spcPts val="325"/>
              </a:spcBef>
              <a:spcAft>
                <a:spcPts val="0"/>
              </a:spcAft>
              <a:buClr>
                <a:schemeClr val="dk1"/>
              </a:buClr>
              <a:buSzPct val="100000"/>
              <a:buFont typeface="Arial"/>
              <a:buChar char="-"/>
            </a:pPr>
            <a:r>
              <a:rPr lang="fr-FR" sz="2600"/>
              <a:t>Serveurs et modems de communication</a:t>
            </a:r>
            <a:endParaRPr/>
          </a:p>
          <a:p>
            <a:pPr marL="1143000" lvl="2" indent="-228600" algn="l" rtl="0">
              <a:lnSpc>
                <a:spcPct val="100000"/>
              </a:lnSpc>
              <a:spcBef>
                <a:spcPts val="325"/>
              </a:spcBef>
              <a:spcAft>
                <a:spcPts val="0"/>
              </a:spcAft>
              <a:buClr>
                <a:schemeClr val="dk1"/>
              </a:buClr>
              <a:buSzPct val="100000"/>
              <a:buFont typeface="Arial"/>
              <a:buChar char="-"/>
            </a:pPr>
            <a:r>
              <a:rPr lang="fr-FR" sz="2600"/>
              <a:t>Périphériques de sécurité (pare-feu)</a:t>
            </a:r>
            <a:endParaRPr/>
          </a:p>
          <a:p>
            <a:pPr marL="342900" lvl="0" indent="-342900" algn="l" rtl="0">
              <a:lnSpc>
                <a:spcPct val="100000"/>
              </a:lnSpc>
              <a:spcBef>
                <a:spcPts val="1800"/>
              </a:spcBef>
              <a:spcAft>
                <a:spcPts val="0"/>
              </a:spcAft>
              <a:buClr>
                <a:schemeClr val="dk1"/>
              </a:buClr>
              <a:buSzPct val="100000"/>
              <a:buFont typeface="Noto Sans Symbols"/>
              <a:buChar char="▪"/>
            </a:pPr>
            <a:r>
              <a:rPr lang="fr-FR" sz="3400"/>
              <a:t>Rôles des périphériques réseau intermédiaires :</a:t>
            </a:r>
            <a:endParaRPr/>
          </a:p>
          <a:p>
            <a:pPr marL="1143000" lvl="2" indent="-228600" algn="l" rtl="0">
              <a:lnSpc>
                <a:spcPct val="100000"/>
              </a:lnSpc>
              <a:spcBef>
                <a:spcPts val="300"/>
              </a:spcBef>
              <a:spcAft>
                <a:spcPts val="0"/>
              </a:spcAft>
              <a:buClr>
                <a:schemeClr val="dk1"/>
              </a:buClr>
              <a:buSzPct val="100000"/>
              <a:buFont typeface="Noto Sans Symbols"/>
              <a:buChar char="⮚"/>
            </a:pPr>
            <a:r>
              <a:rPr lang="fr-FR"/>
              <a:t>régénérer et retransmettre des signaux de données ;</a:t>
            </a:r>
            <a:endParaRPr/>
          </a:p>
          <a:p>
            <a:pPr marL="1143000" lvl="2" indent="-228600" algn="l" rtl="0">
              <a:lnSpc>
                <a:spcPct val="100000"/>
              </a:lnSpc>
              <a:spcBef>
                <a:spcPts val="300"/>
              </a:spcBef>
              <a:spcAft>
                <a:spcPts val="0"/>
              </a:spcAft>
              <a:buClr>
                <a:schemeClr val="dk1"/>
              </a:buClr>
              <a:buSzPct val="100000"/>
              <a:buFont typeface="Noto Sans Symbols"/>
              <a:buChar char="⮚"/>
            </a:pPr>
            <a:r>
              <a:rPr lang="fr-FR"/>
              <a:t>gérer des informations indiquant les chemins qui existent à travers le réseau</a:t>
            </a:r>
            <a:endParaRPr/>
          </a:p>
          <a:p>
            <a:pPr marL="1143000" lvl="2" indent="-228600" algn="l" rtl="0">
              <a:lnSpc>
                <a:spcPct val="100000"/>
              </a:lnSpc>
              <a:spcBef>
                <a:spcPts val="300"/>
              </a:spcBef>
              <a:spcAft>
                <a:spcPts val="0"/>
              </a:spcAft>
              <a:buClr>
                <a:schemeClr val="dk1"/>
              </a:buClr>
              <a:buSzPct val="100000"/>
              <a:buFont typeface="Noto Sans Symbols"/>
              <a:buChar char="⮚"/>
            </a:pPr>
            <a:r>
              <a:rPr lang="fr-FR"/>
              <a:t>indiquer aux autres périphériques les erreurs et les échecs de communication ;</a:t>
            </a:r>
            <a:endParaRPr/>
          </a:p>
          <a:p>
            <a:pPr marL="1143000" lvl="2" indent="-228600" algn="l" rtl="0">
              <a:lnSpc>
                <a:spcPct val="100000"/>
              </a:lnSpc>
              <a:spcBef>
                <a:spcPts val="300"/>
              </a:spcBef>
              <a:spcAft>
                <a:spcPts val="0"/>
              </a:spcAft>
              <a:buClr>
                <a:schemeClr val="dk1"/>
              </a:buClr>
              <a:buSzPct val="100000"/>
              <a:buFont typeface="Noto Sans Symbols"/>
              <a:buChar char="⮚"/>
            </a:pPr>
            <a:r>
              <a:rPr lang="fr-FR"/>
              <a:t>diriger des données vers d’autres chemins en cas d’échec de liaison ;</a:t>
            </a:r>
            <a:endParaRPr/>
          </a:p>
          <a:p>
            <a:pPr marL="1143000" lvl="2" indent="-228600" algn="l" rtl="0">
              <a:lnSpc>
                <a:spcPct val="100000"/>
              </a:lnSpc>
              <a:spcBef>
                <a:spcPts val="300"/>
              </a:spcBef>
              <a:spcAft>
                <a:spcPts val="0"/>
              </a:spcAft>
              <a:buClr>
                <a:schemeClr val="dk1"/>
              </a:buClr>
              <a:buSzPct val="100000"/>
              <a:buFont typeface="Noto Sans Symbols"/>
              <a:buChar char="⮚"/>
            </a:pPr>
            <a:r>
              <a:rPr lang="fr-FR"/>
              <a:t>classifier et diriger des messages en fonction des priorités QoS ;</a:t>
            </a:r>
            <a:endParaRPr/>
          </a:p>
          <a:p>
            <a:pPr marL="1143000" lvl="2" indent="-228600" algn="l" rtl="0">
              <a:lnSpc>
                <a:spcPct val="100000"/>
              </a:lnSpc>
              <a:spcBef>
                <a:spcPts val="300"/>
              </a:spcBef>
              <a:spcAft>
                <a:spcPts val="0"/>
              </a:spcAft>
              <a:buClr>
                <a:schemeClr val="dk1"/>
              </a:buClr>
              <a:buSzPct val="100000"/>
              <a:buFont typeface="Noto Sans Symbols"/>
              <a:buChar char="⮚"/>
            </a:pPr>
            <a:r>
              <a:rPr lang="fr-FR"/>
              <a:t>autoriser ou refuser le flux de données, selon des paramètres de sécurité. </a:t>
            </a:r>
            <a:endParaRPr/>
          </a:p>
        </p:txBody>
      </p:sp>
      <p:sp>
        <p:nvSpPr>
          <p:cNvPr id="167" name="Google Shape;167;p2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5353"/>
              <a:buNone/>
            </a:pPr>
            <a:r>
              <a:rPr lang="fr-FR"/>
              <a:t>Composants du réseau: </a:t>
            </a:r>
            <a:r>
              <a:rPr lang="fr-FR">
                <a:solidFill>
                  <a:srgbClr val="00B050"/>
                </a:solidFill>
              </a:rPr>
              <a:t>Les supports</a:t>
            </a:r>
            <a:endParaRPr/>
          </a:p>
        </p:txBody>
      </p:sp>
      <p:sp>
        <p:nvSpPr>
          <p:cNvPr id="173" name="Google Shape;173;p2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2400"/>
              <a:buFont typeface="Noto Sans Symbols"/>
              <a:buChar char="▪"/>
            </a:pPr>
            <a:r>
              <a:rPr lang="fr-FR" sz="2400"/>
              <a:t>Les périphériques et les supports représentent les éléments physiques ou le matériel du réseau.</a:t>
            </a:r>
            <a:endParaRPr/>
          </a:p>
        </p:txBody>
      </p:sp>
      <p:sp>
        <p:nvSpPr>
          <p:cNvPr id="174" name="Google Shape;174;p2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8</a:t>
            </a:fld>
            <a:endParaRPr/>
          </a:p>
        </p:txBody>
      </p:sp>
      <p:pic>
        <p:nvPicPr>
          <p:cNvPr id="175" name="Google Shape;175;p24"/>
          <p:cNvPicPr preferRelativeResize="0"/>
          <p:nvPr/>
        </p:nvPicPr>
        <p:blipFill rotWithShape="1">
          <a:blip r:embed="rId3">
            <a:alphaModFix/>
          </a:blip>
          <a:srcRect/>
          <a:stretch/>
        </p:blipFill>
        <p:spPr>
          <a:xfrm>
            <a:off x="86484" y="2636912"/>
            <a:ext cx="8805996" cy="355146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a:t>Support réseau </a:t>
            </a:r>
            <a:endParaRPr/>
          </a:p>
        </p:txBody>
      </p:sp>
      <p:sp>
        <p:nvSpPr>
          <p:cNvPr id="182" name="Google Shape;182;p25"/>
          <p:cNvSpPr txBox="1">
            <a:spLocks noGrp="1"/>
          </p:cNvSpPr>
          <p:nvPr>
            <p:ph type="body" idx="1"/>
          </p:nvPr>
        </p:nvSpPr>
        <p:spPr>
          <a:xfrm>
            <a:off x="457200" y="1927373"/>
            <a:ext cx="8435280"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2400"/>
              <a:buFont typeface="Noto Sans Symbols"/>
              <a:buChar char="▪"/>
            </a:pPr>
            <a:r>
              <a:rPr lang="fr-FR" sz="2400" b="1"/>
              <a:t>Support</a:t>
            </a:r>
            <a:r>
              <a:rPr lang="fr-FR" sz="2400"/>
              <a:t>: canal via lequel le message se déplace de la source vers la destination</a:t>
            </a:r>
            <a:endParaRPr/>
          </a:p>
          <a:p>
            <a:pPr marL="342900" lvl="0" indent="-342900" algn="l" rtl="0">
              <a:lnSpc>
                <a:spcPct val="100000"/>
              </a:lnSpc>
              <a:spcBef>
                <a:spcPts val="480"/>
              </a:spcBef>
              <a:spcAft>
                <a:spcPts val="0"/>
              </a:spcAft>
              <a:buClr>
                <a:schemeClr val="dk1"/>
              </a:buClr>
              <a:buSzPts val="2400"/>
              <a:buFont typeface="Noto Sans Symbols"/>
              <a:buChar char="▪"/>
            </a:pPr>
            <a:r>
              <a:rPr lang="fr-FR" sz="2400" b="1"/>
              <a:t>Types</a:t>
            </a:r>
            <a:r>
              <a:rPr lang="fr-FR" sz="2400"/>
              <a:t> de support: </a:t>
            </a:r>
            <a:endParaRPr/>
          </a:p>
          <a:p>
            <a:pPr marL="742950" lvl="1" indent="-285750" algn="l" rtl="0">
              <a:lnSpc>
                <a:spcPct val="100000"/>
              </a:lnSpc>
              <a:spcBef>
                <a:spcPts val="400"/>
              </a:spcBef>
              <a:spcAft>
                <a:spcPts val="0"/>
              </a:spcAft>
              <a:buClr>
                <a:schemeClr val="dk1"/>
              </a:buClr>
              <a:buSzPts val="2000"/>
              <a:buFont typeface="Arial"/>
              <a:buChar char="-"/>
            </a:pPr>
            <a:r>
              <a:rPr lang="fr-FR" sz="2000"/>
              <a:t>Fils métalliques </a:t>
            </a:r>
            <a:endParaRPr/>
          </a:p>
          <a:p>
            <a:pPr marL="742950" lvl="1" indent="-285750" algn="l" rtl="0">
              <a:lnSpc>
                <a:spcPct val="100000"/>
              </a:lnSpc>
              <a:spcBef>
                <a:spcPts val="400"/>
              </a:spcBef>
              <a:spcAft>
                <a:spcPts val="0"/>
              </a:spcAft>
              <a:buClr>
                <a:schemeClr val="dk1"/>
              </a:buClr>
              <a:buSzPts val="2000"/>
              <a:buFont typeface="Arial"/>
              <a:buChar char="-"/>
            </a:pPr>
            <a:r>
              <a:rPr lang="fr-FR" sz="2000"/>
              <a:t>Fibre optique </a:t>
            </a:r>
            <a:endParaRPr/>
          </a:p>
          <a:p>
            <a:pPr marL="742950" lvl="1" indent="-285750" algn="l" rtl="0">
              <a:lnSpc>
                <a:spcPct val="100000"/>
              </a:lnSpc>
              <a:spcBef>
                <a:spcPts val="400"/>
              </a:spcBef>
              <a:spcAft>
                <a:spcPts val="0"/>
              </a:spcAft>
              <a:buClr>
                <a:schemeClr val="dk1"/>
              </a:buClr>
              <a:buSzPts val="2000"/>
              <a:buFont typeface="Arial"/>
              <a:buChar char="-"/>
            </a:pPr>
            <a:r>
              <a:rPr lang="fr-FR" sz="2000"/>
              <a:t>Transmission sans fil </a:t>
            </a:r>
            <a:endParaRPr/>
          </a:p>
        </p:txBody>
      </p:sp>
      <p:sp>
        <p:nvSpPr>
          <p:cNvPr id="183" name="Google Shape;183;p2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9</a:t>
            </a:fld>
            <a:endParaRPr/>
          </a:p>
        </p:txBody>
      </p:sp>
      <p:pic>
        <p:nvPicPr>
          <p:cNvPr id="184" name="Google Shape;184;p25"/>
          <p:cNvPicPr preferRelativeResize="0"/>
          <p:nvPr/>
        </p:nvPicPr>
        <p:blipFill rotWithShape="1">
          <a:blip r:embed="rId3">
            <a:alphaModFix/>
          </a:blip>
          <a:srcRect/>
          <a:stretch/>
        </p:blipFill>
        <p:spPr>
          <a:xfrm>
            <a:off x="3707904" y="2727829"/>
            <a:ext cx="5328592" cy="358149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sz="3600"/>
              <a:t>Composants du réseau: </a:t>
            </a:r>
            <a:r>
              <a:rPr lang="fr-FR" sz="3600">
                <a:solidFill>
                  <a:srgbClr val="00B050"/>
                </a:solidFill>
              </a:rPr>
              <a:t>Les services</a:t>
            </a:r>
            <a:endParaRPr sz="3600"/>
          </a:p>
        </p:txBody>
      </p:sp>
      <p:sp>
        <p:nvSpPr>
          <p:cNvPr id="191" name="Google Shape;191;p26"/>
          <p:cNvSpPr txBox="1">
            <a:spLocks noGrp="1"/>
          </p:cNvSpPr>
          <p:nvPr>
            <p:ph type="body" idx="1"/>
          </p:nvPr>
        </p:nvSpPr>
        <p:spPr>
          <a:xfrm>
            <a:off x="107504" y="1279301"/>
            <a:ext cx="8892480" cy="4525963"/>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2000"/>
              <a:buFont typeface="Noto Sans Symbols"/>
              <a:buChar char="▪"/>
            </a:pPr>
            <a:r>
              <a:rPr lang="fr-FR" sz="2000"/>
              <a:t>Les services constituent les programmes de communication, appelés logiciels, qui sont exécutés sur les périphériques réseau.</a:t>
            </a:r>
            <a:endParaRPr/>
          </a:p>
          <a:p>
            <a:pPr marL="342900" lvl="0" indent="-342900" algn="l" rtl="0">
              <a:lnSpc>
                <a:spcPct val="100000"/>
              </a:lnSpc>
              <a:spcBef>
                <a:spcPts val="400"/>
              </a:spcBef>
              <a:spcAft>
                <a:spcPts val="0"/>
              </a:spcAft>
              <a:buClr>
                <a:schemeClr val="dk1"/>
              </a:buClr>
              <a:buSzPts val="2000"/>
              <a:buFont typeface="Noto Sans Symbols"/>
              <a:buChar char="▪"/>
            </a:pPr>
            <a:r>
              <a:rPr lang="fr-FR" sz="2000"/>
              <a:t>Les services incluent de nombreuses applications réseau courantes telles que les services de messagerie et Web. </a:t>
            </a:r>
            <a:endParaRPr/>
          </a:p>
          <a:p>
            <a:pPr marL="342900" lvl="0" indent="-203200" algn="l" rtl="0">
              <a:lnSpc>
                <a:spcPct val="100000"/>
              </a:lnSpc>
              <a:spcBef>
                <a:spcPts val="440"/>
              </a:spcBef>
              <a:spcAft>
                <a:spcPts val="0"/>
              </a:spcAft>
              <a:buClr>
                <a:schemeClr val="dk1"/>
              </a:buClr>
              <a:buSzPts val="2200"/>
              <a:buFont typeface="Noto Sans Symbols"/>
              <a:buNone/>
            </a:pPr>
            <a:endParaRPr sz="2200"/>
          </a:p>
        </p:txBody>
      </p:sp>
      <p:sp>
        <p:nvSpPr>
          <p:cNvPr id="192" name="Google Shape;192;p2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10</a:t>
            </a:fld>
            <a:endParaRPr/>
          </a:p>
        </p:txBody>
      </p:sp>
      <p:pic>
        <p:nvPicPr>
          <p:cNvPr id="193" name="Google Shape;193;p26"/>
          <p:cNvPicPr preferRelativeResize="0"/>
          <p:nvPr/>
        </p:nvPicPr>
        <p:blipFill rotWithShape="1">
          <a:blip r:embed="rId3">
            <a:alphaModFix/>
          </a:blip>
          <a:srcRect/>
          <a:stretch/>
        </p:blipFill>
        <p:spPr>
          <a:xfrm>
            <a:off x="755576" y="2648057"/>
            <a:ext cx="7848872" cy="349558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7"/>
          <p:cNvSpPr txBox="1">
            <a:spLocks noGrp="1"/>
          </p:cNvSpPr>
          <p:nvPr>
            <p:ph type="title"/>
          </p:nvPr>
        </p:nvSpPr>
        <p:spPr>
          <a:xfrm>
            <a:off x="685800" y="-123845"/>
            <a:ext cx="7772400" cy="8382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sz="3200"/>
              <a:t>Les Catégories de réseaux</a:t>
            </a:r>
            <a:endParaRPr/>
          </a:p>
        </p:txBody>
      </p:sp>
      <p:sp>
        <p:nvSpPr>
          <p:cNvPr id="199" name="Google Shape;199;p27"/>
          <p:cNvSpPr txBox="1">
            <a:spLocks noGrp="1"/>
          </p:cNvSpPr>
          <p:nvPr>
            <p:ph type="body" idx="1"/>
          </p:nvPr>
        </p:nvSpPr>
        <p:spPr>
          <a:xfrm>
            <a:off x="685800" y="620713"/>
            <a:ext cx="7772400" cy="6019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fr-FR" b="1"/>
              <a:t>Public</a:t>
            </a:r>
            <a:endParaRPr/>
          </a:p>
          <a:p>
            <a:pPr marL="742950" lvl="1" indent="-285750" algn="l" rtl="0">
              <a:lnSpc>
                <a:spcPct val="100000"/>
              </a:lnSpc>
              <a:spcBef>
                <a:spcPts val="560"/>
              </a:spcBef>
              <a:spcAft>
                <a:spcPts val="0"/>
              </a:spcAft>
              <a:buClr>
                <a:schemeClr val="dk1"/>
              </a:buClr>
              <a:buSzPts val="2800"/>
              <a:buFont typeface="Arial"/>
              <a:buChar char="–"/>
            </a:pPr>
            <a:r>
              <a:rPr lang="fr-FR"/>
              <a:t>Non réservé à une communauté d’usagers spécifique</a:t>
            </a:r>
            <a:endParaRPr/>
          </a:p>
          <a:p>
            <a:pPr marL="742950" lvl="1" indent="-285750" algn="l" rtl="0">
              <a:lnSpc>
                <a:spcPct val="100000"/>
              </a:lnSpc>
              <a:spcBef>
                <a:spcPts val="560"/>
              </a:spcBef>
              <a:spcAft>
                <a:spcPts val="0"/>
              </a:spcAft>
              <a:buClr>
                <a:schemeClr val="dk1"/>
              </a:buClr>
              <a:buSzPts val="2800"/>
              <a:buFont typeface="Arial"/>
              <a:buChar char="–"/>
            </a:pPr>
            <a:r>
              <a:rPr lang="fr-FR"/>
              <a:t>Exploité par un opérateur de télécommunication (organisme qui vend des services de télécommunication)</a:t>
            </a:r>
            <a:endParaRPr/>
          </a:p>
          <a:p>
            <a:pPr marL="742950" lvl="1" indent="-285750" algn="l" rtl="0">
              <a:lnSpc>
                <a:spcPct val="100000"/>
              </a:lnSpc>
              <a:spcBef>
                <a:spcPts val="560"/>
              </a:spcBef>
              <a:spcAft>
                <a:spcPts val="0"/>
              </a:spcAft>
              <a:buClr>
                <a:schemeClr val="dk1"/>
              </a:buClr>
              <a:buSzPts val="2800"/>
              <a:buFont typeface="Arial"/>
              <a:buChar char="–"/>
            </a:pPr>
            <a:r>
              <a:rPr lang="fr-FR"/>
              <a:t>Ex: RTC </a:t>
            </a:r>
            <a:endParaRPr/>
          </a:p>
          <a:p>
            <a:pPr marL="342900" lvl="0" indent="-342900" algn="l" rtl="0">
              <a:lnSpc>
                <a:spcPct val="100000"/>
              </a:lnSpc>
              <a:spcBef>
                <a:spcPts val="640"/>
              </a:spcBef>
              <a:spcAft>
                <a:spcPts val="0"/>
              </a:spcAft>
              <a:buClr>
                <a:schemeClr val="dk1"/>
              </a:buClr>
              <a:buSzPts val="3200"/>
              <a:buFont typeface="Arial"/>
              <a:buChar char="•"/>
            </a:pPr>
            <a:r>
              <a:rPr lang="fr-FR" b="1"/>
              <a:t>Privé</a:t>
            </a:r>
            <a:endParaRPr/>
          </a:p>
          <a:p>
            <a:pPr marL="742950" lvl="1" indent="-285750" algn="l" rtl="0">
              <a:lnSpc>
                <a:spcPct val="100000"/>
              </a:lnSpc>
              <a:spcBef>
                <a:spcPts val="560"/>
              </a:spcBef>
              <a:spcAft>
                <a:spcPts val="0"/>
              </a:spcAft>
              <a:buClr>
                <a:schemeClr val="dk1"/>
              </a:buClr>
              <a:buSzPts val="2800"/>
              <a:buFont typeface="Arial"/>
              <a:buChar char="–"/>
            </a:pPr>
            <a:r>
              <a:rPr lang="fr-FR"/>
              <a:t>Réservé à une communauté particulière</a:t>
            </a:r>
            <a:endParaRPr/>
          </a:p>
          <a:p>
            <a:pPr marL="742950" lvl="1" indent="-285750" algn="l" rtl="0">
              <a:lnSpc>
                <a:spcPct val="100000"/>
              </a:lnSpc>
              <a:spcBef>
                <a:spcPts val="560"/>
              </a:spcBef>
              <a:spcAft>
                <a:spcPts val="0"/>
              </a:spcAft>
              <a:buClr>
                <a:schemeClr val="dk1"/>
              </a:buClr>
              <a:buSzPts val="2800"/>
              <a:buFont typeface="Arial"/>
              <a:buChar char="–"/>
            </a:pPr>
            <a:r>
              <a:rPr lang="fr-FR"/>
              <a:t>Peut ne pas être exploité par un organisme de télécommunications</a:t>
            </a:r>
            <a:r>
              <a:rPr lang="fr-FR" b="1"/>
              <a:t> </a:t>
            </a:r>
            <a:endParaRPr/>
          </a:p>
          <a:p>
            <a:pPr marL="742950" lvl="1" indent="-285750" algn="l" rtl="0">
              <a:lnSpc>
                <a:spcPct val="100000"/>
              </a:lnSpc>
              <a:spcBef>
                <a:spcPts val="560"/>
              </a:spcBef>
              <a:spcAft>
                <a:spcPts val="0"/>
              </a:spcAft>
              <a:buClr>
                <a:schemeClr val="dk1"/>
              </a:buClr>
              <a:buSzPts val="2800"/>
              <a:buFont typeface="Arial"/>
              <a:buChar char="–"/>
            </a:pPr>
            <a:r>
              <a:rPr lang="fr-FR"/>
              <a:t>Ex: SIBTEL, SWIFT (banques)</a:t>
            </a:r>
            <a:r>
              <a:rPr lang="fr-FR" b="1"/>
              <a:t>, …</a:t>
            </a:r>
            <a:endParaRPr/>
          </a:p>
          <a:p>
            <a:pPr marL="342900" lvl="0" indent="-139700" algn="l" rtl="0">
              <a:lnSpc>
                <a:spcPct val="100000"/>
              </a:lnSpc>
              <a:spcBef>
                <a:spcPts val="640"/>
              </a:spcBef>
              <a:spcAft>
                <a:spcPts val="0"/>
              </a:spcAft>
              <a:buClr>
                <a:schemeClr val="dk1"/>
              </a:buClr>
              <a:buSzPts val="3200"/>
              <a:buFont typeface="Arial"/>
              <a:buNone/>
            </a:pPr>
            <a:endParaRPr b="1"/>
          </a:p>
        </p:txBody>
      </p:sp>
      <p:sp>
        <p:nvSpPr>
          <p:cNvPr id="200" name="Google Shape;200;p2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latin typeface="Arial"/>
                <a:ea typeface="Arial"/>
                <a:cs typeface="Arial"/>
                <a:sym typeface="Arial"/>
              </a:rPr>
              <a:t>11</a:t>
            </a:fld>
            <a:endParaRPr>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xfrm>
            <a:off x="685800" y="-123845"/>
            <a:ext cx="7772400" cy="8382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sz="3200"/>
              <a:t>Les Catégories de réseaux</a:t>
            </a:r>
            <a:endParaRPr/>
          </a:p>
        </p:txBody>
      </p:sp>
      <p:sp>
        <p:nvSpPr>
          <p:cNvPr id="206" name="Google Shape;206;p28"/>
          <p:cNvSpPr txBox="1">
            <a:spLocks noGrp="1"/>
          </p:cNvSpPr>
          <p:nvPr>
            <p:ph type="body" idx="1"/>
          </p:nvPr>
        </p:nvSpPr>
        <p:spPr>
          <a:xfrm>
            <a:off x="685800" y="620713"/>
            <a:ext cx="7772400" cy="6019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fr-FR" b="1"/>
              <a:t>Standard</a:t>
            </a:r>
            <a:endParaRPr/>
          </a:p>
          <a:p>
            <a:pPr marL="742950" lvl="1" indent="-285750" algn="l" rtl="0">
              <a:lnSpc>
                <a:spcPct val="100000"/>
              </a:lnSpc>
              <a:spcBef>
                <a:spcPts val="560"/>
              </a:spcBef>
              <a:spcAft>
                <a:spcPts val="0"/>
              </a:spcAft>
              <a:buClr>
                <a:schemeClr val="dk1"/>
              </a:buClr>
              <a:buSzPts val="2800"/>
              <a:buFont typeface="Arial"/>
              <a:buChar char="–"/>
            </a:pPr>
            <a:r>
              <a:rPr lang="fr-FR"/>
              <a:t>Conforme à des spécifications standards émanant d’un organisme de normalisation reconnu. </a:t>
            </a:r>
            <a:endParaRPr/>
          </a:p>
          <a:p>
            <a:pPr marL="742950" lvl="1" indent="-285750" algn="l" rtl="0">
              <a:lnSpc>
                <a:spcPct val="100000"/>
              </a:lnSpc>
              <a:spcBef>
                <a:spcPts val="560"/>
              </a:spcBef>
              <a:spcAft>
                <a:spcPts val="0"/>
              </a:spcAft>
              <a:buClr>
                <a:schemeClr val="dk1"/>
              </a:buClr>
              <a:buSzPts val="2800"/>
              <a:buFont typeface="Arial"/>
              <a:buChar char="–"/>
            </a:pPr>
            <a:r>
              <a:rPr lang="fr-FR"/>
              <a:t>Ex. X25 (Modèle OSI organisme ISO)</a:t>
            </a:r>
            <a:endParaRPr/>
          </a:p>
          <a:p>
            <a:pPr marL="742950" lvl="1" indent="-285750" algn="l" rtl="0">
              <a:lnSpc>
                <a:spcPct val="100000"/>
              </a:lnSpc>
              <a:spcBef>
                <a:spcPts val="560"/>
              </a:spcBef>
              <a:spcAft>
                <a:spcPts val="0"/>
              </a:spcAft>
              <a:buClr>
                <a:schemeClr val="dk1"/>
              </a:buClr>
              <a:buSzPts val="2800"/>
              <a:buFont typeface="Arial"/>
              <a:buChar char="–"/>
            </a:pPr>
            <a:r>
              <a:rPr lang="fr-FR"/>
              <a:t>Internet (Modèle TCP/IP  organisme IETF)</a:t>
            </a:r>
            <a:endParaRPr/>
          </a:p>
          <a:p>
            <a:pPr marL="342900" lvl="0" indent="-342900" algn="l" rtl="0">
              <a:lnSpc>
                <a:spcPct val="100000"/>
              </a:lnSpc>
              <a:spcBef>
                <a:spcPts val="640"/>
              </a:spcBef>
              <a:spcAft>
                <a:spcPts val="0"/>
              </a:spcAft>
              <a:buClr>
                <a:schemeClr val="dk1"/>
              </a:buClr>
              <a:buSzPts val="3200"/>
              <a:buFont typeface="Arial"/>
              <a:buChar char="•"/>
            </a:pPr>
            <a:r>
              <a:rPr lang="fr-FR" b="1"/>
              <a:t>Propriétaire</a:t>
            </a:r>
            <a:endParaRPr/>
          </a:p>
          <a:p>
            <a:pPr marL="742950" lvl="1" indent="-285750" algn="l" rtl="0">
              <a:lnSpc>
                <a:spcPct val="100000"/>
              </a:lnSpc>
              <a:spcBef>
                <a:spcPts val="560"/>
              </a:spcBef>
              <a:spcAft>
                <a:spcPts val="0"/>
              </a:spcAft>
              <a:buClr>
                <a:schemeClr val="dk1"/>
              </a:buClr>
              <a:buSzPts val="2800"/>
              <a:buFont typeface="Arial"/>
              <a:buChar char="–"/>
            </a:pPr>
            <a:r>
              <a:rPr lang="fr-FR"/>
              <a:t>Conforme à des spécifications propres à un constructeur, organisme ou communauté.</a:t>
            </a:r>
            <a:endParaRPr/>
          </a:p>
          <a:p>
            <a:pPr marL="742950" lvl="1" indent="-285750" algn="l" rtl="0">
              <a:lnSpc>
                <a:spcPct val="100000"/>
              </a:lnSpc>
              <a:spcBef>
                <a:spcPts val="560"/>
              </a:spcBef>
              <a:spcAft>
                <a:spcPts val="0"/>
              </a:spcAft>
              <a:buClr>
                <a:schemeClr val="dk1"/>
              </a:buClr>
              <a:buSzPts val="2800"/>
              <a:buFont typeface="Arial"/>
              <a:buChar char="–"/>
            </a:pPr>
            <a:r>
              <a:rPr lang="fr-FR"/>
              <a:t>Ex. SWIFT (banques), SITA (aviation civile)</a:t>
            </a:r>
            <a:endParaRPr/>
          </a:p>
          <a:p>
            <a:pPr marL="342900" lvl="0" indent="-139700" algn="l" rtl="0">
              <a:lnSpc>
                <a:spcPct val="100000"/>
              </a:lnSpc>
              <a:spcBef>
                <a:spcPts val="640"/>
              </a:spcBef>
              <a:spcAft>
                <a:spcPts val="0"/>
              </a:spcAft>
              <a:buClr>
                <a:schemeClr val="dk1"/>
              </a:buClr>
              <a:buSzPts val="3200"/>
              <a:buFont typeface="Arial"/>
              <a:buNone/>
            </a:pPr>
            <a:endParaRPr b="1"/>
          </a:p>
        </p:txBody>
      </p:sp>
      <p:sp>
        <p:nvSpPr>
          <p:cNvPr id="207" name="Google Shape;207;p2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latin typeface="Arial"/>
                <a:ea typeface="Arial"/>
                <a:cs typeface="Arial"/>
                <a:sym typeface="Arial"/>
              </a:rPr>
              <a:t>12</a:t>
            </a:fld>
            <a:endParaRPr>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sz="3600"/>
              <a:t>Réseaux locaux, réseaux étendus </a:t>
            </a:r>
            <a:br>
              <a:rPr lang="fr-FR" sz="3600"/>
            </a:br>
            <a:r>
              <a:rPr lang="fr-FR" sz="3600"/>
              <a:t>et inter-réseaux</a:t>
            </a:r>
            <a:endParaRPr/>
          </a:p>
        </p:txBody>
      </p:sp>
      <p:sp>
        <p:nvSpPr>
          <p:cNvPr id="213" name="Google Shape;213;p2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165100" algn="l" rtl="0">
              <a:lnSpc>
                <a:spcPct val="100000"/>
              </a:lnSpc>
              <a:spcBef>
                <a:spcPts val="0"/>
              </a:spcBef>
              <a:spcAft>
                <a:spcPts val="0"/>
              </a:spcAft>
              <a:buClr>
                <a:schemeClr val="dk1"/>
              </a:buClr>
              <a:buSzPts val="2800"/>
              <a:buFont typeface="Noto Sans Symbols"/>
              <a:buNone/>
            </a:pPr>
            <a:endParaRPr sz="2800"/>
          </a:p>
          <a:p>
            <a:pPr marL="342900" lvl="0" indent="-342900" algn="l" rtl="0">
              <a:lnSpc>
                <a:spcPct val="100000"/>
              </a:lnSpc>
              <a:spcBef>
                <a:spcPts val="560"/>
              </a:spcBef>
              <a:spcAft>
                <a:spcPts val="0"/>
              </a:spcAft>
              <a:buClr>
                <a:schemeClr val="dk1"/>
              </a:buClr>
              <a:buSzPts val="2800"/>
              <a:buFont typeface="Noto Sans Symbols"/>
              <a:buChar char="▪"/>
            </a:pPr>
            <a:r>
              <a:rPr lang="fr-FR" sz="2800"/>
              <a:t>Les infrastructures réseau varient selon :</a:t>
            </a:r>
            <a:endParaRPr/>
          </a:p>
          <a:p>
            <a:pPr marL="1143000" lvl="2" indent="-228600" algn="l" rtl="0">
              <a:lnSpc>
                <a:spcPct val="100000"/>
              </a:lnSpc>
              <a:spcBef>
                <a:spcPts val="400"/>
              </a:spcBef>
              <a:spcAft>
                <a:spcPts val="0"/>
              </a:spcAft>
              <a:buClr>
                <a:schemeClr val="dk1"/>
              </a:buClr>
              <a:buSzPts val="2000"/>
              <a:buFont typeface="Noto Sans Symbols"/>
              <a:buChar char="⮚"/>
            </a:pPr>
            <a:r>
              <a:rPr lang="fr-FR" sz="2000"/>
              <a:t> la taille de la zone couverte ;</a:t>
            </a:r>
            <a:endParaRPr sz="1800"/>
          </a:p>
          <a:p>
            <a:pPr marL="1143000" lvl="2" indent="-228600" algn="l" rtl="0">
              <a:lnSpc>
                <a:spcPct val="100000"/>
              </a:lnSpc>
              <a:spcBef>
                <a:spcPts val="400"/>
              </a:spcBef>
              <a:spcAft>
                <a:spcPts val="0"/>
              </a:spcAft>
              <a:buClr>
                <a:schemeClr val="dk1"/>
              </a:buClr>
              <a:buSzPts val="2000"/>
              <a:buFont typeface="Noto Sans Symbols"/>
              <a:buChar char="⮚"/>
            </a:pPr>
            <a:r>
              <a:rPr lang="fr-FR" sz="2000"/>
              <a:t> le nombre d’utilisateurs connectés ;</a:t>
            </a:r>
            <a:endParaRPr/>
          </a:p>
          <a:p>
            <a:pPr marL="1143000" lvl="2" indent="-228600" algn="l" rtl="0">
              <a:lnSpc>
                <a:spcPct val="100000"/>
              </a:lnSpc>
              <a:spcBef>
                <a:spcPts val="400"/>
              </a:spcBef>
              <a:spcAft>
                <a:spcPts val="0"/>
              </a:spcAft>
              <a:buClr>
                <a:schemeClr val="dk1"/>
              </a:buClr>
              <a:buSzPts val="2000"/>
              <a:buFont typeface="Noto Sans Symbols"/>
              <a:buChar char="⮚"/>
            </a:pPr>
            <a:r>
              <a:rPr lang="fr-FR" sz="2000"/>
              <a:t> le nombre et les types de services disponibles.</a:t>
            </a:r>
            <a:endParaRPr/>
          </a:p>
          <a:p>
            <a:pPr marL="342900" lvl="0" indent="-342900" algn="l" rtl="0">
              <a:lnSpc>
                <a:spcPct val="100000"/>
              </a:lnSpc>
              <a:spcBef>
                <a:spcPts val="640"/>
              </a:spcBef>
              <a:spcAft>
                <a:spcPts val="0"/>
              </a:spcAft>
              <a:buClr>
                <a:schemeClr val="dk1"/>
              </a:buClr>
              <a:buSzPts val="3200"/>
              <a:buFont typeface="Arial"/>
              <a:buNone/>
            </a:pPr>
            <a:endParaRPr/>
          </a:p>
        </p:txBody>
      </p:sp>
      <p:sp>
        <p:nvSpPr>
          <p:cNvPr id="214" name="Google Shape;214;p2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0"/>
          <p:cNvSpPr txBox="1">
            <a:spLocks noGrp="1"/>
          </p:cNvSpPr>
          <p:nvPr>
            <p:ph type="body" idx="1"/>
          </p:nvPr>
        </p:nvSpPr>
        <p:spPr>
          <a:xfrm>
            <a:off x="467544" y="116632"/>
            <a:ext cx="8435280" cy="4525963"/>
          </a:xfrm>
          <a:prstGeom prst="rect">
            <a:avLst/>
          </a:prstGeom>
          <a:noFill/>
          <a:ln>
            <a:noFill/>
          </a:ln>
        </p:spPr>
        <p:txBody>
          <a:bodyPr spcFirstLastPara="1" wrap="square" lIns="91425" tIns="45700" rIns="91425" bIns="45700" anchor="t" anchorCtr="0">
            <a:normAutofit/>
          </a:bodyPr>
          <a:lstStyle/>
          <a:p>
            <a:pPr marL="342900" lvl="0" indent="-165100" algn="l" rtl="0">
              <a:lnSpc>
                <a:spcPct val="100000"/>
              </a:lnSpc>
              <a:spcBef>
                <a:spcPts val="0"/>
              </a:spcBef>
              <a:spcAft>
                <a:spcPts val="0"/>
              </a:spcAft>
              <a:buClr>
                <a:schemeClr val="dk1"/>
              </a:buClr>
              <a:buSzPts val="2800"/>
              <a:buFont typeface="Noto Sans Symbols"/>
              <a:buNone/>
            </a:pPr>
            <a:endParaRPr sz="2800"/>
          </a:p>
          <a:p>
            <a:pPr marL="342900" lvl="0" indent="-342900" algn="l" rtl="0">
              <a:lnSpc>
                <a:spcPct val="100000"/>
              </a:lnSpc>
              <a:spcBef>
                <a:spcPts val="560"/>
              </a:spcBef>
              <a:spcAft>
                <a:spcPts val="0"/>
              </a:spcAft>
              <a:buClr>
                <a:schemeClr val="dk1"/>
              </a:buClr>
              <a:buSzPts val="2800"/>
              <a:buFont typeface="Noto Sans Symbols"/>
              <a:buChar char="▪"/>
            </a:pPr>
            <a:r>
              <a:rPr lang="fr-FR" sz="2800"/>
              <a:t>Réseau local </a:t>
            </a:r>
            <a:r>
              <a:rPr lang="fr-FR" sz="2000" i="1"/>
              <a:t>(</a:t>
            </a:r>
            <a:r>
              <a:rPr lang="fr-FR" sz="2400" i="1"/>
              <a:t>LAN</a:t>
            </a:r>
            <a:r>
              <a:rPr lang="fr-FR" sz="2000" i="1"/>
              <a:t>, Local Area Network)</a:t>
            </a:r>
            <a:r>
              <a:rPr lang="fr-FR" sz="2800"/>
              <a:t>:</a:t>
            </a:r>
            <a:endParaRPr/>
          </a:p>
          <a:p>
            <a:pPr marL="1143000" lvl="2" indent="-228600" algn="l" rtl="0">
              <a:lnSpc>
                <a:spcPct val="100000"/>
              </a:lnSpc>
              <a:spcBef>
                <a:spcPts val="400"/>
              </a:spcBef>
              <a:spcAft>
                <a:spcPts val="0"/>
              </a:spcAft>
              <a:buClr>
                <a:schemeClr val="dk1"/>
              </a:buClr>
              <a:buSzPts val="2000"/>
              <a:buFont typeface="Noto Sans Symbols"/>
              <a:buChar char="⮚"/>
            </a:pPr>
            <a:r>
              <a:rPr lang="fr-FR" sz="2000"/>
              <a:t>s’étend sur une zone géographique réduite: entreprise, campus, maison, etc.</a:t>
            </a:r>
            <a:endParaRPr/>
          </a:p>
          <a:p>
            <a:pPr marL="1143000" lvl="2" indent="-228600" algn="l" rtl="0">
              <a:lnSpc>
                <a:spcPct val="100000"/>
              </a:lnSpc>
              <a:spcBef>
                <a:spcPts val="400"/>
              </a:spcBef>
              <a:spcAft>
                <a:spcPts val="0"/>
              </a:spcAft>
              <a:buClr>
                <a:schemeClr val="dk1"/>
              </a:buClr>
              <a:buSzPts val="2000"/>
              <a:buFont typeface="Noto Sans Symbols"/>
              <a:buChar char="⮚"/>
            </a:pPr>
            <a:r>
              <a:rPr lang="fr-FR" sz="2000"/>
              <a:t>administré par une organisation unique qui gère les stratégies de sécurité et de contrôle d’accès.</a:t>
            </a:r>
            <a:endParaRPr/>
          </a:p>
          <a:p>
            <a:pPr marL="342900" lvl="0" indent="-342900" algn="l" rtl="0">
              <a:lnSpc>
                <a:spcPct val="100000"/>
              </a:lnSpc>
              <a:spcBef>
                <a:spcPts val="560"/>
              </a:spcBef>
              <a:spcAft>
                <a:spcPts val="0"/>
              </a:spcAft>
              <a:buClr>
                <a:schemeClr val="dk1"/>
              </a:buClr>
              <a:buSzPts val="2800"/>
              <a:buFont typeface="Noto Sans Symbols"/>
              <a:buChar char="▪"/>
            </a:pPr>
            <a:r>
              <a:rPr lang="fr-FR" sz="2800"/>
              <a:t>Réseau étendu: </a:t>
            </a:r>
            <a:r>
              <a:rPr lang="fr-FR" sz="2400" i="1"/>
              <a:t>(WAN, </a:t>
            </a:r>
            <a:r>
              <a:rPr lang="fr-FR" sz="2000" i="1"/>
              <a:t>Wide Area Networks</a:t>
            </a:r>
            <a:r>
              <a:rPr lang="fr-FR" sz="2400" i="1"/>
              <a:t>)</a:t>
            </a:r>
            <a:endParaRPr sz="2800" i="1"/>
          </a:p>
          <a:p>
            <a:pPr marL="1143000" lvl="2" indent="-228600" algn="l" rtl="0">
              <a:lnSpc>
                <a:spcPct val="100000"/>
              </a:lnSpc>
              <a:spcBef>
                <a:spcPts val="400"/>
              </a:spcBef>
              <a:spcAft>
                <a:spcPts val="0"/>
              </a:spcAft>
              <a:buClr>
                <a:schemeClr val="dk1"/>
              </a:buClr>
              <a:buSzPts val="2000"/>
              <a:buFont typeface="Noto Sans Symbols"/>
              <a:buChar char="⮚"/>
            </a:pPr>
            <a:r>
              <a:rPr lang="fr-FR" sz="2000"/>
              <a:t>Interconnexion de réseaux locaux</a:t>
            </a:r>
            <a:endParaRPr/>
          </a:p>
          <a:p>
            <a:pPr marL="1143000" lvl="2" indent="-228600" algn="l" rtl="0">
              <a:lnSpc>
                <a:spcPct val="100000"/>
              </a:lnSpc>
              <a:spcBef>
                <a:spcPts val="400"/>
              </a:spcBef>
              <a:spcAft>
                <a:spcPts val="0"/>
              </a:spcAft>
              <a:buClr>
                <a:schemeClr val="dk1"/>
              </a:buClr>
              <a:buSzPts val="2000"/>
              <a:buFont typeface="Noto Sans Symbols"/>
              <a:buChar char="⮚"/>
            </a:pPr>
            <a:r>
              <a:rPr lang="fr-FR" sz="2000"/>
              <a:t>s’étend sur une zone géographique étendue : ville, région, etc. </a:t>
            </a:r>
            <a:endParaRPr/>
          </a:p>
        </p:txBody>
      </p:sp>
      <p:sp>
        <p:nvSpPr>
          <p:cNvPr id="221" name="Google Shape;221;p3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14</a:t>
            </a:fld>
            <a:endParaRPr/>
          </a:p>
        </p:txBody>
      </p:sp>
      <p:pic>
        <p:nvPicPr>
          <p:cNvPr id="222" name="Google Shape;222;p30"/>
          <p:cNvPicPr preferRelativeResize="0"/>
          <p:nvPr/>
        </p:nvPicPr>
        <p:blipFill rotWithShape="1">
          <a:blip r:embed="rId3">
            <a:alphaModFix/>
          </a:blip>
          <a:srcRect/>
          <a:stretch/>
        </p:blipFill>
        <p:spPr>
          <a:xfrm>
            <a:off x="1527090" y="3933056"/>
            <a:ext cx="6501294" cy="237626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sz="4000"/>
              <a:t>Internet, un réseau de réseaux</a:t>
            </a:r>
            <a:endParaRPr/>
          </a:p>
        </p:txBody>
      </p:sp>
      <p:sp>
        <p:nvSpPr>
          <p:cNvPr id="229" name="Google Shape;229;p3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15</a:t>
            </a:fld>
            <a:endParaRPr/>
          </a:p>
        </p:txBody>
      </p:sp>
      <p:pic>
        <p:nvPicPr>
          <p:cNvPr id="230" name="Google Shape;230;p31"/>
          <p:cNvPicPr preferRelativeResize="0"/>
          <p:nvPr/>
        </p:nvPicPr>
        <p:blipFill rotWithShape="1">
          <a:blip r:embed="rId3">
            <a:alphaModFix/>
          </a:blip>
          <a:srcRect/>
          <a:stretch/>
        </p:blipFill>
        <p:spPr>
          <a:xfrm>
            <a:off x="1187624" y="1412776"/>
            <a:ext cx="7154062" cy="516746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2"/>
          <p:cNvSpPr txBox="1">
            <a:spLocks noGrp="1"/>
          </p:cNvSpPr>
          <p:nvPr>
            <p:ph type="title"/>
          </p:nvPr>
        </p:nvSpPr>
        <p:spPr>
          <a:xfrm>
            <a:off x="685800" y="0"/>
            <a:ext cx="77724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sz="3200"/>
              <a:t>Les Applications des Réseaux</a:t>
            </a:r>
            <a:endParaRPr/>
          </a:p>
        </p:txBody>
      </p:sp>
      <p:sp>
        <p:nvSpPr>
          <p:cNvPr id="236" name="Google Shape;236;p32"/>
          <p:cNvSpPr txBox="1">
            <a:spLocks noGrp="1"/>
          </p:cNvSpPr>
          <p:nvPr>
            <p:ph type="body" idx="1"/>
          </p:nvPr>
        </p:nvSpPr>
        <p:spPr>
          <a:xfrm>
            <a:off x="685800" y="838200"/>
            <a:ext cx="7772400" cy="6019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800"/>
              <a:buFont typeface="Arial"/>
              <a:buChar char="•"/>
            </a:pPr>
            <a:r>
              <a:rPr lang="fr-FR" sz="2800" b="1"/>
              <a:t>Accès à des programmes distants et des Bases de données distantes :</a:t>
            </a:r>
            <a:endParaRPr/>
          </a:p>
          <a:p>
            <a:pPr marL="742950" lvl="1" indent="-285750" algn="l" rtl="0">
              <a:lnSpc>
                <a:spcPct val="100000"/>
              </a:lnSpc>
              <a:spcBef>
                <a:spcPts val="480"/>
              </a:spcBef>
              <a:spcAft>
                <a:spcPts val="0"/>
              </a:spcAft>
              <a:buClr>
                <a:schemeClr val="dk1"/>
              </a:buClr>
              <a:buSzPts val="2400"/>
              <a:buFont typeface="Arial"/>
              <a:buChar char="–"/>
            </a:pPr>
            <a:r>
              <a:rPr lang="fr-FR" sz="2400"/>
              <a:t>(services grand public, bibliothèques électroniques&amp;virtuelles …)</a:t>
            </a:r>
            <a:endParaRPr/>
          </a:p>
          <a:p>
            <a:pPr marL="342900" lvl="0" indent="-342900" algn="l" rtl="0">
              <a:lnSpc>
                <a:spcPct val="100000"/>
              </a:lnSpc>
              <a:spcBef>
                <a:spcPts val="560"/>
              </a:spcBef>
              <a:spcAft>
                <a:spcPts val="0"/>
              </a:spcAft>
              <a:buClr>
                <a:schemeClr val="dk1"/>
              </a:buClr>
              <a:buSzPts val="2800"/>
              <a:buFont typeface="Arial"/>
              <a:buChar char="•"/>
            </a:pPr>
            <a:r>
              <a:rPr lang="fr-FR" sz="2800" b="1"/>
              <a:t>Les systèmes industriels</a:t>
            </a:r>
            <a:endParaRPr/>
          </a:p>
          <a:p>
            <a:pPr marL="342900" lvl="0" indent="-342900" algn="l" rtl="0">
              <a:lnSpc>
                <a:spcPct val="100000"/>
              </a:lnSpc>
              <a:spcBef>
                <a:spcPts val="560"/>
              </a:spcBef>
              <a:spcAft>
                <a:spcPts val="0"/>
              </a:spcAft>
              <a:buClr>
                <a:schemeClr val="dk1"/>
              </a:buClr>
              <a:buSzPts val="2800"/>
              <a:buFont typeface="Arial"/>
              <a:buChar char="•"/>
            </a:pPr>
            <a:r>
              <a:rPr lang="fr-FR" sz="2800" b="1"/>
              <a:t>Courrier électronique,</a:t>
            </a:r>
            <a:endParaRPr/>
          </a:p>
          <a:p>
            <a:pPr marL="342900" lvl="0" indent="-342900" algn="l" rtl="0">
              <a:lnSpc>
                <a:spcPct val="100000"/>
              </a:lnSpc>
              <a:spcBef>
                <a:spcPts val="560"/>
              </a:spcBef>
              <a:spcAft>
                <a:spcPts val="0"/>
              </a:spcAft>
              <a:buClr>
                <a:schemeClr val="dk1"/>
              </a:buClr>
              <a:buSzPts val="2800"/>
              <a:buFont typeface="Arial"/>
              <a:buChar char="•"/>
            </a:pPr>
            <a:r>
              <a:rPr lang="fr-FR" sz="2800" b="1"/>
              <a:t>télétravail,</a:t>
            </a:r>
            <a:endParaRPr/>
          </a:p>
          <a:p>
            <a:pPr marL="342900" lvl="0" indent="-342900" algn="l" rtl="0">
              <a:lnSpc>
                <a:spcPct val="100000"/>
              </a:lnSpc>
              <a:spcBef>
                <a:spcPts val="560"/>
              </a:spcBef>
              <a:spcAft>
                <a:spcPts val="0"/>
              </a:spcAft>
              <a:buClr>
                <a:schemeClr val="dk1"/>
              </a:buClr>
              <a:buSzPts val="2800"/>
              <a:buFont typeface="Arial"/>
              <a:buChar char="•"/>
            </a:pPr>
            <a:r>
              <a:rPr lang="fr-FR" sz="2800" b="1"/>
              <a:t>télé-enseignement,</a:t>
            </a:r>
            <a:endParaRPr/>
          </a:p>
          <a:p>
            <a:pPr marL="342900" lvl="0" indent="-342900" algn="l" rtl="0">
              <a:lnSpc>
                <a:spcPct val="100000"/>
              </a:lnSpc>
              <a:spcBef>
                <a:spcPts val="560"/>
              </a:spcBef>
              <a:spcAft>
                <a:spcPts val="0"/>
              </a:spcAft>
              <a:buClr>
                <a:schemeClr val="dk1"/>
              </a:buClr>
              <a:buSzPts val="2800"/>
              <a:buFont typeface="Arial"/>
              <a:buChar char="•"/>
            </a:pPr>
            <a:r>
              <a:rPr lang="fr-FR" sz="2800" b="1"/>
              <a:t>télé-médecine,</a:t>
            </a:r>
            <a:endParaRPr/>
          </a:p>
          <a:p>
            <a:pPr marL="342900" lvl="0" indent="-342900" algn="l" rtl="0">
              <a:lnSpc>
                <a:spcPct val="100000"/>
              </a:lnSpc>
              <a:spcBef>
                <a:spcPts val="560"/>
              </a:spcBef>
              <a:spcAft>
                <a:spcPts val="0"/>
              </a:spcAft>
              <a:buClr>
                <a:schemeClr val="dk1"/>
              </a:buClr>
              <a:buSzPts val="2800"/>
              <a:buFont typeface="Arial"/>
              <a:buChar char="•"/>
            </a:pPr>
            <a:r>
              <a:rPr lang="fr-FR" sz="2800" b="1"/>
              <a:t>commerce électronique</a:t>
            </a:r>
            <a:endParaRPr/>
          </a:p>
          <a:p>
            <a:pPr marL="342900" lvl="0" indent="-342900" algn="l" rtl="0">
              <a:lnSpc>
                <a:spcPct val="100000"/>
              </a:lnSpc>
              <a:spcBef>
                <a:spcPts val="560"/>
              </a:spcBef>
              <a:spcAft>
                <a:spcPts val="0"/>
              </a:spcAft>
              <a:buClr>
                <a:schemeClr val="dk1"/>
              </a:buClr>
              <a:buSzPts val="2800"/>
              <a:buFont typeface="Arial"/>
              <a:buChar char="•"/>
            </a:pPr>
            <a:r>
              <a:rPr lang="fr-FR" sz="2800" b="1"/>
              <a:t>…</a:t>
            </a:r>
            <a:endParaRPr/>
          </a:p>
          <a:p>
            <a:pPr marL="742950" lvl="1" indent="-285750" algn="l" rtl="0">
              <a:lnSpc>
                <a:spcPct val="100000"/>
              </a:lnSpc>
              <a:spcBef>
                <a:spcPts val="480"/>
              </a:spcBef>
              <a:spcAft>
                <a:spcPts val="0"/>
              </a:spcAft>
              <a:buClr>
                <a:schemeClr val="dk1"/>
              </a:buClr>
              <a:buSzPts val="2400"/>
              <a:buFont typeface="Arial"/>
              <a:buNone/>
            </a:pPr>
            <a:r>
              <a:rPr lang="fr-FR" sz="2400"/>
              <a:t>==&gt; </a:t>
            </a:r>
            <a:r>
              <a:rPr lang="fr-FR" sz="2400" b="1"/>
              <a:t>Révolution au niveau de la société</a:t>
            </a:r>
            <a:endParaRPr sz="2400"/>
          </a:p>
          <a:p>
            <a:pPr marL="342900" lvl="0" indent="-165100" algn="l" rtl="0">
              <a:lnSpc>
                <a:spcPct val="100000"/>
              </a:lnSpc>
              <a:spcBef>
                <a:spcPts val="560"/>
              </a:spcBef>
              <a:spcAft>
                <a:spcPts val="0"/>
              </a:spcAft>
              <a:buClr>
                <a:schemeClr val="dk1"/>
              </a:buClr>
              <a:buSzPts val="2800"/>
              <a:buFont typeface="Arial"/>
              <a:buNone/>
            </a:pPr>
            <a:endParaRPr sz="2800"/>
          </a:p>
          <a:p>
            <a:pPr marL="342900" lvl="0" indent="-165100" algn="l" rtl="0">
              <a:lnSpc>
                <a:spcPct val="100000"/>
              </a:lnSpc>
              <a:spcBef>
                <a:spcPts val="560"/>
              </a:spcBef>
              <a:spcAft>
                <a:spcPts val="0"/>
              </a:spcAft>
              <a:buClr>
                <a:schemeClr val="dk1"/>
              </a:buClr>
              <a:buSzPts val="2800"/>
              <a:buFont typeface="Arial"/>
              <a:buNone/>
            </a:pPr>
            <a:endParaRPr sz="2800"/>
          </a:p>
        </p:txBody>
      </p:sp>
      <p:sp>
        <p:nvSpPr>
          <p:cNvPr id="237" name="Google Shape;237;p3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latin typeface="Arial"/>
                <a:ea typeface="Arial"/>
                <a:cs typeface="Arial"/>
                <a:sym typeface="Arial"/>
              </a:rPr>
              <a:t>16</a:t>
            </a:fld>
            <a:endParaRPr>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3"/>
          <p:cNvSpPr txBox="1">
            <a:spLocks noGrp="1"/>
          </p:cNvSpPr>
          <p:nvPr>
            <p:ph type="title"/>
          </p:nvPr>
        </p:nvSpPr>
        <p:spPr>
          <a:xfrm>
            <a:off x="457200" y="-100013"/>
            <a:ext cx="8229600" cy="11430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Réseaux d’ordinateurs</a:t>
            </a:r>
            <a:endParaRPr/>
          </a:p>
        </p:txBody>
      </p:sp>
      <p:sp>
        <p:nvSpPr>
          <p:cNvPr id="243" name="Google Shape;243;p33"/>
          <p:cNvSpPr txBox="1">
            <a:spLocks noGrp="1"/>
          </p:cNvSpPr>
          <p:nvPr>
            <p:ph type="body" idx="1"/>
          </p:nvPr>
        </p:nvSpPr>
        <p:spPr>
          <a:xfrm>
            <a:off x="457200" y="765175"/>
            <a:ext cx="8229600" cy="536098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800"/>
              <a:buFont typeface="Arial"/>
              <a:buNone/>
            </a:pPr>
            <a:r>
              <a:rPr lang="fr-FR" sz="2800"/>
              <a:t> </a:t>
            </a:r>
            <a:r>
              <a:rPr lang="fr-FR" sz="2800">
                <a:solidFill>
                  <a:srgbClr val="FF0000"/>
                </a:solidFill>
              </a:rPr>
              <a:t>A</a:t>
            </a:r>
            <a:r>
              <a:rPr lang="fr-FR" sz="2800" b="1">
                <a:solidFill>
                  <a:srgbClr val="FF0000"/>
                </a:solidFill>
              </a:rPr>
              <a:t>rchitecture d’un réseau</a:t>
            </a:r>
            <a:endParaRPr/>
          </a:p>
          <a:p>
            <a:pPr marL="342900" lvl="0" indent="-342900" algn="l" rtl="0">
              <a:lnSpc>
                <a:spcPct val="100000"/>
              </a:lnSpc>
              <a:spcBef>
                <a:spcPts val="560"/>
              </a:spcBef>
              <a:spcAft>
                <a:spcPts val="0"/>
              </a:spcAft>
              <a:buClr>
                <a:schemeClr val="dk1"/>
              </a:buClr>
              <a:buSzPts val="2800"/>
              <a:buFont typeface="Arial"/>
              <a:buChar char="•"/>
            </a:pPr>
            <a:r>
              <a:rPr lang="fr-FR" sz="2800" b="1"/>
              <a:t>physique (réseau = câble)</a:t>
            </a:r>
            <a:endParaRPr/>
          </a:p>
          <a:p>
            <a:pPr marL="742950" lvl="1" indent="-285750" algn="l" rtl="0">
              <a:lnSpc>
                <a:spcPct val="100000"/>
              </a:lnSpc>
              <a:spcBef>
                <a:spcPts val="480"/>
              </a:spcBef>
              <a:spcAft>
                <a:spcPts val="0"/>
              </a:spcAft>
              <a:buClr>
                <a:schemeClr val="dk1"/>
              </a:buClr>
              <a:buSzPts val="2400"/>
              <a:buFont typeface="Arial"/>
              <a:buChar char="–"/>
            </a:pPr>
            <a:r>
              <a:rPr lang="fr-FR" sz="2400" b="1"/>
              <a:t>Carte des sites – bâtiments – salles à connecter</a:t>
            </a:r>
            <a:endParaRPr/>
          </a:p>
          <a:p>
            <a:pPr marL="742950" lvl="1" indent="-285750" algn="l" rtl="0">
              <a:lnSpc>
                <a:spcPct val="100000"/>
              </a:lnSpc>
              <a:spcBef>
                <a:spcPts val="480"/>
              </a:spcBef>
              <a:spcAft>
                <a:spcPts val="0"/>
              </a:spcAft>
              <a:buClr>
                <a:schemeClr val="dk1"/>
              </a:buClr>
              <a:buSzPts val="2400"/>
              <a:buFont typeface="Arial"/>
              <a:buChar char="–"/>
            </a:pPr>
            <a:r>
              <a:rPr lang="fr-FR" sz="2400" b="1"/>
              <a:t>Les supports physiques</a:t>
            </a:r>
            <a:endParaRPr/>
          </a:p>
          <a:p>
            <a:pPr marL="742950" lvl="1" indent="-285750" algn="l" rtl="0">
              <a:lnSpc>
                <a:spcPct val="100000"/>
              </a:lnSpc>
              <a:spcBef>
                <a:spcPts val="480"/>
              </a:spcBef>
              <a:spcAft>
                <a:spcPts val="0"/>
              </a:spcAft>
              <a:buClr>
                <a:schemeClr val="dk1"/>
              </a:buClr>
              <a:buSzPts val="2400"/>
              <a:buFont typeface="Arial"/>
              <a:buChar char="–"/>
            </a:pPr>
            <a:r>
              <a:rPr lang="fr-FR" sz="2400" b="1"/>
              <a:t>Les équipements actifs</a:t>
            </a:r>
            <a:endParaRPr/>
          </a:p>
          <a:p>
            <a:pPr marL="342900" lvl="0" indent="-342900" algn="l" rtl="0">
              <a:lnSpc>
                <a:spcPct val="100000"/>
              </a:lnSpc>
              <a:spcBef>
                <a:spcPts val="560"/>
              </a:spcBef>
              <a:spcAft>
                <a:spcPts val="0"/>
              </a:spcAft>
              <a:buClr>
                <a:schemeClr val="dk1"/>
              </a:buClr>
              <a:buSzPts val="2800"/>
              <a:buFont typeface="Arial"/>
              <a:buChar char="•"/>
            </a:pPr>
            <a:r>
              <a:rPr lang="fr-FR" sz="2800" b="1"/>
              <a:t>logique (réseau = réseau IP)</a:t>
            </a:r>
            <a:endParaRPr/>
          </a:p>
          <a:p>
            <a:pPr marL="742950" lvl="1" indent="-285750" algn="l" rtl="0">
              <a:lnSpc>
                <a:spcPct val="100000"/>
              </a:lnSpc>
              <a:spcBef>
                <a:spcPts val="480"/>
              </a:spcBef>
              <a:spcAft>
                <a:spcPts val="0"/>
              </a:spcAft>
              <a:buClr>
                <a:schemeClr val="dk1"/>
              </a:buClr>
              <a:buSzPts val="2400"/>
              <a:buFont typeface="Arial"/>
              <a:buChar char="–"/>
            </a:pPr>
            <a:r>
              <a:rPr lang="fr-FR" sz="2400" b="1"/>
              <a:t>Les protocoles</a:t>
            </a:r>
            <a:endParaRPr/>
          </a:p>
          <a:p>
            <a:pPr marL="742950" lvl="1" indent="-285750" algn="l" rtl="0">
              <a:lnSpc>
                <a:spcPct val="100000"/>
              </a:lnSpc>
              <a:spcBef>
                <a:spcPts val="480"/>
              </a:spcBef>
              <a:spcAft>
                <a:spcPts val="0"/>
              </a:spcAft>
              <a:buClr>
                <a:schemeClr val="dk1"/>
              </a:buClr>
              <a:buSzPts val="2400"/>
              <a:buFont typeface="Arial"/>
              <a:buChar char="–"/>
            </a:pPr>
            <a:r>
              <a:rPr lang="fr-FR" sz="2400" b="1"/>
              <a:t>Plan adressage – Routage</a:t>
            </a:r>
            <a:endParaRPr/>
          </a:p>
          <a:p>
            <a:pPr marL="742950" lvl="1" indent="-285750" algn="l" rtl="0">
              <a:lnSpc>
                <a:spcPct val="100000"/>
              </a:lnSpc>
              <a:spcBef>
                <a:spcPts val="480"/>
              </a:spcBef>
              <a:spcAft>
                <a:spcPts val="0"/>
              </a:spcAft>
              <a:buClr>
                <a:schemeClr val="dk1"/>
              </a:buClr>
              <a:buSzPts val="2400"/>
              <a:buFont typeface="Arial"/>
              <a:buChar char="–"/>
            </a:pPr>
            <a:r>
              <a:rPr lang="fr-FR" sz="2400" b="1"/>
              <a:t>L’administration des équipements - surveillance</a:t>
            </a:r>
            <a:endParaRPr/>
          </a:p>
          <a:p>
            <a:pPr marL="342900" lvl="0" indent="-342900" algn="l" rtl="0">
              <a:lnSpc>
                <a:spcPct val="100000"/>
              </a:lnSpc>
              <a:spcBef>
                <a:spcPts val="560"/>
              </a:spcBef>
              <a:spcAft>
                <a:spcPts val="0"/>
              </a:spcAft>
              <a:buClr>
                <a:srgbClr val="FF0000"/>
              </a:buClr>
              <a:buSzPts val="2800"/>
              <a:buFont typeface="Arial"/>
              <a:buNone/>
            </a:pPr>
            <a:r>
              <a:rPr lang="fr-FR" sz="2800" b="1">
                <a:solidFill>
                  <a:srgbClr val="FF0000"/>
                </a:solidFill>
              </a:rPr>
              <a:t>Services d’un réseau</a:t>
            </a:r>
            <a:endParaRPr/>
          </a:p>
          <a:p>
            <a:pPr marL="342900" lvl="0" indent="-342900" algn="l" rtl="0">
              <a:lnSpc>
                <a:spcPct val="100000"/>
              </a:lnSpc>
              <a:spcBef>
                <a:spcPts val="560"/>
              </a:spcBef>
              <a:spcAft>
                <a:spcPts val="0"/>
              </a:spcAft>
              <a:buClr>
                <a:schemeClr val="dk1"/>
              </a:buClr>
              <a:buSzPts val="2800"/>
              <a:buFont typeface="Arial"/>
              <a:buNone/>
            </a:pPr>
            <a:r>
              <a:rPr lang="fr-FR" sz="2800"/>
              <a:t>– </a:t>
            </a:r>
            <a:r>
              <a:rPr lang="fr-FR" sz="2800" b="1"/>
              <a:t>DNS (nommage), Messagerie, Web, …</a:t>
            </a:r>
            <a:endParaRPr sz="2800"/>
          </a:p>
        </p:txBody>
      </p:sp>
      <p:sp>
        <p:nvSpPr>
          <p:cNvPr id="244" name="Google Shape;244;p3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latin typeface="Arial"/>
                <a:ea typeface="Arial"/>
                <a:cs typeface="Arial"/>
                <a:sym typeface="Arial"/>
              </a:rPr>
              <a:t>17</a:t>
            </a:fld>
            <a:endParaRPr>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Conception</a:t>
            </a:r>
            <a:endParaRPr/>
          </a:p>
        </p:txBody>
      </p:sp>
      <p:sp>
        <p:nvSpPr>
          <p:cNvPr id="251" name="Google Shape;251;p3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fr-FR" dirty="0"/>
              <a:t>Conception d’un réseau</a:t>
            </a:r>
            <a:endParaRPr dirty="0"/>
          </a:p>
          <a:p>
            <a:pPr marL="342900" lvl="0" indent="-342900" algn="l" rtl="0">
              <a:lnSpc>
                <a:spcPct val="100000"/>
              </a:lnSpc>
              <a:spcBef>
                <a:spcPts val="640"/>
              </a:spcBef>
              <a:spcAft>
                <a:spcPts val="0"/>
              </a:spcAft>
              <a:buClr>
                <a:schemeClr val="dk1"/>
              </a:buClr>
              <a:buSzPts val="3200"/>
              <a:buFont typeface="Arial"/>
              <a:buChar char="•"/>
            </a:pPr>
            <a:r>
              <a:rPr lang="fr-FR" dirty="0"/>
              <a:t>Dimensionnement </a:t>
            </a:r>
            <a:endParaRPr dirty="0"/>
          </a:p>
          <a:p>
            <a:pPr marL="1143000" lvl="2" indent="-228600" algn="l" rtl="0">
              <a:lnSpc>
                <a:spcPct val="100000"/>
              </a:lnSpc>
              <a:spcBef>
                <a:spcPts val="360"/>
              </a:spcBef>
              <a:spcAft>
                <a:spcPts val="0"/>
              </a:spcAft>
              <a:buClr>
                <a:schemeClr val="dk1"/>
              </a:buClr>
              <a:buSzPts val="1800"/>
              <a:buFont typeface="Arial"/>
              <a:buChar char="•"/>
            </a:pPr>
            <a:r>
              <a:rPr lang="fr-FR" sz="1800" dirty="0"/>
              <a:t>nombre de routeur, capacité des routeurs par exemple nombre de ports, etc.</a:t>
            </a:r>
            <a:endParaRPr dirty="0"/>
          </a:p>
          <a:p>
            <a:pPr marL="342900" lvl="0" indent="-342900" algn="l" rtl="0">
              <a:lnSpc>
                <a:spcPct val="100000"/>
              </a:lnSpc>
              <a:spcBef>
                <a:spcPts val="640"/>
              </a:spcBef>
              <a:spcAft>
                <a:spcPts val="0"/>
              </a:spcAft>
              <a:buClr>
                <a:schemeClr val="dk1"/>
              </a:buClr>
              <a:buSzPts val="3200"/>
              <a:buFont typeface="Arial"/>
              <a:buChar char="•"/>
            </a:pPr>
            <a:r>
              <a:rPr lang="fr-FR" dirty="0"/>
              <a:t>Evaluation des performances</a:t>
            </a:r>
            <a:endParaRPr dirty="0"/>
          </a:p>
          <a:p>
            <a:pPr marL="1143000" lvl="2" indent="-228600" algn="l" rtl="0">
              <a:lnSpc>
                <a:spcPct val="100000"/>
              </a:lnSpc>
              <a:spcBef>
                <a:spcPts val="360"/>
              </a:spcBef>
              <a:spcAft>
                <a:spcPts val="0"/>
              </a:spcAft>
              <a:buClr>
                <a:schemeClr val="dk1"/>
              </a:buClr>
              <a:buSzPts val="1800"/>
              <a:buFont typeface="Arial"/>
              <a:buChar char="•"/>
            </a:pPr>
            <a:r>
              <a:rPr lang="fr-FR" sz="1800" dirty="0"/>
              <a:t>Estimation des paramètres de QoS: délai, gigue, débit,</a:t>
            </a:r>
            <a:endParaRPr dirty="0"/>
          </a:p>
          <a:p>
            <a:pPr marL="342900" lvl="0" indent="-342900" algn="l" rtl="0">
              <a:lnSpc>
                <a:spcPct val="100000"/>
              </a:lnSpc>
              <a:spcBef>
                <a:spcPts val="640"/>
              </a:spcBef>
              <a:spcAft>
                <a:spcPts val="0"/>
              </a:spcAft>
              <a:buClr>
                <a:schemeClr val="dk1"/>
              </a:buClr>
              <a:buSzPts val="3200"/>
              <a:buFont typeface="Arial"/>
              <a:buChar char="•"/>
            </a:pPr>
            <a:r>
              <a:rPr lang="fr-FR" dirty="0"/>
              <a:t>Administration</a:t>
            </a:r>
            <a:endParaRPr dirty="0"/>
          </a:p>
          <a:p>
            <a:pPr marL="1143000" lvl="2" indent="-228600" algn="l" rtl="0">
              <a:lnSpc>
                <a:spcPct val="100000"/>
              </a:lnSpc>
              <a:spcBef>
                <a:spcPts val="360"/>
              </a:spcBef>
              <a:spcAft>
                <a:spcPts val="0"/>
              </a:spcAft>
              <a:buClr>
                <a:schemeClr val="dk1"/>
              </a:buClr>
              <a:buSzPts val="1800"/>
              <a:buFont typeface="Arial"/>
              <a:buChar char="•"/>
            </a:pPr>
            <a:r>
              <a:rPr lang="fr-FR" sz="1800" dirty="0"/>
              <a:t>Gestion des utilisateurs, configuration des routeurs</a:t>
            </a:r>
            <a:endParaRPr dirty="0"/>
          </a:p>
          <a:p>
            <a:pPr marL="342900" lvl="0" indent="-342900" algn="l" rtl="0">
              <a:lnSpc>
                <a:spcPct val="100000"/>
              </a:lnSpc>
              <a:spcBef>
                <a:spcPts val="640"/>
              </a:spcBef>
              <a:spcAft>
                <a:spcPts val="0"/>
              </a:spcAft>
              <a:buClr>
                <a:schemeClr val="dk1"/>
              </a:buClr>
              <a:buSzPts val="3200"/>
              <a:buFont typeface="Arial"/>
              <a:buChar char="•"/>
            </a:pPr>
            <a:r>
              <a:rPr lang="fr-FR" dirty="0"/>
              <a:t>Sécurisation</a:t>
            </a:r>
            <a:endParaRPr dirty="0"/>
          </a:p>
          <a:p>
            <a:pPr marL="1143000" lvl="2" indent="-228600" algn="l" rtl="0">
              <a:lnSpc>
                <a:spcPct val="100000"/>
              </a:lnSpc>
              <a:spcBef>
                <a:spcPts val="360"/>
              </a:spcBef>
              <a:spcAft>
                <a:spcPts val="0"/>
              </a:spcAft>
              <a:buClr>
                <a:schemeClr val="dk1"/>
              </a:buClr>
              <a:buSzPts val="1800"/>
              <a:buFont typeface="Arial"/>
              <a:buChar char="•"/>
            </a:pPr>
            <a:r>
              <a:rPr lang="fr-FR" sz="1800" dirty="0"/>
              <a:t>Confidentialité, authentification des utilisateurs, intégrité des données, disponibilité des services</a:t>
            </a:r>
            <a:endParaRPr dirty="0"/>
          </a:p>
        </p:txBody>
      </p:sp>
      <p:sp>
        <p:nvSpPr>
          <p:cNvPr id="252" name="Google Shape;252;p3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latin typeface="Arial"/>
                <a:ea typeface="Arial"/>
                <a:cs typeface="Arial"/>
                <a:sym typeface="Arial"/>
              </a:rPr>
              <a:t>18</a:t>
            </a:fld>
            <a:endParaRPr>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sz="3600">
                <a:solidFill>
                  <a:srgbClr val="262672"/>
                </a:solidFill>
              </a:rPr>
              <a:t>Architecture des réseaux </a:t>
            </a:r>
            <a:endParaRPr/>
          </a:p>
        </p:txBody>
      </p:sp>
      <p:sp>
        <p:nvSpPr>
          <p:cNvPr id="259" name="Google Shape;259;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Noto Sans Symbols"/>
              <a:buChar char="▪"/>
            </a:pPr>
            <a:r>
              <a:rPr lang="fr-FR"/>
              <a:t>Tolérante aux pannes </a:t>
            </a:r>
            <a:endParaRPr/>
          </a:p>
          <a:p>
            <a:pPr marL="342900" lvl="0" indent="-342900" algn="l" rtl="0">
              <a:lnSpc>
                <a:spcPct val="100000"/>
              </a:lnSpc>
              <a:spcBef>
                <a:spcPts val="640"/>
              </a:spcBef>
              <a:spcAft>
                <a:spcPts val="0"/>
              </a:spcAft>
              <a:buClr>
                <a:schemeClr val="dk1"/>
              </a:buClr>
              <a:buSzPts val="3200"/>
              <a:buFont typeface="Noto Sans Symbols"/>
              <a:buChar char="▪"/>
            </a:pPr>
            <a:r>
              <a:rPr lang="fr-FR"/>
              <a:t>Évolutive </a:t>
            </a:r>
            <a:endParaRPr/>
          </a:p>
          <a:p>
            <a:pPr marL="342900" lvl="0" indent="-342900" algn="l" rtl="0">
              <a:lnSpc>
                <a:spcPct val="100000"/>
              </a:lnSpc>
              <a:spcBef>
                <a:spcPts val="640"/>
              </a:spcBef>
              <a:spcAft>
                <a:spcPts val="0"/>
              </a:spcAft>
              <a:buClr>
                <a:schemeClr val="dk1"/>
              </a:buClr>
              <a:buSzPts val="3200"/>
              <a:buFont typeface="Noto Sans Symbols"/>
              <a:buChar char="▪"/>
            </a:pPr>
            <a:r>
              <a:rPr lang="fr-FR"/>
              <a:t>Garantir la qualité de service </a:t>
            </a:r>
            <a:endParaRPr/>
          </a:p>
          <a:p>
            <a:pPr marL="342900" lvl="0" indent="-342900" algn="l" rtl="0">
              <a:lnSpc>
                <a:spcPct val="100000"/>
              </a:lnSpc>
              <a:spcBef>
                <a:spcPts val="640"/>
              </a:spcBef>
              <a:spcAft>
                <a:spcPts val="0"/>
              </a:spcAft>
              <a:buClr>
                <a:schemeClr val="dk1"/>
              </a:buClr>
              <a:buSzPts val="3200"/>
              <a:buFont typeface="Noto Sans Symbols"/>
              <a:buChar char="▪"/>
            </a:pPr>
            <a:r>
              <a:rPr lang="fr-FR"/>
              <a:t>Assurer la sécurité du réseau</a:t>
            </a:r>
            <a:endParaRPr/>
          </a:p>
        </p:txBody>
      </p:sp>
      <p:sp>
        <p:nvSpPr>
          <p:cNvPr id="260" name="Google Shape;260;p3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3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sz="4000"/>
              <a:t>Tolérance aux pannes </a:t>
            </a:r>
            <a:endParaRPr/>
          </a:p>
        </p:txBody>
      </p:sp>
      <p:sp>
        <p:nvSpPr>
          <p:cNvPr id="267" name="Google Shape;267;p3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20</a:t>
            </a:fld>
            <a:endParaRPr/>
          </a:p>
        </p:txBody>
      </p:sp>
      <p:pic>
        <p:nvPicPr>
          <p:cNvPr id="268" name="Google Shape;268;p36"/>
          <p:cNvPicPr preferRelativeResize="0"/>
          <p:nvPr/>
        </p:nvPicPr>
        <p:blipFill rotWithShape="1">
          <a:blip r:embed="rId3">
            <a:alphaModFix/>
          </a:blip>
          <a:srcRect l="2135"/>
          <a:stretch/>
        </p:blipFill>
        <p:spPr>
          <a:xfrm>
            <a:off x="357158" y="1593003"/>
            <a:ext cx="8537602" cy="486033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Évolutivité </a:t>
            </a:r>
            <a:endParaRPr/>
          </a:p>
        </p:txBody>
      </p:sp>
      <p:sp>
        <p:nvSpPr>
          <p:cNvPr id="275" name="Google Shape;275;p3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21</a:t>
            </a:fld>
            <a:endParaRPr/>
          </a:p>
        </p:txBody>
      </p:sp>
      <p:pic>
        <p:nvPicPr>
          <p:cNvPr id="276" name="Google Shape;276;p37"/>
          <p:cNvPicPr preferRelativeResize="0"/>
          <p:nvPr/>
        </p:nvPicPr>
        <p:blipFill rotWithShape="1">
          <a:blip r:embed="rId3">
            <a:alphaModFix/>
          </a:blip>
          <a:srcRect t="5088"/>
          <a:stretch/>
        </p:blipFill>
        <p:spPr>
          <a:xfrm>
            <a:off x="355179" y="1052736"/>
            <a:ext cx="8465294" cy="537321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3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Qualité de Service (QoS)</a:t>
            </a:r>
            <a:endParaRPr/>
          </a:p>
        </p:txBody>
      </p:sp>
      <p:sp>
        <p:nvSpPr>
          <p:cNvPr id="283" name="Google Shape;283;p3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22</a:t>
            </a:fld>
            <a:endParaRPr/>
          </a:p>
        </p:txBody>
      </p:sp>
      <p:pic>
        <p:nvPicPr>
          <p:cNvPr id="284" name="Google Shape;284;p38"/>
          <p:cNvPicPr preferRelativeResize="0"/>
          <p:nvPr/>
        </p:nvPicPr>
        <p:blipFill rotWithShape="1">
          <a:blip r:embed="rId3">
            <a:alphaModFix/>
          </a:blip>
          <a:srcRect/>
          <a:stretch/>
        </p:blipFill>
        <p:spPr>
          <a:xfrm>
            <a:off x="212384" y="1144354"/>
            <a:ext cx="8824112" cy="571364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39"/>
          <p:cNvSpPr txBox="1">
            <a:spLocks noGrp="1"/>
          </p:cNvSpPr>
          <p:nvPr>
            <p:ph type="title"/>
          </p:nvPr>
        </p:nvSpPr>
        <p:spPr>
          <a:xfrm>
            <a:off x="457200" y="116632"/>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8888"/>
              <a:buNone/>
            </a:pPr>
            <a:r>
              <a:rPr lang="fr-FR" sz="4000"/>
              <a:t>Assurer la </a:t>
            </a:r>
            <a:r>
              <a:rPr lang="fr-FR" sz="4000">
                <a:solidFill>
                  <a:srgbClr val="00B050"/>
                </a:solidFill>
              </a:rPr>
              <a:t>qualité de service</a:t>
            </a:r>
            <a:br>
              <a:rPr lang="fr-FR" sz="4000">
                <a:solidFill>
                  <a:srgbClr val="00B050"/>
                </a:solidFill>
              </a:rPr>
            </a:br>
            <a:r>
              <a:rPr lang="fr-FR" sz="4000">
                <a:solidFill>
                  <a:srgbClr val="00B050"/>
                </a:solidFill>
              </a:rPr>
              <a:t> </a:t>
            </a:r>
            <a:endParaRPr/>
          </a:p>
        </p:txBody>
      </p:sp>
      <p:sp>
        <p:nvSpPr>
          <p:cNvPr id="291" name="Google Shape;291;p3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23</a:t>
            </a:fld>
            <a:endParaRPr/>
          </a:p>
        </p:txBody>
      </p:sp>
      <p:pic>
        <p:nvPicPr>
          <p:cNvPr id="292" name="Google Shape;292;p39"/>
          <p:cNvPicPr preferRelativeResize="0"/>
          <p:nvPr/>
        </p:nvPicPr>
        <p:blipFill rotWithShape="1">
          <a:blip r:embed="rId3">
            <a:alphaModFix/>
          </a:blip>
          <a:srcRect/>
          <a:stretch/>
        </p:blipFill>
        <p:spPr>
          <a:xfrm>
            <a:off x="0" y="688901"/>
            <a:ext cx="8914390" cy="616909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43209"/>
              <a:buNone/>
            </a:pPr>
            <a:r>
              <a:rPr lang="fr-FR" sz="3600"/>
              <a:t>Questions sur la QoS</a:t>
            </a:r>
            <a:br>
              <a:rPr lang="fr-FR" sz="3600"/>
            </a:br>
            <a:endParaRPr sz="3600"/>
          </a:p>
        </p:txBody>
      </p:sp>
      <p:sp>
        <p:nvSpPr>
          <p:cNvPr id="299" name="Google Shape;299;p4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sp>
        <p:nvSpPr>
          <p:cNvPr id="300" name="Google Shape;300;p4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24</a:t>
            </a:fld>
            <a:endParaRPr/>
          </a:p>
        </p:txBody>
      </p:sp>
      <p:pic>
        <p:nvPicPr>
          <p:cNvPr id="301" name="Google Shape;301;p40"/>
          <p:cNvPicPr preferRelativeResize="0"/>
          <p:nvPr/>
        </p:nvPicPr>
        <p:blipFill rotWithShape="1">
          <a:blip r:embed="rId3">
            <a:alphaModFix/>
          </a:blip>
          <a:srcRect t="5828"/>
          <a:stretch/>
        </p:blipFill>
        <p:spPr>
          <a:xfrm>
            <a:off x="442811" y="1052736"/>
            <a:ext cx="8161637" cy="530120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4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Sécurité </a:t>
            </a:r>
            <a:endParaRPr/>
          </a:p>
        </p:txBody>
      </p:sp>
      <p:sp>
        <p:nvSpPr>
          <p:cNvPr id="308" name="Google Shape;308;p4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25</a:t>
            </a:fld>
            <a:endParaRPr/>
          </a:p>
        </p:txBody>
      </p:sp>
      <p:pic>
        <p:nvPicPr>
          <p:cNvPr id="309" name="Google Shape;309;p41"/>
          <p:cNvPicPr preferRelativeResize="0"/>
          <p:nvPr/>
        </p:nvPicPr>
        <p:blipFill rotWithShape="1">
          <a:blip r:embed="rId3">
            <a:alphaModFix/>
          </a:blip>
          <a:srcRect/>
          <a:stretch/>
        </p:blipFill>
        <p:spPr>
          <a:xfrm>
            <a:off x="-36512" y="1124744"/>
            <a:ext cx="9162958" cy="5328592"/>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Assurer la sécurité </a:t>
            </a:r>
            <a:endParaRPr/>
          </a:p>
        </p:txBody>
      </p:sp>
      <p:sp>
        <p:nvSpPr>
          <p:cNvPr id="316" name="Google Shape;316;p42"/>
          <p:cNvSpPr txBox="1">
            <a:spLocks noGrp="1"/>
          </p:cNvSpPr>
          <p:nvPr>
            <p:ph type="body" idx="1"/>
          </p:nvPr>
        </p:nvSpPr>
        <p:spPr>
          <a:xfrm>
            <a:off x="457200" y="1464097"/>
            <a:ext cx="8229600" cy="4781128"/>
          </a:xfrm>
          <a:prstGeom prst="rect">
            <a:avLst/>
          </a:prstGeom>
          <a:noFill/>
          <a:ln>
            <a:noFill/>
          </a:ln>
        </p:spPr>
        <p:txBody>
          <a:bodyPr spcFirstLastPara="1" wrap="square" lIns="91425" tIns="45700" rIns="91425" bIns="45700" anchor="t" anchorCtr="0">
            <a:normAutofit fontScale="70000" lnSpcReduction="20000"/>
          </a:bodyPr>
          <a:lstStyle/>
          <a:p>
            <a:pPr marL="342900" lvl="0" indent="-342900" algn="l" rtl="0">
              <a:lnSpc>
                <a:spcPct val="100000"/>
              </a:lnSpc>
              <a:spcBef>
                <a:spcPts val="0"/>
              </a:spcBef>
              <a:spcAft>
                <a:spcPts val="0"/>
              </a:spcAft>
              <a:buClr>
                <a:schemeClr val="dk1"/>
              </a:buClr>
              <a:buSzPct val="100000"/>
              <a:buFont typeface="Noto Sans Symbols"/>
              <a:buChar char="▪"/>
            </a:pPr>
            <a:r>
              <a:rPr lang="fr-FR" dirty="0"/>
              <a:t>Les mesures de sécurité prises sur un réseau doivent :</a:t>
            </a:r>
          </a:p>
          <a:p>
            <a:pPr marL="342900" lvl="0" indent="-342900" algn="l" rtl="0">
              <a:lnSpc>
                <a:spcPct val="100000"/>
              </a:lnSpc>
              <a:spcBef>
                <a:spcPts val="0"/>
              </a:spcBef>
              <a:spcAft>
                <a:spcPts val="0"/>
              </a:spcAft>
              <a:buClr>
                <a:schemeClr val="dk1"/>
              </a:buClr>
              <a:buSzPct val="100000"/>
              <a:buFont typeface="Noto Sans Symbols"/>
              <a:buChar char="▪"/>
            </a:pPr>
            <a:endParaRPr dirty="0"/>
          </a:p>
          <a:p>
            <a:pPr marL="1143000" lvl="2" indent="-228600" algn="l" rtl="0">
              <a:lnSpc>
                <a:spcPct val="100000"/>
              </a:lnSpc>
              <a:spcBef>
                <a:spcPts val="336"/>
              </a:spcBef>
              <a:spcAft>
                <a:spcPts val="0"/>
              </a:spcAft>
              <a:buClr>
                <a:schemeClr val="dk1"/>
              </a:buClr>
              <a:buSzPct val="100000"/>
              <a:buFont typeface="Noto Sans Symbols"/>
              <a:buChar char="⮚"/>
            </a:pPr>
            <a:r>
              <a:rPr lang="fr-FR" dirty="0"/>
              <a:t>empêcher la communication non autorisée ou le vol d’informations ;</a:t>
            </a:r>
            <a:endParaRPr dirty="0"/>
          </a:p>
          <a:p>
            <a:pPr marL="1143000" lvl="2" indent="-228600" algn="l" rtl="0">
              <a:lnSpc>
                <a:spcPct val="100000"/>
              </a:lnSpc>
              <a:spcBef>
                <a:spcPts val="336"/>
              </a:spcBef>
              <a:spcAft>
                <a:spcPts val="0"/>
              </a:spcAft>
              <a:buClr>
                <a:schemeClr val="dk1"/>
              </a:buClr>
              <a:buSzPct val="100000"/>
              <a:buFont typeface="Noto Sans Symbols"/>
              <a:buChar char="⮚"/>
            </a:pPr>
            <a:r>
              <a:rPr lang="fr-FR" dirty="0"/>
              <a:t>empêcher toute modification non autorisée des informations ;</a:t>
            </a:r>
            <a:endParaRPr dirty="0"/>
          </a:p>
          <a:p>
            <a:pPr marL="1143000" lvl="2" indent="-228600" algn="l" rtl="0">
              <a:lnSpc>
                <a:spcPct val="100000"/>
              </a:lnSpc>
              <a:spcBef>
                <a:spcPts val="336"/>
              </a:spcBef>
              <a:spcAft>
                <a:spcPts val="0"/>
              </a:spcAft>
              <a:buClr>
                <a:schemeClr val="dk1"/>
              </a:buClr>
              <a:buSzPct val="100000"/>
              <a:buFont typeface="Noto Sans Symbols"/>
              <a:buChar char="⮚"/>
            </a:pPr>
            <a:r>
              <a:rPr lang="fr-FR" dirty="0"/>
              <a:t>prévenir les dénis de service.</a:t>
            </a:r>
            <a:endParaRPr dirty="0"/>
          </a:p>
          <a:p>
            <a:pPr marL="342900" lvl="0" indent="-200660" algn="l" rtl="0">
              <a:lnSpc>
                <a:spcPct val="100000"/>
              </a:lnSpc>
              <a:spcBef>
                <a:spcPts val="448"/>
              </a:spcBef>
              <a:spcAft>
                <a:spcPts val="0"/>
              </a:spcAft>
              <a:buClr>
                <a:schemeClr val="dk1"/>
              </a:buClr>
              <a:buSzPct val="100000"/>
              <a:buFont typeface="Noto Sans Symbols"/>
              <a:buNone/>
            </a:pPr>
            <a:endParaRPr dirty="0"/>
          </a:p>
          <a:p>
            <a:pPr marL="342900" lvl="0" indent="-342900" algn="l" rtl="0">
              <a:lnSpc>
                <a:spcPct val="100000"/>
              </a:lnSpc>
              <a:spcBef>
                <a:spcPts val="448"/>
              </a:spcBef>
              <a:spcAft>
                <a:spcPts val="0"/>
              </a:spcAft>
              <a:buClr>
                <a:schemeClr val="dk1"/>
              </a:buClr>
              <a:buSzPct val="100000"/>
              <a:buFont typeface="Noto Sans Symbols"/>
              <a:buChar char="▪"/>
            </a:pPr>
            <a:r>
              <a:rPr lang="fr-FR" dirty="0"/>
              <a:t>Pour atteindre ces objectifs il faut :</a:t>
            </a:r>
            <a:endParaRPr dirty="0"/>
          </a:p>
          <a:p>
            <a:pPr marL="1143000" lvl="2" indent="-228600" algn="l" rtl="0">
              <a:lnSpc>
                <a:spcPct val="100000"/>
              </a:lnSpc>
              <a:spcBef>
                <a:spcPts val="336"/>
              </a:spcBef>
              <a:spcAft>
                <a:spcPts val="0"/>
              </a:spcAft>
              <a:buClr>
                <a:srgbClr val="C00000"/>
              </a:buClr>
              <a:buSzPct val="100000"/>
              <a:buFont typeface="Noto Sans Symbols"/>
              <a:buChar char="⮚"/>
            </a:pPr>
            <a:r>
              <a:rPr lang="fr-FR" b="1" dirty="0">
                <a:solidFill>
                  <a:srgbClr val="C00000"/>
                </a:solidFill>
              </a:rPr>
              <a:t>assurer la confidentialité</a:t>
            </a:r>
            <a:r>
              <a:rPr lang="fr-FR" dirty="0"/>
              <a:t>: La confidentialité des données est protégée lorsque seuls les destinataires autorisés et prévus (individus, processus ou périphériques) lisent les données ;</a:t>
            </a:r>
            <a:endParaRPr dirty="0"/>
          </a:p>
          <a:p>
            <a:pPr marL="1143000" lvl="2" indent="-228600" algn="l" rtl="0">
              <a:lnSpc>
                <a:spcPct val="100000"/>
              </a:lnSpc>
              <a:spcBef>
                <a:spcPts val="336"/>
              </a:spcBef>
              <a:spcAft>
                <a:spcPts val="0"/>
              </a:spcAft>
              <a:buClr>
                <a:srgbClr val="C00000"/>
              </a:buClr>
              <a:buSzPct val="100000"/>
              <a:buFont typeface="Noto Sans Symbols"/>
              <a:buChar char="⮚"/>
            </a:pPr>
            <a:r>
              <a:rPr lang="fr-FR" b="1" dirty="0">
                <a:solidFill>
                  <a:srgbClr val="C00000"/>
                </a:solidFill>
              </a:rPr>
              <a:t>garantir l’intégrité des données</a:t>
            </a:r>
            <a:r>
              <a:rPr lang="fr-FR" dirty="0"/>
              <a:t>: Assurer l’intégrité des données consiste à veiller à ce que les informations ne soient pas modifiées lors de leur transmission de leur point d’origine à leur destination</a:t>
            </a:r>
            <a:endParaRPr dirty="0"/>
          </a:p>
          <a:p>
            <a:pPr marL="1143000" lvl="2" indent="-228600" algn="l" rtl="0">
              <a:lnSpc>
                <a:spcPct val="100000"/>
              </a:lnSpc>
              <a:spcBef>
                <a:spcPts val="336"/>
              </a:spcBef>
              <a:spcAft>
                <a:spcPts val="0"/>
              </a:spcAft>
              <a:buClr>
                <a:srgbClr val="C00000"/>
              </a:buClr>
              <a:buSzPct val="100000"/>
              <a:buFont typeface="Noto Sans Symbols"/>
              <a:buChar char="⮚"/>
            </a:pPr>
            <a:r>
              <a:rPr lang="fr-FR" b="1" dirty="0">
                <a:solidFill>
                  <a:srgbClr val="C00000"/>
                </a:solidFill>
              </a:rPr>
              <a:t>assurer la disponibilité</a:t>
            </a:r>
            <a:r>
              <a:rPr lang="fr-FR" dirty="0"/>
              <a:t>: Assurer la disponibilité consiste à veiller à ce que les utilisateurs autorisés puissent accéder en temps voulu et de façon fiable aux services de données..</a:t>
            </a:r>
            <a:endParaRPr dirty="0"/>
          </a:p>
        </p:txBody>
      </p:sp>
      <p:sp>
        <p:nvSpPr>
          <p:cNvPr id="317" name="Google Shape;317;p4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sz="3200"/>
              <a:t>Réseaux convergents </a:t>
            </a:r>
            <a:br>
              <a:rPr lang="fr-FR" sz="3200"/>
            </a:br>
            <a:r>
              <a:rPr lang="fr-FR" sz="2000"/>
              <a:t>Services multiples, Réseaux multiples </a:t>
            </a:r>
            <a:endParaRPr sz="3200"/>
          </a:p>
        </p:txBody>
      </p:sp>
      <p:sp>
        <p:nvSpPr>
          <p:cNvPr id="324" name="Google Shape;324;p43"/>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fr-FR"/>
              <a:t>Cours Cisco IF4</a:t>
            </a:r>
            <a:endParaRPr/>
          </a:p>
        </p:txBody>
      </p:sp>
      <p:sp>
        <p:nvSpPr>
          <p:cNvPr id="325" name="Google Shape;325;p4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27</a:t>
            </a:fld>
            <a:endParaRPr/>
          </a:p>
        </p:txBody>
      </p:sp>
      <p:pic>
        <p:nvPicPr>
          <p:cNvPr id="326" name="Google Shape;326;p43"/>
          <p:cNvPicPr preferRelativeResize="0"/>
          <p:nvPr/>
        </p:nvPicPr>
        <p:blipFill rotWithShape="1">
          <a:blip r:embed="rId3">
            <a:alphaModFix/>
          </a:blip>
          <a:srcRect/>
          <a:stretch/>
        </p:blipFill>
        <p:spPr>
          <a:xfrm>
            <a:off x="611560" y="1340768"/>
            <a:ext cx="7992888" cy="5266072"/>
          </a:xfrm>
          <a:prstGeom prst="rect">
            <a:avLst/>
          </a:prstGeom>
          <a:noFill/>
          <a:ln>
            <a:noFill/>
          </a:ln>
        </p:spPr>
      </p:pic>
      <p:sp>
        <p:nvSpPr>
          <p:cNvPr id="327" name="Google Shape;327;p43"/>
          <p:cNvSpPr txBox="1"/>
          <p:nvPr/>
        </p:nvSpPr>
        <p:spPr>
          <a:xfrm>
            <a:off x="971600" y="6309320"/>
            <a:ext cx="7344816" cy="40011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fr-FR" sz="2000" b="0" i="0" u="none" strike="noStrike" cap="none">
                <a:solidFill>
                  <a:srgbClr val="FF0000"/>
                </a:solidFill>
                <a:latin typeface="Arial"/>
                <a:ea typeface="Arial"/>
                <a:cs typeface="Arial"/>
                <a:sym typeface="Arial"/>
              </a:rPr>
              <a:t>De nombreux services s’exécutent sur plusieurs réseaux</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5353"/>
              <a:buNone/>
            </a:pPr>
            <a:r>
              <a:rPr lang="fr-FR"/>
              <a:t>Réseaux convergents </a:t>
            </a:r>
            <a:br>
              <a:rPr lang="fr-FR"/>
            </a:br>
            <a:endParaRPr/>
          </a:p>
        </p:txBody>
      </p:sp>
      <p:sp>
        <p:nvSpPr>
          <p:cNvPr id="334" name="Google Shape;334;p44"/>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fr-FR"/>
              <a:t>Cours Cisco IF4</a:t>
            </a:r>
            <a:endParaRPr/>
          </a:p>
        </p:txBody>
      </p:sp>
      <p:sp>
        <p:nvSpPr>
          <p:cNvPr id="335" name="Google Shape;335;p4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28</a:t>
            </a:fld>
            <a:endParaRPr/>
          </a:p>
        </p:txBody>
      </p:sp>
      <p:pic>
        <p:nvPicPr>
          <p:cNvPr id="336" name="Google Shape;336;p44"/>
          <p:cNvPicPr preferRelativeResize="0"/>
          <p:nvPr/>
        </p:nvPicPr>
        <p:blipFill rotWithShape="1">
          <a:blip r:embed="rId3">
            <a:alphaModFix/>
          </a:blip>
          <a:srcRect/>
          <a:stretch/>
        </p:blipFill>
        <p:spPr>
          <a:xfrm>
            <a:off x="1115616" y="2135344"/>
            <a:ext cx="6912768" cy="4750040"/>
          </a:xfrm>
          <a:prstGeom prst="rect">
            <a:avLst/>
          </a:prstGeom>
          <a:noFill/>
          <a:ln>
            <a:noFill/>
          </a:ln>
        </p:spPr>
      </p:pic>
      <p:sp>
        <p:nvSpPr>
          <p:cNvPr id="337" name="Google Shape;337;p44"/>
          <p:cNvSpPr txBox="1"/>
          <p:nvPr/>
        </p:nvSpPr>
        <p:spPr>
          <a:xfrm>
            <a:off x="647564" y="980728"/>
            <a:ext cx="7848872" cy="1015663"/>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fr-FR" sz="2000" b="0" i="0" u="none" strike="noStrike" cap="none">
                <a:solidFill>
                  <a:schemeClr val="dk1"/>
                </a:solidFill>
                <a:latin typeface="Arial"/>
                <a:ea typeface="Arial"/>
                <a:cs typeface="Arial"/>
                <a:sym typeface="Arial"/>
              </a:rPr>
              <a:t>Les progrès technologiques nous permettent aujourd’hui de réunir ces multiples réseaux sur une </a:t>
            </a:r>
            <a:r>
              <a:rPr lang="fr-FR" sz="2000" b="0" i="0" u="none" strike="noStrike" cap="none">
                <a:solidFill>
                  <a:srgbClr val="FF0000"/>
                </a:solidFill>
                <a:latin typeface="Arial"/>
                <a:ea typeface="Arial"/>
                <a:cs typeface="Arial"/>
                <a:sym typeface="Arial"/>
              </a:rPr>
              <a:t>même plateforme</a:t>
            </a:r>
            <a:r>
              <a:rPr lang="fr-FR" sz="2000" b="0" i="0" u="none" strike="noStrike" cap="none">
                <a:solidFill>
                  <a:schemeClr val="dk1"/>
                </a:solidFill>
                <a:latin typeface="Arial"/>
                <a:ea typeface="Arial"/>
                <a:cs typeface="Arial"/>
                <a:sym typeface="Arial"/>
              </a:rPr>
              <a:t>, une plateforme définie comme étant un </a:t>
            </a:r>
            <a:r>
              <a:rPr lang="fr-FR" sz="2000" b="0" i="0" u="none" strike="noStrike" cap="none">
                <a:solidFill>
                  <a:srgbClr val="FF0000"/>
                </a:solidFill>
                <a:latin typeface="Arial"/>
                <a:ea typeface="Arial"/>
                <a:cs typeface="Arial"/>
                <a:sym typeface="Arial"/>
              </a:rPr>
              <a:t>réseau convergent</a:t>
            </a:r>
            <a:r>
              <a:rPr lang="fr-FR" sz="2000" b="0"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4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43209"/>
              <a:buNone/>
            </a:pPr>
            <a:r>
              <a:rPr lang="fr-FR" sz="3600"/>
              <a:t>Des réseaux intelligents relient le monde  </a:t>
            </a:r>
            <a:br>
              <a:rPr lang="fr-FR" sz="3600"/>
            </a:br>
            <a:endParaRPr sz="3600"/>
          </a:p>
        </p:txBody>
      </p:sp>
      <p:sp>
        <p:nvSpPr>
          <p:cNvPr id="344" name="Google Shape;344;p45"/>
          <p:cNvSpPr txBox="1">
            <a:spLocks noGrp="1"/>
          </p:cNvSpPr>
          <p:nvPr>
            <p:ph type="ftr" idx="11"/>
          </p:nvPr>
        </p:nvSpPr>
        <p:spPr>
          <a:xfrm>
            <a:off x="3124200" y="6245225"/>
            <a:ext cx="2895600" cy="47625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fr-FR"/>
              <a:t>Cours Cisco IF4</a:t>
            </a:r>
            <a:endParaRPr/>
          </a:p>
        </p:txBody>
      </p:sp>
      <p:sp>
        <p:nvSpPr>
          <p:cNvPr id="345" name="Google Shape;345;p4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29</a:t>
            </a:fld>
            <a:endParaRPr/>
          </a:p>
        </p:txBody>
      </p:sp>
      <p:pic>
        <p:nvPicPr>
          <p:cNvPr id="346" name="Google Shape;346;p45"/>
          <p:cNvPicPr preferRelativeResize="0"/>
          <p:nvPr/>
        </p:nvPicPr>
        <p:blipFill rotWithShape="1">
          <a:blip r:embed="rId3">
            <a:alphaModFix/>
          </a:blip>
          <a:srcRect t="6052"/>
          <a:stretch/>
        </p:blipFill>
        <p:spPr>
          <a:xfrm>
            <a:off x="95517" y="1196752"/>
            <a:ext cx="8940979" cy="558924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46"/>
          <p:cNvSpPr txBox="1">
            <a:spLocks noGrp="1"/>
          </p:cNvSpPr>
          <p:nvPr>
            <p:ph type="body" idx="1"/>
          </p:nvPr>
        </p:nvSpPr>
        <p:spPr>
          <a:xfrm>
            <a:off x="500034" y="500042"/>
            <a:ext cx="8229600" cy="5500726"/>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fr-FR"/>
              <a:t>Pourquoi a-t-on besoin de normalisation dans le domaine des réseaux ?</a:t>
            </a:r>
            <a:endParaRPr/>
          </a:p>
          <a:p>
            <a:pPr marL="342900" lvl="0" indent="-342900" algn="l" rtl="0">
              <a:lnSpc>
                <a:spcPct val="100000"/>
              </a:lnSpc>
              <a:spcBef>
                <a:spcPts val="400"/>
              </a:spcBef>
              <a:spcAft>
                <a:spcPts val="0"/>
              </a:spcAft>
              <a:buClr>
                <a:schemeClr val="dk1"/>
              </a:buClr>
              <a:buSzPts val="2000"/>
              <a:buFont typeface="Noto Sans Symbols"/>
              <a:buChar char="⇒"/>
            </a:pPr>
            <a:r>
              <a:rPr lang="fr-FR" sz="2000"/>
              <a:t>Dans un réseau, nous avons des équipements de différents fabricants qui vont communiquer ensemble. Pour cela, il faut se mettre d’accord sur un même protocole de communication (intér-opérabilité)</a:t>
            </a:r>
            <a:endParaRPr/>
          </a:p>
          <a:p>
            <a:pPr marL="342900" lvl="0" indent="-342900" algn="l" rtl="0">
              <a:lnSpc>
                <a:spcPct val="100000"/>
              </a:lnSpc>
              <a:spcBef>
                <a:spcPts val="640"/>
              </a:spcBef>
              <a:spcAft>
                <a:spcPts val="0"/>
              </a:spcAft>
              <a:buClr>
                <a:schemeClr val="dk1"/>
              </a:buClr>
              <a:buSzPts val="3200"/>
              <a:buFont typeface="Noto Sans Symbols"/>
              <a:buChar char="⇒"/>
            </a:pPr>
            <a:r>
              <a:rPr lang="fr-FR"/>
              <a:t> il existe deux types de modèles de réseau de base: </a:t>
            </a:r>
            <a:endParaRPr/>
          </a:p>
          <a:p>
            <a:pPr marL="342900" lvl="0" indent="-342900" algn="l" rtl="0">
              <a:lnSpc>
                <a:spcPct val="100000"/>
              </a:lnSpc>
              <a:spcBef>
                <a:spcPts val="480"/>
              </a:spcBef>
              <a:spcAft>
                <a:spcPts val="0"/>
              </a:spcAft>
              <a:buClr>
                <a:schemeClr val="dk1"/>
              </a:buClr>
              <a:buSzPts val="2400"/>
              <a:buFont typeface="Arial"/>
              <a:buChar char="-"/>
            </a:pPr>
            <a:r>
              <a:rPr lang="fr-FR" sz="2400"/>
              <a:t>Un modèle de </a:t>
            </a:r>
            <a:r>
              <a:rPr lang="fr-FR" sz="2400">
                <a:solidFill>
                  <a:srgbClr val="FF0000"/>
                </a:solidFill>
              </a:rPr>
              <a:t>référence</a:t>
            </a:r>
            <a:r>
              <a:rPr lang="fr-FR" sz="2400"/>
              <a:t> : Modèle </a:t>
            </a:r>
            <a:r>
              <a:rPr lang="fr-FR" sz="2400">
                <a:solidFill>
                  <a:srgbClr val="00B050"/>
                </a:solidFill>
              </a:rPr>
              <a:t>OSI</a:t>
            </a:r>
            <a:r>
              <a:rPr lang="fr-FR" sz="2400"/>
              <a:t> de l’ISO </a:t>
            </a:r>
            <a:endParaRPr/>
          </a:p>
          <a:p>
            <a:pPr marL="342900" lvl="0" indent="-342900" algn="l" rtl="0">
              <a:lnSpc>
                <a:spcPct val="100000"/>
              </a:lnSpc>
              <a:spcBef>
                <a:spcPts val="480"/>
              </a:spcBef>
              <a:spcAft>
                <a:spcPts val="0"/>
              </a:spcAft>
              <a:buClr>
                <a:schemeClr val="dk1"/>
              </a:buClr>
              <a:buSzPts val="2400"/>
              <a:buFont typeface="Arial"/>
              <a:buChar char="-"/>
            </a:pPr>
            <a:r>
              <a:rPr lang="fr-FR" sz="2400"/>
              <a:t>Un modèle de </a:t>
            </a:r>
            <a:r>
              <a:rPr lang="fr-FR" sz="2400">
                <a:solidFill>
                  <a:srgbClr val="FF0000"/>
                </a:solidFill>
              </a:rPr>
              <a:t>protocoles</a:t>
            </a:r>
            <a:r>
              <a:rPr lang="fr-FR" sz="2400"/>
              <a:t> : Modèle </a:t>
            </a:r>
            <a:r>
              <a:rPr lang="fr-FR" sz="2400">
                <a:solidFill>
                  <a:srgbClr val="00B050"/>
                </a:solidFill>
              </a:rPr>
              <a:t>TCP/IP</a:t>
            </a:r>
            <a:r>
              <a:rPr lang="fr-FR" sz="2400"/>
              <a:t> de l’IETF</a:t>
            </a:r>
            <a:endParaRPr/>
          </a:p>
        </p:txBody>
      </p:sp>
      <p:sp>
        <p:nvSpPr>
          <p:cNvPr id="352" name="Google Shape;352;p4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30</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47"/>
          <p:cNvSpPr txBox="1">
            <a:spLocks noGrp="1"/>
          </p:cNvSpPr>
          <p:nvPr>
            <p:ph type="title"/>
          </p:nvPr>
        </p:nvSpPr>
        <p:spPr>
          <a:xfrm>
            <a:off x="685800" y="-381000"/>
            <a:ext cx="7772400" cy="13716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sz="3200"/>
              <a:t>Normalisation des réseaux Informatiques</a:t>
            </a:r>
            <a:endParaRPr/>
          </a:p>
        </p:txBody>
      </p:sp>
      <p:sp>
        <p:nvSpPr>
          <p:cNvPr id="358" name="Google Shape;358;p47"/>
          <p:cNvSpPr txBox="1">
            <a:spLocks noGrp="1"/>
          </p:cNvSpPr>
          <p:nvPr>
            <p:ph type="body" idx="1"/>
          </p:nvPr>
        </p:nvSpPr>
        <p:spPr>
          <a:xfrm>
            <a:off x="0" y="692150"/>
            <a:ext cx="8964613" cy="583088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rgbClr val="FF0000"/>
              </a:buClr>
              <a:buSzPts val="2000"/>
              <a:buFont typeface="Times New Roman"/>
              <a:buNone/>
            </a:pPr>
            <a:r>
              <a:rPr lang="fr-FR" sz="2000" b="1" dirty="0">
                <a:solidFill>
                  <a:srgbClr val="FF0000"/>
                </a:solidFill>
                <a:latin typeface="Times New Roman"/>
                <a:ea typeface="Times New Roman"/>
                <a:cs typeface="Times New Roman"/>
                <a:sym typeface="Times New Roman"/>
              </a:rPr>
              <a:t>OSI</a:t>
            </a:r>
            <a:r>
              <a:rPr lang="fr-FR" sz="2000" dirty="0">
                <a:latin typeface="Times New Roman"/>
                <a:ea typeface="Times New Roman"/>
                <a:cs typeface="Times New Roman"/>
                <a:sym typeface="Times New Roman"/>
              </a:rPr>
              <a:t> = Le Modèle de référence de l’</a:t>
            </a:r>
            <a:r>
              <a:rPr lang="fr-FR" sz="2000" b="1" dirty="0">
                <a:latin typeface="Times New Roman"/>
                <a:ea typeface="Times New Roman"/>
                <a:cs typeface="Times New Roman"/>
                <a:sym typeface="Times New Roman"/>
              </a:rPr>
              <a:t>ISO</a:t>
            </a:r>
            <a:r>
              <a:rPr lang="fr-FR" sz="2000" dirty="0">
                <a:latin typeface="Times New Roman"/>
                <a:ea typeface="Times New Roman"/>
                <a:cs typeface="Times New Roman"/>
                <a:sym typeface="Times New Roman"/>
              </a:rPr>
              <a:t>	   </a:t>
            </a:r>
            <a:endParaRPr dirty="0"/>
          </a:p>
          <a:p>
            <a:pPr marL="342900" lvl="0" indent="-342900" algn="l" rtl="0">
              <a:lnSpc>
                <a:spcPct val="100000"/>
              </a:lnSpc>
              <a:spcBef>
                <a:spcPts val="400"/>
              </a:spcBef>
              <a:spcAft>
                <a:spcPts val="0"/>
              </a:spcAft>
              <a:buClr>
                <a:schemeClr val="dk1"/>
              </a:buClr>
              <a:buSzPts val="2000"/>
              <a:buFont typeface="Times New Roman"/>
              <a:buNone/>
            </a:pPr>
            <a:r>
              <a:rPr lang="fr-FR" sz="2000" dirty="0">
                <a:latin typeface="Times New Roman"/>
                <a:ea typeface="Times New Roman"/>
                <a:cs typeface="Times New Roman"/>
                <a:sym typeface="Times New Roman"/>
              </a:rPr>
              <a:t>Norme internationale 			 </a:t>
            </a:r>
            <a:endParaRPr dirty="0"/>
          </a:p>
          <a:p>
            <a:pPr marL="342900" lvl="0" indent="-342900" algn="l" rtl="0">
              <a:lnSpc>
                <a:spcPct val="100000"/>
              </a:lnSpc>
              <a:spcBef>
                <a:spcPts val="400"/>
              </a:spcBef>
              <a:spcAft>
                <a:spcPts val="0"/>
              </a:spcAft>
              <a:buClr>
                <a:schemeClr val="dk1"/>
              </a:buClr>
              <a:buSzPts val="2000"/>
              <a:buFont typeface="Times New Roman"/>
              <a:buNone/>
            </a:pPr>
            <a:r>
              <a:rPr lang="fr-FR" sz="2000" dirty="0">
                <a:latin typeface="Times New Roman"/>
                <a:ea typeface="Times New Roman"/>
                <a:cs typeface="Times New Roman"/>
                <a:sym typeface="Times New Roman"/>
              </a:rPr>
              <a:t>L’Open System </a:t>
            </a:r>
            <a:r>
              <a:rPr lang="fr-FR" sz="2000" dirty="0" err="1">
                <a:latin typeface="Times New Roman"/>
                <a:ea typeface="Times New Roman"/>
                <a:cs typeface="Times New Roman"/>
                <a:sym typeface="Times New Roman"/>
              </a:rPr>
              <a:t>Interconnection</a:t>
            </a:r>
            <a:r>
              <a:rPr lang="fr-FR" sz="2000" dirty="0">
                <a:latin typeface="Times New Roman"/>
                <a:ea typeface="Times New Roman"/>
                <a:cs typeface="Times New Roman"/>
                <a:sym typeface="Times New Roman"/>
              </a:rPr>
              <a:t> </a:t>
            </a:r>
            <a:endParaRPr dirty="0"/>
          </a:p>
          <a:p>
            <a:pPr marL="342900" lvl="0" indent="-342900" algn="l" rtl="0">
              <a:lnSpc>
                <a:spcPct val="100000"/>
              </a:lnSpc>
              <a:spcBef>
                <a:spcPts val="400"/>
              </a:spcBef>
              <a:spcAft>
                <a:spcPts val="0"/>
              </a:spcAft>
              <a:buClr>
                <a:schemeClr val="dk1"/>
              </a:buClr>
              <a:buSzPts val="2000"/>
              <a:buFont typeface="Times New Roman"/>
              <a:buNone/>
            </a:pPr>
            <a:r>
              <a:rPr lang="fr-FR" sz="2000" dirty="0">
                <a:latin typeface="Times New Roman"/>
                <a:ea typeface="Times New Roman"/>
                <a:cs typeface="Times New Roman"/>
                <a:sym typeface="Times New Roman"/>
              </a:rPr>
              <a:t>(OSI, interconnexion de systèmes ouverts) 		Le Modèle de référence </a:t>
            </a:r>
            <a:r>
              <a:rPr lang="fr-FR" sz="2000" dirty="0">
                <a:solidFill>
                  <a:srgbClr val="FF0000"/>
                </a:solidFill>
                <a:latin typeface="Times New Roman"/>
                <a:ea typeface="Times New Roman"/>
                <a:cs typeface="Times New Roman"/>
                <a:sym typeface="Times New Roman"/>
              </a:rPr>
              <a:t>TCP/IP</a:t>
            </a:r>
            <a:r>
              <a:rPr lang="fr-FR" sz="2000" dirty="0">
                <a:latin typeface="Times New Roman"/>
                <a:ea typeface="Times New Roman"/>
                <a:cs typeface="Times New Roman"/>
                <a:sym typeface="Times New Roman"/>
              </a:rPr>
              <a:t> 							de l’</a:t>
            </a:r>
            <a:r>
              <a:rPr lang="fr-FR" sz="2000" b="1" dirty="0">
                <a:latin typeface="Times New Roman"/>
                <a:ea typeface="Times New Roman"/>
                <a:cs typeface="Times New Roman"/>
                <a:sym typeface="Times New Roman"/>
              </a:rPr>
              <a:t>IETF</a:t>
            </a:r>
            <a:endParaRPr b="1" dirty="0"/>
          </a:p>
          <a:p>
            <a:pPr marL="342900" lvl="0" indent="-342900" algn="l" rtl="0">
              <a:lnSpc>
                <a:spcPct val="100000"/>
              </a:lnSpc>
              <a:spcBef>
                <a:spcPts val="360"/>
              </a:spcBef>
              <a:spcAft>
                <a:spcPts val="0"/>
              </a:spcAft>
              <a:buClr>
                <a:schemeClr val="dk1"/>
              </a:buClr>
              <a:buSzPts val="1800"/>
              <a:buFont typeface="Times New Roman"/>
              <a:buNone/>
            </a:pPr>
            <a:r>
              <a:rPr lang="fr-FR" sz="1800" dirty="0">
                <a:latin typeface="Times New Roman"/>
                <a:ea typeface="Times New Roman"/>
                <a:cs typeface="Times New Roman"/>
                <a:sym typeface="Times New Roman"/>
              </a:rPr>
              <a:t>						          IETF (Internet Engineering </a:t>
            </a:r>
            <a:r>
              <a:rPr lang="fr-FR" sz="1800" dirty="0" err="1">
                <a:latin typeface="Times New Roman"/>
                <a:ea typeface="Times New Roman"/>
                <a:cs typeface="Times New Roman"/>
                <a:sym typeface="Times New Roman"/>
              </a:rPr>
              <a:t>task</a:t>
            </a:r>
            <a:r>
              <a:rPr lang="fr-FR" sz="1800" dirty="0">
                <a:latin typeface="Times New Roman"/>
                <a:ea typeface="Times New Roman"/>
                <a:cs typeface="Times New Roman"/>
                <a:sym typeface="Times New Roman"/>
              </a:rPr>
              <a:t> Force)</a:t>
            </a:r>
            <a:endParaRPr dirty="0"/>
          </a:p>
          <a:p>
            <a:pPr marL="342900" lvl="0" indent="-342900" algn="l" rtl="0">
              <a:lnSpc>
                <a:spcPct val="100000"/>
              </a:lnSpc>
              <a:spcBef>
                <a:spcPts val="400"/>
              </a:spcBef>
              <a:spcAft>
                <a:spcPts val="0"/>
              </a:spcAft>
              <a:buClr>
                <a:schemeClr val="dk1"/>
              </a:buClr>
              <a:buSzPts val="2000"/>
              <a:buFont typeface="Arial"/>
              <a:buNone/>
            </a:pPr>
            <a:endParaRPr sz="2000" dirty="0">
              <a:latin typeface="Times New Roman"/>
              <a:ea typeface="Times New Roman"/>
              <a:cs typeface="Times New Roman"/>
              <a:sym typeface="Times New Roman"/>
            </a:endParaRPr>
          </a:p>
          <a:p>
            <a:pPr marL="342900" lvl="0" indent="-342900" algn="l" rtl="0">
              <a:lnSpc>
                <a:spcPct val="100000"/>
              </a:lnSpc>
              <a:spcBef>
                <a:spcPts val="400"/>
              </a:spcBef>
              <a:spcAft>
                <a:spcPts val="0"/>
              </a:spcAft>
              <a:buClr>
                <a:schemeClr val="dk1"/>
              </a:buClr>
              <a:buSzPts val="2000"/>
              <a:buFont typeface="Times New Roman"/>
              <a:buNone/>
            </a:pPr>
            <a:r>
              <a:rPr lang="fr-FR" sz="2000" dirty="0">
                <a:latin typeface="Times New Roman"/>
                <a:ea typeface="Times New Roman"/>
                <a:cs typeface="Times New Roman"/>
                <a:sym typeface="Times New Roman"/>
              </a:rPr>
              <a:t>			</a:t>
            </a:r>
            <a:endParaRPr dirty="0"/>
          </a:p>
        </p:txBody>
      </p:sp>
      <p:sp>
        <p:nvSpPr>
          <p:cNvPr id="359" name="Google Shape;359;p47"/>
          <p:cNvSpPr/>
          <p:nvPr/>
        </p:nvSpPr>
        <p:spPr>
          <a:xfrm>
            <a:off x="1371600" y="2209800"/>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Application</a:t>
            </a:r>
            <a:endParaRPr sz="1400" b="0" i="0" u="none" strike="noStrike" cap="none">
              <a:solidFill>
                <a:srgbClr val="000000"/>
              </a:solidFill>
              <a:latin typeface="Arial"/>
              <a:ea typeface="Arial"/>
              <a:cs typeface="Arial"/>
              <a:sym typeface="Arial"/>
            </a:endParaRPr>
          </a:p>
        </p:txBody>
      </p:sp>
      <p:sp>
        <p:nvSpPr>
          <p:cNvPr id="360" name="Google Shape;360;p47"/>
          <p:cNvSpPr/>
          <p:nvPr/>
        </p:nvSpPr>
        <p:spPr>
          <a:xfrm>
            <a:off x="1371600" y="2667000"/>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Présentation</a:t>
            </a:r>
            <a:endParaRPr sz="1400" b="0" i="0" u="none" strike="noStrike" cap="none">
              <a:solidFill>
                <a:srgbClr val="000000"/>
              </a:solidFill>
              <a:latin typeface="Arial"/>
              <a:ea typeface="Arial"/>
              <a:cs typeface="Arial"/>
              <a:sym typeface="Arial"/>
            </a:endParaRPr>
          </a:p>
        </p:txBody>
      </p:sp>
      <p:sp>
        <p:nvSpPr>
          <p:cNvPr id="361" name="Google Shape;361;p47"/>
          <p:cNvSpPr/>
          <p:nvPr/>
        </p:nvSpPr>
        <p:spPr>
          <a:xfrm>
            <a:off x="1371600" y="3124200"/>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Session</a:t>
            </a:r>
            <a:endParaRPr sz="1400" b="0" i="0" u="none" strike="noStrike" cap="none">
              <a:solidFill>
                <a:srgbClr val="000000"/>
              </a:solidFill>
              <a:latin typeface="Arial"/>
              <a:ea typeface="Arial"/>
              <a:cs typeface="Arial"/>
              <a:sym typeface="Arial"/>
            </a:endParaRPr>
          </a:p>
        </p:txBody>
      </p:sp>
      <p:sp>
        <p:nvSpPr>
          <p:cNvPr id="362" name="Google Shape;362;p47"/>
          <p:cNvSpPr/>
          <p:nvPr/>
        </p:nvSpPr>
        <p:spPr>
          <a:xfrm>
            <a:off x="1371600" y="3581400"/>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Transport</a:t>
            </a:r>
            <a:endParaRPr sz="1400" b="0" i="0" u="none" strike="noStrike" cap="none">
              <a:solidFill>
                <a:srgbClr val="000000"/>
              </a:solidFill>
              <a:latin typeface="Arial"/>
              <a:ea typeface="Arial"/>
              <a:cs typeface="Arial"/>
              <a:sym typeface="Arial"/>
            </a:endParaRPr>
          </a:p>
        </p:txBody>
      </p:sp>
      <p:sp>
        <p:nvSpPr>
          <p:cNvPr id="363" name="Google Shape;363;p47"/>
          <p:cNvSpPr/>
          <p:nvPr/>
        </p:nvSpPr>
        <p:spPr>
          <a:xfrm>
            <a:off x="1371600" y="4038600"/>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Réseau</a:t>
            </a:r>
            <a:endParaRPr sz="1400" b="0" i="0" u="none" strike="noStrike" cap="none">
              <a:solidFill>
                <a:srgbClr val="000000"/>
              </a:solidFill>
              <a:latin typeface="Arial"/>
              <a:ea typeface="Arial"/>
              <a:cs typeface="Arial"/>
              <a:sym typeface="Arial"/>
            </a:endParaRPr>
          </a:p>
        </p:txBody>
      </p:sp>
      <p:sp>
        <p:nvSpPr>
          <p:cNvPr id="364" name="Google Shape;364;p47"/>
          <p:cNvSpPr/>
          <p:nvPr/>
        </p:nvSpPr>
        <p:spPr>
          <a:xfrm>
            <a:off x="1371600" y="4495800"/>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Times New Roman"/>
                <a:ea typeface="Times New Roman"/>
                <a:cs typeface="Times New Roman"/>
                <a:sym typeface="Times New Roman"/>
              </a:rPr>
              <a:t>Liaison de Données</a:t>
            </a:r>
            <a:endParaRPr sz="2400" b="0" i="0" u="none" strike="noStrike" cap="none">
              <a:solidFill>
                <a:schemeClr val="dk1"/>
              </a:solidFill>
              <a:latin typeface="Times New Roman"/>
              <a:ea typeface="Times New Roman"/>
              <a:cs typeface="Times New Roman"/>
              <a:sym typeface="Times New Roman"/>
            </a:endParaRPr>
          </a:p>
        </p:txBody>
      </p:sp>
      <p:sp>
        <p:nvSpPr>
          <p:cNvPr id="365" name="Google Shape;365;p47"/>
          <p:cNvSpPr/>
          <p:nvPr/>
        </p:nvSpPr>
        <p:spPr>
          <a:xfrm>
            <a:off x="1371600" y="4953000"/>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Physique</a:t>
            </a:r>
            <a:endParaRPr sz="1400" b="0" i="0" u="none" strike="noStrike" cap="none">
              <a:solidFill>
                <a:srgbClr val="000000"/>
              </a:solidFill>
              <a:latin typeface="Arial"/>
              <a:ea typeface="Arial"/>
              <a:cs typeface="Arial"/>
              <a:sym typeface="Arial"/>
            </a:endParaRPr>
          </a:p>
        </p:txBody>
      </p:sp>
      <p:sp>
        <p:nvSpPr>
          <p:cNvPr id="366" name="Google Shape;366;p47"/>
          <p:cNvSpPr/>
          <p:nvPr/>
        </p:nvSpPr>
        <p:spPr>
          <a:xfrm>
            <a:off x="5638800" y="3043808"/>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Application</a:t>
            </a:r>
            <a:endParaRPr sz="1400" b="0" i="0" u="none" strike="noStrike" cap="none">
              <a:solidFill>
                <a:srgbClr val="000000"/>
              </a:solidFill>
              <a:latin typeface="Arial"/>
              <a:ea typeface="Arial"/>
              <a:cs typeface="Arial"/>
              <a:sym typeface="Arial"/>
            </a:endParaRPr>
          </a:p>
        </p:txBody>
      </p:sp>
      <p:sp>
        <p:nvSpPr>
          <p:cNvPr id="367" name="Google Shape;367;p47"/>
          <p:cNvSpPr/>
          <p:nvPr/>
        </p:nvSpPr>
        <p:spPr>
          <a:xfrm>
            <a:off x="5638800" y="3505200"/>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TCP</a:t>
            </a:r>
            <a:endParaRPr sz="1400" b="0" i="0" u="none" strike="noStrike" cap="none">
              <a:solidFill>
                <a:srgbClr val="000000"/>
              </a:solidFill>
              <a:latin typeface="Arial"/>
              <a:ea typeface="Arial"/>
              <a:cs typeface="Arial"/>
              <a:sym typeface="Arial"/>
            </a:endParaRPr>
          </a:p>
        </p:txBody>
      </p:sp>
      <p:sp>
        <p:nvSpPr>
          <p:cNvPr id="368" name="Google Shape;368;p47"/>
          <p:cNvSpPr/>
          <p:nvPr/>
        </p:nvSpPr>
        <p:spPr>
          <a:xfrm>
            <a:off x="5638800" y="3962400"/>
            <a:ext cx="1905000" cy="457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IP</a:t>
            </a:r>
            <a:endParaRPr sz="1400" b="0" i="0" u="none" strike="noStrike" cap="none">
              <a:solidFill>
                <a:srgbClr val="000000"/>
              </a:solidFill>
              <a:latin typeface="Arial"/>
              <a:ea typeface="Arial"/>
              <a:cs typeface="Arial"/>
              <a:sym typeface="Arial"/>
            </a:endParaRPr>
          </a:p>
        </p:txBody>
      </p:sp>
      <p:sp>
        <p:nvSpPr>
          <p:cNvPr id="369" name="Google Shape;369;p47"/>
          <p:cNvSpPr/>
          <p:nvPr/>
        </p:nvSpPr>
        <p:spPr>
          <a:xfrm>
            <a:off x="5638800" y="4419600"/>
            <a:ext cx="1905000" cy="838200"/>
          </a:xfrm>
          <a:prstGeom prst="rect">
            <a:avLst/>
          </a:prstGeom>
          <a:no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Interface avec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Times New Roman"/>
                <a:ea typeface="Times New Roman"/>
                <a:cs typeface="Times New Roman"/>
                <a:sym typeface="Times New Roman"/>
              </a:rPr>
              <a:t>le réseau</a:t>
            </a:r>
            <a:endParaRPr sz="1400" b="0" i="0" u="none" strike="noStrike" cap="none">
              <a:solidFill>
                <a:srgbClr val="000000"/>
              </a:solidFill>
              <a:latin typeface="Arial"/>
              <a:ea typeface="Arial"/>
              <a:cs typeface="Arial"/>
              <a:sym typeface="Arial"/>
            </a:endParaRPr>
          </a:p>
        </p:txBody>
      </p:sp>
      <p:sp>
        <p:nvSpPr>
          <p:cNvPr id="370" name="Google Shape;370;p47"/>
          <p:cNvSpPr/>
          <p:nvPr/>
        </p:nvSpPr>
        <p:spPr>
          <a:xfrm>
            <a:off x="250825" y="5694363"/>
            <a:ext cx="4572000" cy="36671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Times New Roman"/>
                <a:ea typeface="Times New Roman"/>
                <a:cs typeface="Times New Roman"/>
                <a:sym typeface="Times New Roman"/>
              </a:rPr>
              <a:t>ISO : International Standard Organization</a:t>
            </a:r>
            <a:endParaRPr sz="1800" b="0" i="0" u="none" strike="noStrike" cap="none">
              <a:solidFill>
                <a:schemeClr val="dk1"/>
              </a:solidFill>
              <a:latin typeface="Times New Roman"/>
              <a:ea typeface="Times New Roman"/>
              <a:cs typeface="Times New Roman"/>
              <a:sym typeface="Times New Roman"/>
            </a:endParaRPr>
          </a:p>
        </p:txBody>
      </p:sp>
      <p:sp>
        <p:nvSpPr>
          <p:cNvPr id="371" name="Google Shape;371;p4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latin typeface="Arial"/>
                <a:ea typeface="Arial"/>
                <a:cs typeface="Arial"/>
                <a:sym typeface="Arial"/>
              </a:rPr>
              <a:t>31</a:t>
            </a:fld>
            <a:endParaRPr>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48"/>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fr-FR"/>
              <a:t>Objectif de la norme OSI = définir un modèle de toute architecture de réseau</a:t>
            </a:r>
            <a:endParaRPr/>
          </a:p>
          <a:p>
            <a:pPr marL="342900" lvl="0" indent="-342900" algn="l" rtl="0">
              <a:lnSpc>
                <a:spcPct val="100000"/>
              </a:lnSpc>
              <a:spcBef>
                <a:spcPts val="640"/>
              </a:spcBef>
              <a:spcAft>
                <a:spcPts val="0"/>
              </a:spcAft>
              <a:buClr>
                <a:schemeClr val="dk1"/>
              </a:buClr>
              <a:buSzPts val="3200"/>
              <a:buFont typeface="Arial"/>
              <a:buChar char="•"/>
            </a:pPr>
            <a:r>
              <a:rPr lang="fr-FR"/>
              <a:t>basé sur un découpage en sept couches, chacune de ces couches correspondant à une fonctionnalité particulière d'un réseau. </a:t>
            </a:r>
            <a:endParaRPr/>
          </a:p>
          <a:p>
            <a:pPr marL="342900" lvl="0" indent="-342900" algn="l" rtl="0">
              <a:lnSpc>
                <a:spcPct val="100000"/>
              </a:lnSpc>
              <a:spcBef>
                <a:spcPts val="640"/>
              </a:spcBef>
              <a:spcAft>
                <a:spcPts val="0"/>
              </a:spcAft>
              <a:buClr>
                <a:schemeClr val="dk1"/>
              </a:buClr>
              <a:buSzPts val="3200"/>
              <a:buFont typeface="Arial"/>
              <a:buChar char="•"/>
            </a:pPr>
            <a:r>
              <a:rPr lang="fr-FR"/>
              <a:t>Les couches 1, 2, 3 et 4 : basses </a:t>
            </a:r>
            <a:endParaRPr/>
          </a:p>
          <a:p>
            <a:pPr marL="342900" lvl="0" indent="-342900" algn="l" rtl="0">
              <a:lnSpc>
                <a:spcPct val="100000"/>
              </a:lnSpc>
              <a:spcBef>
                <a:spcPts val="640"/>
              </a:spcBef>
              <a:spcAft>
                <a:spcPts val="0"/>
              </a:spcAft>
              <a:buClr>
                <a:schemeClr val="dk1"/>
              </a:buClr>
              <a:buSzPts val="3200"/>
              <a:buFont typeface="Arial"/>
              <a:buChar char="•"/>
            </a:pPr>
            <a:r>
              <a:rPr lang="fr-FR"/>
              <a:t>Les couches 5, 6 et 7 : hautes.</a:t>
            </a:r>
            <a:endParaRPr/>
          </a:p>
          <a:p>
            <a:pPr marL="342900" lvl="0" indent="-139700" algn="l" rtl="0">
              <a:lnSpc>
                <a:spcPct val="100000"/>
              </a:lnSpc>
              <a:spcBef>
                <a:spcPts val="640"/>
              </a:spcBef>
              <a:spcAft>
                <a:spcPts val="0"/>
              </a:spcAft>
              <a:buClr>
                <a:schemeClr val="dk1"/>
              </a:buClr>
              <a:buSzPts val="3200"/>
              <a:buFont typeface="Arial"/>
              <a:buNone/>
            </a:pPr>
            <a:endParaRPr/>
          </a:p>
        </p:txBody>
      </p:sp>
      <p:sp>
        <p:nvSpPr>
          <p:cNvPr id="377" name="Google Shape;377;p4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b="1"/>
              <a:t>Modèle OSI </a:t>
            </a:r>
            <a:endParaRPr/>
          </a:p>
        </p:txBody>
      </p:sp>
      <p:sp>
        <p:nvSpPr>
          <p:cNvPr id="378" name="Google Shape;378;p4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latin typeface="Arial"/>
                <a:ea typeface="Arial"/>
                <a:cs typeface="Arial"/>
                <a:sym typeface="Arial"/>
              </a:rPr>
              <a:t>32</a:t>
            </a:fld>
            <a:endParaRPr>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49"/>
          <p:cNvSpPr txBox="1">
            <a:spLocks noGrp="1"/>
          </p:cNvSpPr>
          <p:nvPr>
            <p:ph type="title"/>
          </p:nvPr>
        </p:nvSpPr>
        <p:spPr>
          <a:xfrm>
            <a:off x="0" y="147638"/>
            <a:ext cx="91440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Modèle de référence OSI</a:t>
            </a:r>
            <a:endParaRPr/>
          </a:p>
        </p:txBody>
      </p:sp>
      <p:sp>
        <p:nvSpPr>
          <p:cNvPr id="384" name="Google Shape;384;p4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33</a:t>
            </a:fld>
            <a:endParaRPr/>
          </a:p>
        </p:txBody>
      </p:sp>
      <p:sp>
        <p:nvSpPr>
          <p:cNvPr id="385" name="Google Shape;385;p49"/>
          <p:cNvSpPr/>
          <p:nvPr/>
        </p:nvSpPr>
        <p:spPr>
          <a:xfrm>
            <a:off x="2786063" y="5857875"/>
            <a:ext cx="3352800" cy="3698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chemeClr val="dk1"/>
                </a:solidFill>
                <a:latin typeface="Arial"/>
                <a:ea typeface="Arial"/>
                <a:cs typeface="Arial"/>
                <a:sym typeface="Arial"/>
              </a:rPr>
              <a:t>Modèle OSI (en 7 couches) </a:t>
            </a:r>
            <a:endParaRPr sz="1400" b="0" i="0" u="none" strike="noStrike" cap="none">
              <a:solidFill>
                <a:srgbClr val="000000"/>
              </a:solidFill>
              <a:latin typeface="Arial"/>
              <a:ea typeface="Arial"/>
              <a:cs typeface="Arial"/>
              <a:sym typeface="Arial"/>
            </a:endParaRPr>
          </a:p>
        </p:txBody>
      </p:sp>
      <p:sp>
        <p:nvSpPr>
          <p:cNvPr id="386" name="Google Shape;386;p49"/>
          <p:cNvSpPr/>
          <p:nvPr/>
        </p:nvSpPr>
        <p:spPr>
          <a:xfrm>
            <a:off x="2573338" y="4857750"/>
            <a:ext cx="3856037" cy="612775"/>
          </a:xfrm>
          <a:prstGeom prst="cube">
            <a:avLst>
              <a:gd name="adj" fmla="val 25000"/>
            </a:avLst>
          </a:prstGeom>
          <a:gradFill>
            <a:gsLst>
              <a:gs pos="0">
                <a:srgbClr val="CFDAEF"/>
              </a:gs>
              <a:gs pos="100000">
                <a:srgbClr val="548DD4"/>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 1 </a:t>
            </a:r>
            <a:r>
              <a:rPr lang="fr-FR" sz="1800" b="1" i="0" u="none" strike="noStrike" cap="none">
                <a:solidFill>
                  <a:schemeClr val="dk1"/>
                </a:solidFill>
                <a:latin typeface="Calibri"/>
                <a:ea typeface="Calibri"/>
                <a:cs typeface="Calibri"/>
                <a:sym typeface="Calibri"/>
              </a:rPr>
              <a:t>	      </a:t>
            </a:r>
            <a:r>
              <a:rPr lang="fr-FR" sz="1800" b="1" i="0" u="none" strike="noStrike" cap="none">
                <a:solidFill>
                  <a:schemeClr val="dk1"/>
                </a:solidFill>
                <a:latin typeface="Arial"/>
                <a:ea typeface="Arial"/>
                <a:cs typeface="Arial"/>
                <a:sym typeface="Arial"/>
              </a:rPr>
              <a:t>	</a:t>
            </a:r>
            <a:r>
              <a:rPr lang="fr-FR" sz="2000" b="1" i="0" u="none" strike="noStrike" cap="none">
                <a:solidFill>
                  <a:schemeClr val="dk1"/>
                </a:solidFill>
                <a:latin typeface="Calibri"/>
                <a:ea typeface="Calibri"/>
                <a:cs typeface="Calibri"/>
                <a:sym typeface="Calibri"/>
              </a:rPr>
              <a:t>Physique</a:t>
            </a:r>
            <a:endParaRPr sz="1400" b="0" i="0" u="none" strike="noStrike" cap="none">
              <a:solidFill>
                <a:srgbClr val="000000"/>
              </a:solidFill>
              <a:latin typeface="Arial"/>
              <a:ea typeface="Arial"/>
              <a:cs typeface="Arial"/>
              <a:sym typeface="Arial"/>
            </a:endParaRPr>
          </a:p>
        </p:txBody>
      </p:sp>
      <p:sp>
        <p:nvSpPr>
          <p:cNvPr id="387" name="Google Shape;387;p49"/>
          <p:cNvSpPr/>
          <p:nvPr/>
        </p:nvSpPr>
        <p:spPr>
          <a:xfrm>
            <a:off x="2571750" y="4316413"/>
            <a:ext cx="3856038" cy="612775"/>
          </a:xfrm>
          <a:prstGeom prst="cube">
            <a:avLst>
              <a:gd name="adj" fmla="val 25000"/>
            </a:avLst>
          </a:prstGeom>
          <a:gradFill>
            <a:gsLst>
              <a:gs pos="0">
                <a:srgbClr val="E6F2F6"/>
              </a:gs>
              <a:gs pos="100000">
                <a:srgbClr val="92CDDC"/>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 2</a:t>
            </a:r>
            <a:r>
              <a:rPr lang="fr-FR" sz="1800" b="1" i="0" u="none" strike="noStrike" cap="none">
                <a:solidFill>
                  <a:schemeClr val="dk1"/>
                </a:solidFill>
                <a:latin typeface="Arial"/>
                <a:ea typeface="Arial"/>
                <a:cs typeface="Arial"/>
                <a:sym typeface="Arial"/>
              </a:rPr>
              <a:t>	</a:t>
            </a:r>
            <a:r>
              <a:rPr lang="fr-FR" sz="1800" b="1" i="0" u="none" strike="noStrike" cap="none">
                <a:solidFill>
                  <a:schemeClr val="dk1"/>
                </a:solidFill>
                <a:latin typeface="Calibri"/>
                <a:ea typeface="Calibri"/>
                <a:cs typeface="Calibri"/>
                <a:sym typeface="Calibri"/>
              </a:rPr>
              <a:t>      </a:t>
            </a:r>
            <a:r>
              <a:rPr lang="fr-FR" sz="1800" b="1" i="0" u="none" strike="noStrike" cap="none">
                <a:solidFill>
                  <a:schemeClr val="dk1"/>
                </a:solidFill>
                <a:latin typeface="Arial"/>
                <a:ea typeface="Arial"/>
                <a:cs typeface="Arial"/>
                <a:sym typeface="Arial"/>
              </a:rPr>
              <a:t>	</a:t>
            </a:r>
            <a:r>
              <a:rPr lang="fr-FR" sz="2000" b="1" i="0" u="none" strike="noStrike" cap="none">
                <a:solidFill>
                  <a:schemeClr val="dk1"/>
                </a:solidFill>
                <a:latin typeface="Calibri"/>
                <a:ea typeface="Calibri"/>
                <a:cs typeface="Calibri"/>
                <a:sym typeface="Calibri"/>
              </a:rPr>
              <a:t>Liaison</a:t>
            </a:r>
            <a:endParaRPr sz="1400" b="0" i="0" u="none" strike="noStrike" cap="none">
              <a:solidFill>
                <a:srgbClr val="000000"/>
              </a:solidFill>
              <a:latin typeface="Arial"/>
              <a:ea typeface="Arial"/>
              <a:cs typeface="Arial"/>
              <a:sym typeface="Arial"/>
            </a:endParaRPr>
          </a:p>
        </p:txBody>
      </p:sp>
      <p:sp>
        <p:nvSpPr>
          <p:cNvPr id="388" name="Google Shape;388;p49"/>
          <p:cNvSpPr/>
          <p:nvPr/>
        </p:nvSpPr>
        <p:spPr>
          <a:xfrm>
            <a:off x="2571750" y="3771900"/>
            <a:ext cx="3856038" cy="612775"/>
          </a:xfrm>
          <a:prstGeom prst="cube">
            <a:avLst>
              <a:gd name="adj" fmla="val 25000"/>
            </a:avLst>
          </a:prstGeom>
          <a:gradFill>
            <a:gsLst>
              <a:gs pos="0">
                <a:srgbClr val="DCF2F2"/>
              </a:gs>
              <a:gs pos="100000">
                <a:srgbClr val="33CCCC"/>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 3</a:t>
            </a:r>
            <a:r>
              <a:rPr lang="fr-FR" sz="1800" b="1" i="0" u="none" strike="noStrike" cap="none">
                <a:solidFill>
                  <a:schemeClr val="dk1"/>
                </a:solidFill>
                <a:latin typeface="Arial"/>
                <a:ea typeface="Arial"/>
                <a:cs typeface="Arial"/>
                <a:sym typeface="Arial"/>
              </a:rPr>
              <a:t>	</a:t>
            </a:r>
            <a:r>
              <a:rPr lang="fr-FR" sz="1800" b="1" i="0" u="none" strike="noStrike" cap="none">
                <a:solidFill>
                  <a:schemeClr val="dk1"/>
                </a:solidFill>
                <a:latin typeface="Calibri"/>
                <a:ea typeface="Calibri"/>
                <a:cs typeface="Calibri"/>
                <a:sym typeface="Calibri"/>
              </a:rPr>
              <a:t>      </a:t>
            </a:r>
            <a:r>
              <a:rPr lang="fr-FR" sz="1800" b="1" i="0" u="none" strike="noStrike" cap="none">
                <a:solidFill>
                  <a:schemeClr val="dk1"/>
                </a:solidFill>
                <a:latin typeface="Arial"/>
                <a:ea typeface="Arial"/>
                <a:cs typeface="Arial"/>
                <a:sym typeface="Arial"/>
              </a:rPr>
              <a:t>	</a:t>
            </a:r>
            <a:r>
              <a:rPr lang="fr-FR" sz="2000" b="1" i="0" u="none" strike="noStrike" cap="none">
                <a:solidFill>
                  <a:schemeClr val="dk1"/>
                </a:solidFill>
                <a:latin typeface="Calibri"/>
                <a:ea typeface="Calibri"/>
                <a:cs typeface="Calibri"/>
                <a:sym typeface="Calibri"/>
              </a:rPr>
              <a:t>Réseau </a:t>
            </a:r>
            <a:endParaRPr sz="1400" b="0" i="0" u="none" strike="noStrike" cap="none">
              <a:solidFill>
                <a:srgbClr val="000000"/>
              </a:solidFill>
              <a:latin typeface="Arial"/>
              <a:ea typeface="Arial"/>
              <a:cs typeface="Arial"/>
              <a:sym typeface="Arial"/>
            </a:endParaRPr>
          </a:p>
        </p:txBody>
      </p:sp>
      <p:sp>
        <p:nvSpPr>
          <p:cNvPr id="389" name="Google Shape;389;p49"/>
          <p:cNvSpPr/>
          <p:nvPr/>
        </p:nvSpPr>
        <p:spPr>
          <a:xfrm>
            <a:off x="2573338" y="3214688"/>
            <a:ext cx="3856037" cy="612775"/>
          </a:xfrm>
          <a:prstGeom prst="cube">
            <a:avLst>
              <a:gd name="adj" fmla="val 25000"/>
            </a:avLst>
          </a:prstGeom>
          <a:gradFill>
            <a:gsLst>
              <a:gs pos="0">
                <a:srgbClr val="DBF2E7"/>
              </a:gs>
              <a:gs pos="100000">
                <a:srgbClr val="00CC99"/>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 4</a:t>
            </a:r>
            <a:r>
              <a:rPr lang="fr-FR" sz="1800" b="1" i="0" u="none" strike="noStrike" cap="none">
                <a:solidFill>
                  <a:schemeClr val="dk1"/>
                </a:solidFill>
                <a:latin typeface="Arial"/>
                <a:ea typeface="Arial"/>
                <a:cs typeface="Arial"/>
                <a:sym typeface="Arial"/>
              </a:rPr>
              <a:t>	</a:t>
            </a:r>
            <a:r>
              <a:rPr lang="fr-FR" sz="1800" b="1" i="0" u="none" strike="noStrike" cap="none">
                <a:solidFill>
                  <a:schemeClr val="dk1"/>
                </a:solidFill>
                <a:latin typeface="Calibri"/>
                <a:ea typeface="Calibri"/>
                <a:cs typeface="Calibri"/>
                <a:sym typeface="Calibri"/>
              </a:rPr>
              <a:t>      </a:t>
            </a:r>
            <a:r>
              <a:rPr lang="fr-FR" sz="1800" b="1" i="0" u="none" strike="noStrike" cap="none">
                <a:solidFill>
                  <a:schemeClr val="dk1"/>
                </a:solidFill>
                <a:latin typeface="Arial"/>
                <a:ea typeface="Arial"/>
                <a:cs typeface="Arial"/>
                <a:sym typeface="Arial"/>
              </a:rPr>
              <a:t>	</a:t>
            </a:r>
            <a:r>
              <a:rPr lang="fr-FR" sz="2000" b="1" i="0" u="none" strike="noStrike" cap="none">
                <a:solidFill>
                  <a:schemeClr val="dk1"/>
                </a:solidFill>
                <a:latin typeface="Calibri"/>
                <a:ea typeface="Calibri"/>
                <a:cs typeface="Calibri"/>
                <a:sym typeface="Calibri"/>
              </a:rPr>
              <a:t>Transport</a:t>
            </a:r>
            <a:endParaRPr sz="1400" b="0" i="0" u="none" strike="noStrike" cap="none">
              <a:solidFill>
                <a:srgbClr val="000000"/>
              </a:solidFill>
              <a:latin typeface="Arial"/>
              <a:ea typeface="Arial"/>
              <a:cs typeface="Arial"/>
              <a:sym typeface="Arial"/>
            </a:endParaRPr>
          </a:p>
        </p:txBody>
      </p:sp>
      <p:sp>
        <p:nvSpPr>
          <p:cNvPr id="390" name="Google Shape;390;p49"/>
          <p:cNvSpPr/>
          <p:nvPr/>
        </p:nvSpPr>
        <p:spPr>
          <a:xfrm>
            <a:off x="2573338" y="2643188"/>
            <a:ext cx="3856037" cy="612775"/>
          </a:xfrm>
          <a:prstGeom prst="cube">
            <a:avLst>
              <a:gd name="adj" fmla="val 25000"/>
            </a:avLst>
          </a:prstGeom>
          <a:gradFill>
            <a:gsLst>
              <a:gs pos="0">
                <a:srgbClr val="B6F0B6"/>
              </a:gs>
              <a:gs pos="100000">
                <a:srgbClr val="00CC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Calibri"/>
                <a:ea typeface="Calibri"/>
                <a:cs typeface="Calibri"/>
                <a:sym typeface="Calibri"/>
              </a:rPr>
              <a:t>Couche 5</a:t>
            </a:r>
            <a:r>
              <a:rPr lang="fr-FR" sz="1800" b="1" i="0" u="none" strike="noStrike" cap="none">
                <a:solidFill>
                  <a:srgbClr val="336600"/>
                </a:solidFill>
                <a:latin typeface="Arial"/>
                <a:ea typeface="Arial"/>
                <a:cs typeface="Arial"/>
                <a:sym typeface="Arial"/>
              </a:rPr>
              <a:t>	</a:t>
            </a:r>
            <a:r>
              <a:rPr lang="fr-FR" sz="1800" b="1" i="0" u="none" strike="noStrike" cap="none">
                <a:solidFill>
                  <a:srgbClr val="336600"/>
                </a:solidFill>
                <a:latin typeface="Calibri"/>
                <a:ea typeface="Calibri"/>
                <a:cs typeface="Calibri"/>
                <a:sym typeface="Calibri"/>
              </a:rPr>
              <a:t>      </a:t>
            </a:r>
            <a:r>
              <a:rPr lang="fr-FR" sz="2000" b="1" i="0" u="none" strike="noStrike" cap="none">
                <a:solidFill>
                  <a:srgbClr val="336600"/>
                </a:solidFill>
                <a:latin typeface="Calibri"/>
                <a:ea typeface="Calibri"/>
                <a:cs typeface="Calibri"/>
                <a:sym typeface="Calibri"/>
              </a:rPr>
              <a:t>	Session</a:t>
            </a:r>
            <a:endParaRPr sz="1400" b="0" i="0" u="none" strike="noStrike" cap="none">
              <a:solidFill>
                <a:srgbClr val="000000"/>
              </a:solidFill>
              <a:latin typeface="Arial"/>
              <a:ea typeface="Arial"/>
              <a:cs typeface="Arial"/>
              <a:sym typeface="Arial"/>
            </a:endParaRPr>
          </a:p>
        </p:txBody>
      </p:sp>
      <p:sp>
        <p:nvSpPr>
          <p:cNvPr id="391" name="Google Shape;391;p49"/>
          <p:cNvSpPr/>
          <p:nvPr/>
        </p:nvSpPr>
        <p:spPr>
          <a:xfrm>
            <a:off x="2571750" y="2066925"/>
            <a:ext cx="3856038" cy="647700"/>
          </a:xfrm>
          <a:prstGeom prst="cube">
            <a:avLst>
              <a:gd name="adj" fmla="val 25000"/>
            </a:avLst>
          </a:prstGeom>
          <a:gradFill>
            <a:gsLst>
              <a:gs pos="0">
                <a:srgbClr val="D3E2B6"/>
              </a:gs>
              <a:gs pos="100000">
                <a:srgbClr val="6699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Calibri"/>
                <a:ea typeface="Calibri"/>
                <a:cs typeface="Calibri"/>
                <a:sym typeface="Calibri"/>
              </a:rPr>
              <a:t>Couche 6</a:t>
            </a:r>
            <a:r>
              <a:rPr lang="fr-FR" sz="1800" b="1" i="0" u="none" strike="noStrike" cap="none">
                <a:solidFill>
                  <a:srgbClr val="336600"/>
                </a:solidFill>
                <a:latin typeface="Arial"/>
                <a:ea typeface="Arial"/>
                <a:cs typeface="Arial"/>
                <a:sym typeface="Arial"/>
              </a:rPr>
              <a:t>		</a:t>
            </a:r>
            <a:r>
              <a:rPr lang="fr-FR" sz="2000" b="1" i="0" u="none" strike="noStrike" cap="none">
                <a:solidFill>
                  <a:srgbClr val="336600"/>
                </a:solidFill>
                <a:latin typeface="Calibri"/>
                <a:ea typeface="Calibri"/>
                <a:cs typeface="Calibri"/>
                <a:sym typeface="Calibri"/>
              </a:rPr>
              <a:t>Présentation</a:t>
            </a:r>
            <a:endParaRPr sz="1400" b="0" i="0" u="none" strike="noStrike" cap="none">
              <a:solidFill>
                <a:srgbClr val="000000"/>
              </a:solidFill>
              <a:latin typeface="Arial"/>
              <a:ea typeface="Arial"/>
              <a:cs typeface="Arial"/>
              <a:sym typeface="Arial"/>
            </a:endParaRPr>
          </a:p>
        </p:txBody>
      </p:sp>
      <p:sp>
        <p:nvSpPr>
          <p:cNvPr id="392" name="Google Shape;392;p49"/>
          <p:cNvSpPr/>
          <p:nvPr/>
        </p:nvSpPr>
        <p:spPr>
          <a:xfrm>
            <a:off x="2571750" y="1495425"/>
            <a:ext cx="3856038" cy="647700"/>
          </a:xfrm>
          <a:prstGeom prst="cube">
            <a:avLst>
              <a:gd name="adj" fmla="val 25000"/>
            </a:avLst>
          </a:prstGeom>
          <a:gradFill>
            <a:gsLst>
              <a:gs pos="0">
                <a:srgbClr val="E2F0B6"/>
              </a:gs>
              <a:gs pos="100000">
                <a:srgbClr val="99CC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Calibri"/>
                <a:ea typeface="Calibri"/>
                <a:cs typeface="Calibri"/>
                <a:sym typeface="Calibri"/>
              </a:rPr>
              <a:t>Couche 7</a:t>
            </a:r>
            <a:r>
              <a:rPr lang="fr-FR" sz="2000" b="1" i="0" u="none" strike="noStrike" cap="none">
                <a:solidFill>
                  <a:srgbClr val="336600"/>
                </a:solidFill>
                <a:latin typeface="Arial"/>
                <a:ea typeface="Arial"/>
                <a:cs typeface="Arial"/>
                <a:sym typeface="Arial"/>
              </a:rPr>
              <a:t>		</a:t>
            </a:r>
            <a:r>
              <a:rPr lang="fr-FR" sz="2000" b="1" i="0" u="none" strike="noStrike" cap="none">
                <a:solidFill>
                  <a:srgbClr val="336600"/>
                </a:solidFill>
                <a:latin typeface="Calibri"/>
                <a:ea typeface="Calibri"/>
                <a:cs typeface="Calibri"/>
                <a:sym typeface="Calibri"/>
              </a:rPr>
              <a:t>Application</a:t>
            </a:r>
            <a:endParaRPr sz="2000" b="0" i="0" u="none" strike="noStrike" cap="none">
              <a:solidFill>
                <a:srgbClr val="336600"/>
              </a:solidFill>
              <a:latin typeface="Arial"/>
              <a:ea typeface="Arial"/>
              <a:cs typeface="Arial"/>
              <a:sym typeface="Arial"/>
            </a:endParaRPr>
          </a:p>
        </p:txBody>
      </p:sp>
      <p:sp>
        <p:nvSpPr>
          <p:cNvPr id="393" name="Google Shape;393;p49"/>
          <p:cNvSpPr/>
          <p:nvPr/>
        </p:nvSpPr>
        <p:spPr>
          <a:xfrm>
            <a:off x="6572250" y="3286125"/>
            <a:ext cx="428625" cy="2000250"/>
          </a:xfrm>
          <a:prstGeom prst="rightBrace">
            <a:avLst>
              <a:gd name="adj1" fmla="val 59278"/>
              <a:gd name="adj2" fmla="val 48635"/>
            </a:avLst>
          </a:prstGeom>
          <a:noFill/>
          <a:ln w="25400" cap="flat" cmpd="sng">
            <a:solidFill>
              <a:schemeClr val="dk1"/>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94" name="Google Shape;394;p49"/>
          <p:cNvSpPr txBox="1"/>
          <p:nvPr/>
        </p:nvSpPr>
        <p:spPr>
          <a:xfrm>
            <a:off x="7000875" y="3905250"/>
            <a:ext cx="1428750" cy="7381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dk1"/>
                </a:solidFill>
                <a:latin typeface="Arial"/>
                <a:ea typeface="Arial"/>
                <a:cs typeface="Arial"/>
                <a:sym typeface="Arial"/>
              </a:rPr>
              <a:t>Couches flux de données Basses </a:t>
            </a:r>
            <a:endParaRPr sz="1400" b="0" i="0" u="none" strike="noStrike" cap="none">
              <a:solidFill>
                <a:srgbClr val="000000"/>
              </a:solidFill>
              <a:latin typeface="Arial"/>
              <a:ea typeface="Arial"/>
              <a:cs typeface="Arial"/>
              <a:sym typeface="Arial"/>
            </a:endParaRPr>
          </a:p>
        </p:txBody>
      </p:sp>
      <p:sp>
        <p:nvSpPr>
          <p:cNvPr id="395" name="Google Shape;395;p49"/>
          <p:cNvSpPr/>
          <p:nvPr/>
        </p:nvSpPr>
        <p:spPr>
          <a:xfrm flipH="1">
            <a:off x="2071688" y="1643063"/>
            <a:ext cx="357187" cy="1571625"/>
          </a:xfrm>
          <a:prstGeom prst="rightBrace">
            <a:avLst>
              <a:gd name="adj1" fmla="val 51636"/>
              <a:gd name="adj2" fmla="val 50371"/>
            </a:avLst>
          </a:prstGeom>
          <a:noFill/>
          <a:ln w="25400" cap="flat" cmpd="sng">
            <a:solidFill>
              <a:srgbClr val="336600"/>
            </a:solidFill>
            <a:prstDash val="solid"/>
            <a:round/>
            <a:headEnd type="none" w="sm" len="sm"/>
            <a:tailEnd type="none" w="sm" len="sm"/>
          </a:ln>
          <a:effectLst>
            <a:outerShdw blurRad="40000" dist="20000" dir="5400000" rotWithShape="0">
              <a:srgbClr val="000000">
                <a:alpha val="37254"/>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2"/>
              </a:solidFill>
              <a:latin typeface="Arial"/>
              <a:ea typeface="Arial"/>
              <a:cs typeface="Arial"/>
              <a:sym typeface="Arial"/>
            </a:endParaRPr>
          </a:p>
        </p:txBody>
      </p:sp>
      <p:sp>
        <p:nvSpPr>
          <p:cNvPr id="396" name="Google Shape;396;p49"/>
          <p:cNvSpPr txBox="1"/>
          <p:nvPr/>
        </p:nvSpPr>
        <p:spPr>
          <a:xfrm>
            <a:off x="320634" y="2000250"/>
            <a:ext cx="1679616" cy="92328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dirty="0">
                <a:solidFill>
                  <a:srgbClr val="336600"/>
                </a:solidFill>
                <a:latin typeface="Arial"/>
                <a:ea typeface="Arial"/>
                <a:cs typeface="Arial"/>
                <a:sym typeface="Arial"/>
              </a:rPr>
              <a:t>Couches applications Hautes</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50"/>
          <p:cNvSpPr txBox="1">
            <a:spLocks noGrp="1"/>
          </p:cNvSpPr>
          <p:nvPr>
            <p:ph type="title"/>
          </p:nvPr>
        </p:nvSpPr>
        <p:spPr>
          <a:xfrm>
            <a:off x="0" y="147638"/>
            <a:ext cx="91440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Modèle de référence OSI</a:t>
            </a:r>
            <a:endParaRPr/>
          </a:p>
        </p:txBody>
      </p:sp>
      <p:sp>
        <p:nvSpPr>
          <p:cNvPr id="402" name="Google Shape;402;p5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34</a:t>
            </a:fld>
            <a:endParaRPr/>
          </a:p>
        </p:txBody>
      </p:sp>
      <p:sp>
        <p:nvSpPr>
          <p:cNvPr id="403" name="Google Shape;403;p50"/>
          <p:cNvSpPr/>
          <p:nvPr/>
        </p:nvSpPr>
        <p:spPr>
          <a:xfrm>
            <a:off x="2714625" y="714375"/>
            <a:ext cx="3629025" cy="36988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dk1"/>
                </a:solidFill>
                <a:latin typeface="Arial"/>
                <a:ea typeface="Arial"/>
                <a:cs typeface="Arial"/>
                <a:sym typeface="Arial"/>
              </a:rPr>
              <a:t>Rôle des couches d’application </a:t>
            </a:r>
            <a:endParaRPr sz="1400" b="0" i="0" u="none" strike="noStrike" cap="none">
              <a:solidFill>
                <a:srgbClr val="000000"/>
              </a:solidFill>
              <a:latin typeface="Arial"/>
              <a:ea typeface="Arial"/>
              <a:cs typeface="Arial"/>
              <a:sym typeface="Arial"/>
            </a:endParaRPr>
          </a:p>
        </p:txBody>
      </p:sp>
      <p:sp>
        <p:nvSpPr>
          <p:cNvPr id="404" name="Google Shape;404;p50"/>
          <p:cNvSpPr/>
          <p:nvPr/>
        </p:nvSpPr>
        <p:spPr>
          <a:xfrm>
            <a:off x="314646" y="5848350"/>
            <a:ext cx="2276155" cy="647700"/>
          </a:xfrm>
          <a:prstGeom prst="cube">
            <a:avLst>
              <a:gd name="adj" fmla="val 25000"/>
            </a:avLst>
          </a:prstGeom>
          <a:gradFill>
            <a:gsLst>
              <a:gs pos="0">
                <a:srgbClr val="CFDAEF"/>
              </a:gs>
              <a:gs pos="100000">
                <a:srgbClr val="548DD4"/>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dirty="0">
                <a:solidFill>
                  <a:schemeClr val="dk1"/>
                </a:solidFill>
                <a:latin typeface="Calibri"/>
                <a:ea typeface="Calibri"/>
                <a:cs typeface="Calibri"/>
                <a:sym typeface="Calibri"/>
              </a:rPr>
              <a:t>Couche 1</a:t>
            </a:r>
            <a:r>
              <a:rPr lang="fr-FR" sz="1800" b="1" i="0" u="none" strike="noStrike" cap="none" dirty="0">
                <a:solidFill>
                  <a:schemeClr val="dk1"/>
                </a:solidFill>
                <a:latin typeface="Calibri"/>
                <a:ea typeface="Calibri"/>
                <a:cs typeface="Calibri"/>
                <a:sym typeface="Calibri"/>
              </a:rPr>
              <a:t>     Physique</a:t>
            </a:r>
            <a:endParaRPr sz="1400" b="0" i="0" u="none" strike="noStrike" cap="none" dirty="0">
              <a:solidFill>
                <a:srgbClr val="000000"/>
              </a:solidFill>
              <a:latin typeface="Arial"/>
              <a:ea typeface="Arial"/>
              <a:cs typeface="Arial"/>
              <a:sym typeface="Arial"/>
            </a:endParaRPr>
          </a:p>
        </p:txBody>
      </p:sp>
      <p:sp>
        <p:nvSpPr>
          <p:cNvPr id="405" name="Google Shape;405;p50"/>
          <p:cNvSpPr/>
          <p:nvPr/>
        </p:nvSpPr>
        <p:spPr>
          <a:xfrm>
            <a:off x="374650" y="5391166"/>
            <a:ext cx="2197100" cy="395288"/>
          </a:xfrm>
          <a:prstGeom prst="cube">
            <a:avLst>
              <a:gd name="adj" fmla="val 25000"/>
            </a:avLst>
          </a:prstGeom>
          <a:gradFill>
            <a:gsLst>
              <a:gs pos="0">
                <a:srgbClr val="E6F2F6"/>
              </a:gs>
              <a:gs pos="100000">
                <a:srgbClr val="92CDDC"/>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dirty="0">
                <a:solidFill>
                  <a:schemeClr val="dk1"/>
                </a:solidFill>
                <a:latin typeface="Calibri"/>
                <a:ea typeface="Calibri"/>
                <a:cs typeface="Calibri"/>
                <a:sym typeface="Calibri"/>
              </a:rPr>
              <a:t>Couche 2	  </a:t>
            </a:r>
            <a:r>
              <a:rPr lang="fr-FR" sz="1800" b="1" i="0" u="none" strike="noStrike" cap="none" dirty="0">
                <a:solidFill>
                  <a:schemeClr val="dk1"/>
                </a:solidFill>
                <a:latin typeface="Calibri"/>
                <a:ea typeface="Calibri"/>
                <a:cs typeface="Calibri"/>
                <a:sym typeface="Calibri"/>
              </a:rPr>
              <a:t>    Liaison</a:t>
            </a:r>
            <a:endParaRPr sz="1400" b="0" i="0" u="none" strike="noStrike" cap="none" dirty="0">
              <a:solidFill>
                <a:srgbClr val="000000"/>
              </a:solidFill>
              <a:latin typeface="Arial"/>
              <a:ea typeface="Arial"/>
              <a:cs typeface="Arial"/>
              <a:sym typeface="Arial"/>
            </a:endParaRPr>
          </a:p>
        </p:txBody>
      </p:sp>
      <p:sp>
        <p:nvSpPr>
          <p:cNvPr id="406" name="Google Shape;406;p50"/>
          <p:cNvSpPr/>
          <p:nvPr/>
        </p:nvSpPr>
        <p:spPr>
          <a:xfrm>
            <a:off x="374650" y="4878068"/>
            <a:ext cx="2197100" cy="395287"/>
          </a:xfrm>
          <a:prstGeom prst="cube">
            <a:avLst>
              <a:gd name="adj" fmla="val 25000"/>
            </a:avLst>
          </a:prstGeom>
          <a:gradFill>
            <a:gsLst>
              <a:gs pos="0">
                <a:srgbClr val="DCF2F2"/>
              </a:gs>
              <a:gs pos="100000">
                <a:srgbClr val="33CCCC"/>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Couche3</a:t>
            </a:r>
            <a:r>
              <a:rPr lang="fr-FR" sz="1800" b="1" i="0" u="none" strike="noStrike" cap="none">
                <a:solidFill>
                  <a:schemeClr val="dk1"/>
                </a:solidFill>
                <a:latin typeface="Calibri"/>
                <a:ea typeface="Calibri"/>
                <a:cs typeface="Calibri"/>
                <a:sym typeface="Calibri"/>
              </a:rPr>
              <a:t>             Réseau</a:t>
            </a:r>
            <a:endParaRPr sz="1400" b="0" i="0" u="none" strike="noStrike" cap="none">
              <a:solidFill>
                <a:srgbClr val="000000"/>
              </a:solidFill>
              <a:latin typeface="Arial"/>
              <a:ea typeface="Arial"/>
              <a:cs typeface="Arial"/>
              <a:sym typeface="Arial"/>
            </a:endParaRPr>
          </a:p>
        </p:txBody>
      </p:sp>
      <p:sp>
        <p:nvSpPr>
          <p:cNvPr id="407" name="Google Shape;407;p50"/>
          <p:cNvSpPr/>
          <p:nvPr/>
        </p:nvSpPr>
        <p:spPr>
          <a:xfrm>
            <a:off x="374650" y="4165761"/>
            <a:ext cx="2197100" cy="395288"/>
          </a:xfrm>
          <a:prstGeom prst="cube">
            <a:avLst>
              <a:gd name="adj" fmla="val 25000"/>
            </a:avLst>
          </a:prstGeom>
          <a:gradFill>
            <a:gsLst>
              <a:gs pos="0">
                <a:srgbClr val="DBF2E7"/>
              </a:gs>
              <a:gs pos="100000">
                <a:srgbClr val="00CC99"/>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 4	      </a:t>
            </a:r>
            <a:r>
              <a:rPr lang="fr-FR" sz="1800" b="1" i="0" u="none" strike="noStrike" cap="none">
                <a:solidFill>
                  <a:schemeClr val="dk1"/>
                </a:solidFill>
                <a:latin typeface="Calibri"/>
                <a:ea typeface="Calibri"/>
                <a:cs typeface="Calibri"/>
                <a:sym typeface="Calibri"/>
              </a:rPr>
              <a:t>Transport</a:t>
            </a:r>
            <a:endParaRPr sz="1400" b="0" i="0" u="none" strike="noStrike" cap="none">
              <a:solidFill>
                <a:srgbClr val="000000"/>
              </a:solidFill>
              <a:latin typeface="Arial"/>
              <a:ea typeface="Arial"/>
              <a:cs typeface="Arial"/>
              <a:sym typeface="Arial"/>
            </a:endParaRPr>
          </a:p>
        </p:txBody>
      </p:sp>
      <p:sp>
        <p:nvSpPr>
          <p:cNvPr id="408" name="Google Shape;408;p50"/>
          <p:cNvSpPr/>
          <p:nvPr/>
        </p:nvSpPr>
        <p:spPr>
          <a:xfrm>
            <a:off x="314646" y="3429000"/>
            <a:ext cx="3643312" cy="612775"/>
          </a:xfrm>
          <a:prstGeom prst="cube">
            <a:avLst>
              <a:gd name="adj" fmla="val 25000"/>
            </a:avLst>
          </a:prstGeom>
          <a:gradFill>
            <a:gsLst>
              <a:gs pos="0">
                <a:srgbClr val="B6F0B6"/>
              </a:gs>
              <a:gs pos="100000">
                <a:srgbClr val="00CC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Calibri"/>
                <a:ea typeface="Calibri"/>
                <a:cs typeface="Calibri"/>
                <a:sym typeface="Calibri"/>
              </a:rPr>
              <a:t>Couche 5</a:t>
            </a:r>
            <a:r>
              <a:rPr lang="fr-FR" sz="1800" b="1" i="0" u="none" strike="noStrike" cap="none">
                <a:solidFill>
                  <a:srgbClr val="336600"/>
                </a:solidFill>
                <a:latin typeface="Arial"/>
                <a:ea typeface="Arial"/>
                <a:cs typeface="Arial"/>
                <a:sym typeface="Arial"/>
              </a:rPr>
              <a:t>	</a:t>
            </a:r>
            <a:r>
              <a:rPr lang="fr-FR" sz="1800" b="1" i="0" u="none" strike="noStrike" cap="none">
                <a:solidFill>
                  <a:srgbClr val="336600"/>
                </a:solidFill>
                <a:latin typeface="Calibri"/>
                <a:ea typeface="Calibri"/>
                <a:cs typeface="Calibri"/>
                <a:sym typeface="Calibri"/>
              </a:rPr>
              <a:t>      </a:t>
            </a:r>
            <a:r>
              <a:rPr lang="fr-FR" sz="2000" b="1" i="0" u="none" strike="noStrike" cap="none">
                <a:solidFill>
                  <a:srgbClr val="336600"/>
                </a:solidFill>
                <a:latin typeface="Calibri"/>
                <a:ea typeface="Calibri"/>
                <a:cs typeface="Calibri"/>
                <a:sym typeface="Calibri"/>
              </a:rPr>
              <a:t>	Session</a:t>
            </a:r>
            <a:endParaRPr sz="1400" b="0" i="0" u="none" strike="noStrike" cap="none">
              <a:solidFill>
                <a:srgbClr val="000000"/>
              </a:solidFill>
              <a:latin typeface="Arial"/>
              <a:ea typeface="Arial"/>
              <a:cs typeface="Arial"/>
              <a:sym typeface="Arial"/>
            </a:endParaRPr>
          </a:p>
        </p:txBody>
      </p:sp>
      <p:sp>
        <p:nvSpPr>
          <p:cNvPr id="409" name="Google Shape;409;p50"/>
          <p:cNvSpPr/>
          <p:nvPr/>
        </p:nvSpPr>
        <p:spPr>
          <a:xfrm>
            <a:off x="357188" y="2643188"/>
            <a:ext cx="3643312" cy="647700"/>
          </a:xfrm>
          <a:prstGeom prst="cube">
            <a:avLst>
              <a:gd name="adj" fmla="val 25000"/>
            </a:avLst>
          </a:prstGeom>
          <a:gradFill>
            <a:gsLst>
              <a:gs pos="0">
                <a:srgbClr val="D3E2B6"/>
              </a:gs>
              <a:gs pos="100000">
                <a:srgbClr val="6699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Calibri"/>
                <a:ea typeface="Calibri"/>
                <a:cs typeface="Calibri"/>
                <a:sym typeface="Calibri"/>
              </a:rPr>
              <a:t>Couche 6</a:t>
            </a:r>
            <a:r>
              <a:rPr lang="fr-FR" sz="1800" b="1" i="0" u="none" strike="noStrike" cap="none">
                <a:solidFill>
                  <a:srgbClr val="336600"/>
                </a:solidFill>
                <a:latin typeface="Arial"/>
                <a:ea typeface="Arial"/>
                <a:cs typeface="Arial"/>
                <a:sym typeface="Arial"/>
              </a:rPr>
              <a:t>		</a:t>
            </a:r>
            <a:r>
              <a:rPr lang="fr-FR" sz="2000" b="1" i="0" u="none" strike="noStrike" cap="none">
                <a:solidFill>
                  <a:srgbClr val="336600"/>
                </a:solidFill>
                <a:latin typeface="Calibri"/>
                <a:ea typeface="Calibri"/>
                <a:cs typeface="Calibri"/>
                <a:sym typeface="Calibri"/>
              </a:rPr>
              <a:t>Présentation</a:t>
            </a:r>
            <a:endParaRPr sz="1400" b="0" i="0" u="none" strike="noStrike" cap="none">
              <a:solidFill>
                <a:srgbClr val="000000"/>
              </a:solidFill>
              <a:latin typeface="Arial"/>
              <a:ea typeface="Arial"/>
              <a:cs typeface="Arial"/>
              <a:sym typeface="Arial"/>
            </a:endParaRPr>
          </a:p>
        </p:txBody>
      </p:sp>
      <p:sp>
        <p:nvSpPr>
          <p:cNvPr id="410" name="Google Shape;410;p50"/>
          <p:cNvSpPr/>
          <p:nvPr/>
        </p:nvSpPr>
        <p:spPr>
          <a:xfrm>
            <a:off x="357188" y="1643063"/>
            <a:ext cx="3643312" cy="647700"/>
          </a:xfrm>
          <a:prstGeom prst="cube">
            <a:avLst>
              <a:gd name="adj" fmla="val 25000"/>
            </a:avLst>
          </a:prstGeom>
          <a:gradFill>
            <a:gsLst>
              <a:gs pos="0">
                <a:srgbClr val="E2F0B6"/>
              </a:gs>
              <a:gs pos="100000">
                <a:srgbClr val="99CC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Calibri"/>
                <a:ea typeface="Calibri"/>
                <a:cs typeface="Calibri"/>
                <a:sym typeface="Calibri"/>
              </a:rPr>
              <a:t>Couche 7</a:t>
            </a:r>
            <a:r>
              <a:rPr lang="fr-FR" sz="2000" b="1" i="0" u="none" strike="noStrike" cap="none">
                <a:solidFill>
                  <a:srgbClr val="336600"/>
                </a:solidFill>
                <a:latin typeface="Arial"/>
                <a:ea typeface="Arial"/>
                <a:cs typeface="Arial"/>
                <a:sym typeface="Arial"/>
              </a:rPr>
              <a:t>		</a:t>
            </a:r>
            <a:r>
              <a:rPr lang="fr-FR" sz="2000" b="1" i="0" u="none" strike="noStrike" cap="none">
                <a:solidFill>
                  <a:srgbClr val="336600"/>
                </a:solidFill>
                <a:latin typeface="Calibri"/>
                <a:ea typeface="Calibri"/>
                <a:cs typeface="Calibri"/>
                <a:sym typeface="Calibri"/>
              </a:rPr>
              <a:t>Application</a:t>
            </a:r>
            <a:endParaRPr sz="2000" b="0" i="0" u="none" strike="noStrike" cap="none">
              <a:solidFill>
                <a:srgbClr val="336600"/>
              </a:solidFill>
              <a:latin typeface="Arial"/>
              <a:ea typeface="Arial"/>
              <a:cs typeface="Arial"/>
              <a:sym typeface="Arial"/>
            </a:endParaRPr>
          </a:p>
        </p:txBody>
      </p:sp>
      <p:sp>
        <p:nvSpPr>
          <p:cNvPr id="411" name="Google Shape;411;p50"/>
          <p:cNvSpPr/>
          <p:nvPr/>
        </p:nvSpPr>
        <p:spPr>
          <a:xfrm>
            <a:off x="3929063" y="3571876"/>
            <a:ext cx="3714750" cy="738188"/>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Arial"/>
                <a:ea typeface="Arial"/>
                <a:cs typeface="Arial"/>
                <a:sym typeface="Arial"/>
              </a:rPr>
              <a:t>Gestion du dialogue entre utilisateurs</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Arial"/>
                <a:ea typeface="Arial"/>
                <a:cs typeface="Arial"/>
                <a:sym typeface="Arial"/>
              </a:rPr>
              <a:t>Préserver la séparation entre les données des différentes applications</a:t>
            </a:r>
            <a:endParaRPr sz="1400" b="0" i="0" u="none" strike="noStrike" cap="none">
              <a:solidFill>
                <a:srgbClr val="000000"/>
              </a:solidFill>
              <a:latin typeface="Arial"/>
              <a:ea typeface="Arial"/>
              <a:cs typeface="Arial"/>
              <a:sym typeface="Arial"/>
            </a:endParaRPr>
          </a:p>
        </p:txBody>
      </p:sp>
      <p:cxnSp>
        <p:nvCxnSpPr>
          <p:cNvPr id="412" name="Google Shape;412;p50"/>
          <p:cNvCxnSpPr/>
          <p:nvPr/>
        </p:nvCxnSpPr>
        <p:spPr>
          <a:xfrm rot="-5400000">
            <a:off x="5894388" y="3035300"/>
            <a:ext cx="3357562" cy="1588"/>
          </a:xfrm>
          <a:prstGeom prst="straightConnector1">
            <a:avLst/>
          </a:prstGeom>
          <a:noFill/>
          <a:ln w="19050" cap="flat" cmpd="sng">
            <a:solidFill>
              <a:srgbClr val="336600"/>
            </a:solidFill>
            <a:prstDash val="solid"/>
            <a:round/>
            <a:headEnd type="none" w="sm" len="sm"/>
            <a:tailEnd type="none" w="sm" len="sm"/>
          </a:ln>
        </p:spPr>
      </p:cxnSp>
      <p:sp>
        <p:nvSpPr>
          <p:cNvPr id="413" name="Google Shape;413;p50"/>
          <p:cNvSpPr/>
          <p:nvPr/>
        </p:nvSpPr>
        <p:spPr>
          <a:xfrm>
            <a:off x="4000500" y="2285992"/>
            <a:ext cx="3500438" cy="1200329"/>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Arial"/>
                <a:ea typeface="Arial"/>
                <a:cs typeface="Arial"/>
                <a:sym typeface="Arial"/>
              </a:rPr>
              <a:t>Comment les données sont représentées</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Arial"/>
                <a:ea typeface="Arial"/>
                <a:cs typeface="Arial"/>
                <a:sym typeface="Arial"/>
              </a:rPr>
              <a:t>Traitement spécial comme le cryptage</a:t>
            </a:r>
            <a:endParaRPr sz="1400" b="0" i="0" u="none" strike="noStrike" cap="none">
              <a:solidFill>
                <a:srgbClr val="000000"/>
              </a:solidFill>
              <a:latin typeface="Arial"/>
              <a:ea typeface="Arial"/>
              <a:cs typeface="Arial"/>
              <a:sym typeface="Arial"/>
            </a:endParaRPr>
          </a:p>
        </p:txBody>
      </p:sp>
      <p:sp>
        <p:nvSpPr>
          <p:cNvPr id="414" name="Google Shape;414;p50"/>
          <p:cNvSpPr txBox="1"/>
          <p:nvPr/>
        </p:nvSpPr>
        <p:spPr>
          <a:xfrm>
            <a:off x="7572375" y="2643188"/>
            <a:ext cx="965200" cy="60166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fr-FR" sz="1100" b="0" i="1" u="none" strike="noStrike" cap="none">
                <a:solidFill>
                  <a:srgbClr val="336600"/>
                </a:solidFill>
                <a:latin typeface="Arial"/>
                <a:ea typeface="Arial"/>
                <a:cs typeface="Arial"/>
                <a:sym typeface="Arial"/>
              </a:rPr>
              <a:t>ASCII</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000"/>
              </a:spcBef>
              <a:spcAft>
                <a:spcPts val="0"/>
              </a:spcAft>
              <a:buClr>
                <a:srgbClr val="000000"/>
              </a:buClr>
              <a:buSzPts val="1100"/>
              <a:buFont typeface="Arial"/>
              <a:buNone/>
            </a:pPr>
            <a:r>
              <a:rPr lang="fr-FR" sz="1100" b="0" i="1" u="none" strike="noStrike" cap="none">
                <a:solidFill>
                  <a:srgbClr val="336600"/>
                </a:solidFill>
                <a:latin typeface="Arial"/>
                <a:ea typeface="Arial"/>
                <a:cs typeface="Arial"/>
                <a:sym typeface="Arial"/>
              </a:rPr>
              <a:t>JPEG</a:t>
            </a:r>
            <a:endParaRPr sz="1100" b="0" i="1" u="none" strike="noStrike" cap="none">
              <a:solidFill>
                <a:srgbClr val="336600"/>
              </a:solidFill>
              <a:latin typeface="Arial"/>
              <a:ea typeface="Arial"/>
              <a:cs typeface="Arial"/>
              <a:sym typeface="Arial"/>
            </a:endParaRPr>
          </a:p>
        </p:txBody>
      </p:sp>
      <p:sp>
        <p:nvSpPr>
          <p:cNvPr id="415" name="Google Shape;415;p50"/>
          <p:cNvSpPr/>
          <p:nvPr/>
        </p:nvSpPr>
        <p:spPr>
          <a:xfrm>
            <a:off x="4814619" y="1673217"/>
            <a:ext cx="2033588" cy="307975"/>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800"/>
              <a:buFont typeface="Arial"/>
              <a:buNone/>
            </a:pPr>
            <a:r>
              <a:rPr lang="fr-FR" sz="1800" b="1" i="1" u="none" strike="noStrike" cap="none" dirty="0">
                <a:solidFill>
                  <a:srgbClr val="336600"/>
                </a:solidFill>
                <a:latin typeface="Arial"/>
                <a:ea typeface="Arial"/>
                <a:cs typeface="Arial"/>
                <a:sym typeface="Arial"/>
              </a:rPr>
              <a:t>Interface Utilisateur</a:t>
            </a:r>
            <a:endParaRPr sz="1400" b="0" i="0" u="none" strike="noStrike" cap="none" dirty="0">
              <a:solidFill>
                <a:srgbClr val="000000"/>
              </a:solidFill>
              <a:latin typeface="Arial"/>
              <a:ea typeface="Arial"/>
              <a:cs typeface="Arial"/>
              <a:sym typeface="Arial"/>
            </a:endParaRPr>
          </a:p>
        </p:txBody>
      </p:sp>
      <p:sp>
        <p:nvSpPr>
          <p:cNvPr id="416" name="Google Shape;416;p50"/>
          <p:cNvSpPr txBox="1"/>
          <p:nvPr/>
        </p:nvSpPr>
        <p:spPr>
          <a:xfrm>
            <a:off x="7572375" y="1714500"/>
            <a:ext cx="1127125" cy="465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fr-FR" sz="1100" b="0" i="1" u="none" strike="noStrike" cap="none">
                <a:solidFill>
                  <a:srgbClr val="336600"/>
                </a:solidFill>
                <a:latin typeface="Arial"/>
                <a:ea typeface="Arial"/>
                <a:cs typeface="Arial"/>
                <a:sym typeface="Arial"/>
              </a:rPr>
              <a:t>Telnet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000"/>
              </a:spcBef>
              <a:spcAft>
                <a:spcPts val="0"/>
              </a:spcAft>
              <a:buClr>
                <a:srgbClr val="000000"/>
              </a:buClr>
              <a:buSzPts val="1100"/>
              <a:buFont typeface="Arial"/>
              <a:buNone/>
            </a:pPr>
            <a:r>
              <a:rPr lang="fr-FR" sz="1100" b="0" i="1" u="none" strike="noStrike" cap="none">
                <a:solidFill>
                  <a:srgbClr val="336600"/>
                </a:solidFill>
                <a:latin typeface="Arial"/>
                <a:ea typeface="Arial"/>
                <a:cs typeface="Arial"/>
                <a:sym typeface="Arial"/>
              </a:rPr>
              <a:t>HTTP</a:t>
            </a:r>
            <a:endParaRPr sz="1100" b="0" i="1" u="none" strike="noStrike" cap="none">
              <a:solidFill>
                <a:srgbClr val="336600"/>
              </a:solidFill>
              <a:latin typeface="Arial"/>
              <a:ea typeface="Arial"/>
              <a:cs typeface="Arial"/>
              <a:sym typeface="Arial"/>
            </a:endParaRPr>
          </a:p>
        </p:txBody>
      </p:sp>
      <p:cxnSp>
        <p:nvCxnSpPr>
          <p:cNvPr id="417" name="Google Shape;417;p50"/>
          <p:cNvCxnSpPr/>
          <p:nvPr/>
        </p:nvCxnSpPr>
        <p:spPr>
          <a:xfrm rot="10800000">
            <a:off x="4429125" y="1571625"/>
            <a:ext cx="4214813" cy="1588"/>
          </a:xfrm>
          <a:prstGeom prst="straightConnector1">
            <a:avLst/>
          </a:prstGeom>
          <a:noFill/>
          <a:ln w="19050" cap="flat" cmpd="sng">
            <a:solidFill>
              <a:srgbClr val="336600"/>
            </a:solidFill>
            <a:prstDash val="solid"/>
            <a:round/>
            <a:headEnd type="none" w="sm" len="sm"/>
            <a:tailEnd type="none" w="sm" len="sm"/>
          </a:ln>
        </p:spPr>
      </p:cxnSp>
      <p:sp>
        <p:nvSpPr>
          <p:cNvPr id="418" name="Google Shape;418;p50"/>
          <p:cNvSpPr/>
          <p:nvPr/>
        </p:nvSpPr>
        <p:spPr>
          <a:xfrm>
            <a:off x="5643562" y="1214438"/>
            <a:ext cx="909637" cy="352417"/>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800"/>
              <a:buFont typeface="Arial"/>
              <a:buNone/>
            </a:pPr>
            <a:r>
              <a:rPr lang="fr-FR" sz="1800" b="1" i="1" u="none" strike="noStrike" cap="none" dirty="0">
                <a:solidFill>
                  <a:srgbClr val="336600"/>
                </a:solidFill>
                <a:latin typeface="Arial"/>
                <a:ea typeface="Arial"/>
                <a:cs typeface="Arial"/>
                <a:sym typeface="Arial"/>
              </a:rPr>
              <a:t>Rôle</a:t>
            </a:r>
            <a:endParaRPr sz="1400" b="0" i="0" u="none" strike="noStrike" cap="none" dirty="0">
              <a:solidFill>
                <a:srgbClr val="000000"/>
              </a:solidFill>
              <a:latin typeface="Arial"/>
              <a:ea typeface="Arial"/>
              <a:cs typeface="Arial"/>
              <a:sym typeface="Arial"/>
            </a:endParaRPr>
          </a:p>
        </p:txBody>
      </p:sp>
      <p:sp>
        <p:nvSpPr>
          <p:cNvPr id="419" name="Google Shape;419;p50"/>
          <p:cNvSpPr/>
          <p:nvPr/>
        </p:nvSpPr>
        <p:spPr>
          <a:xfrm>
            <a:off x="7643813" y="1214438"/>
            <a:ext cx="1209674" cy="268287"/>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800"/>
              <a:buFont typeface="Arial"/>
              <a:buNone/>
            </a:pPr>
            <a:r>
              <a:rPr lang="fr-FR" sz="1800" b="1" i="1" u="none" strike="noStrike" cap="none" dirty="0">
                <a:solidFill>
                  <a:srgbClr val="336600"/>
                </a:solidFill>
                <a:latin typeface="Arial"/>
                <a:ea typeface="Arial"/>
                <a:cs typeface="Arial"/>
                <a:sym typeface="Arial"/>
              </a:rPr>
              <a:t>Exemple</a:t>
            </a:r>
            <a:endParaRPr sz="1400" b="0" i="0" u="none" strike="noStrike" cap="none" dirty="0">
              <a:solidFill>
                <a:srgbClr val="000000"/>
              </a:solidFill>
              <a:latin typeface="Arial"/>
              <a:ea typeface="Arial"/>
              <a:cs typeface="Arial"/>
              <a:sym typeface="Arial"/>
            </a:endParaRPr>
          </a:p>
        </p:txBody>
      </p:sp>
      <p:sp>
        <p:nvSpPr>
          <p:cNvPr id="420" name="Google Shape;420;p50"/>
          <p:cNvSpPr/>
          <p:nvPr/>
        </p:nvSpPr>
        <p:spPr>
          <a:xfrm>
            <a:off x="3561514" y="5023020"/>
            <a:ext cx="4929188" cy="923925"/>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800"/>
              <a:buFont typeface="Arial"/>
              <a:buNone/>
            </a:pPr>
            <a:r>
              <a:rPr lang="fr-FR" sz="1800" b="1" i="1" u="none" strike="noStrike" cap="none" dirty="0">
                <a:solidFill>
                  <a:srgbClr val="336600"/>
                </a:solidFill>
                <a:latin typeface="Arial"/>
                <a:ea typeface="Arial"/>
                <a:cs typeface="Arial"/>
                <a:sym typeface="Arial"/>
              </a:rPr>
              <a:t>Les couches Session, Présentation et Application assurent des fonctions de gestion de l’application.</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1"/>
          <p:cNvSpPr txBox="1">
            <a:spLocks noGrp="1"/>
          </p:cNvSpPr>
          <p:nvPr>
            <p:ph type="title"/>
          </p:nvPr>
        </p:nvSpPr>
        <p:spPr>
          <a:xfrm>
            <a:off x="0" y="147638"/>
            <a:ext cx="9144000" cy="762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Modèle de référence OSI</a:t>
            </a:r>
            <a:endParaRPr/>
          </a:p>
        </p:txBody>
      </p:sp>
      <p:sp>
        <p:nvSpPr>
          <p:cNvPr id="426" name="Google Shape;426;p5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35</a:t>
            </a:fld>
            <a:endParaRPr/>
          </a:p>
        </p:txBody>
      </p:sp>
      <p:sp>
        <p:nvSpPr>
          <p:cNvPr id="427" name="Google Shape;427;p51"/>
          <p:cNvSpPr/>
          <p:nvPr/>
        </p:nvSpPr>
        <p:spPr>
          <a:xfrm>
            <a:off x="2824163" y="714375"/>
            <a:ext cx="4048125" cy="3698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chemeClr val="dk1"/>
                </a:solidFill>
                <a:latin typeface="Arial"/>
                <a:ea typeface="Arial"/>
                <a:cs typeface="Arial"/>
                <a:sym typeface="Arial"/>
              </a:rPr>
              <a:t>Rôle des couches flux de données </a:t>
            </a:r>
            <a:endParaRPr sz="1400" b="0" i="0" u="none" strike="noStrike" cap="none">
              <a:solidFill>
                <a:srgbClr val="000000"/>
              </a:solidFill>
              <a:latin typeface="Arial"/>
              <a:ea typeface="Arial"/>
              <a:cs typeface="Arial"/>
              <a:sym typeface="Arial"/>
            </a:endParaRPr>
          </a:p>
        </p:txBody>
      </p:sp>
      <p:sp>
        <p:nvSpPr>
          <p:cNvPr id="428" name="Google Shape;428;p51"/>
          <p:cNvSpPr/>
          <p:nvPr/>
        </p:nvSpPr>
        <p:spPr>
          <a:xfrm>
            <a:off x="190500" y="5551488"/>
            <a:ext cx="3000375" cy="612775"/>
          </a:xfrm>
          <a:prstGeom prst="cube">
            <a:avLst>
              <a:gd name="adj" fmla="val 25000"/>
            </a:avLst>
          </a:prstGeom>
          <a:gradFill>
            <a:gsLst>
              <a:gs pos="0">
                <a:srgbClr val="CFDAEF"/>
              </a:gs>
              <a:gs pos="100000">
                <a:srgbClr val="548DD4"/>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 1 </a:t>
            </a:r>
            <a:r>
              <a:rPr lang="fr-FR" sz="1800" b="1" i="0" u="none" strike="noStrike" cap="none">
                <a:solidFill>
                  <a:schemeClr val="dk1"/>
                </a:solidFill>
                <a:latin typeface="Calibri"/>
                <a:ea typeface="Calibri"/>
                <a:cs typeface="Calibri"/>
                <a:sym typeface="Calibri"/>
              </a:rPr>
              <a:t>	      </a:t>
            </a:r>
            <a:r>
              <a:rPr lang="fr-FR" sz="1800" b="1" i="0" u="none" strike="noStrike" cap="none">
                <a:solidFill>
                  <a:schemeClr val="dk1"/>
                </a:solidFill>
                <a:latin typeface="Arial"/>
                <a:ea typeface="Arial"/>
                <a:cs typeface="Arial"/>
                <a:sym typeface="Arial"/>
              </a:rPr>
              <a:t>      </a:t>
            </a:r>
            <a:r>
              <a:rPr lang="fr-FR" sz="2000" b="1" i="0" u="none" strike="noStrike" cap="none">
                <a:solidFill>
                  <a:schemeClr val="dk1"/>
                </a:solidFill>
                <a:latin typeface="Calibri"/>
                <a:ea typeface="Calibri"/>
                <a:cs typeface="Calibri"/>
                <a:sym typeface="Calibri"/>
              </a:rPr>
              <a:t>Physique</a:t>
            </a:r>
            <a:endParaRPr sz="1400" b="0" i="0" u="none" strike="noStrike" cap="none">
              <a:solidFill>
                <a:srgbClr val="000000"/>
              </a:solidFill>
              <a:latin typeface="Arial"/>
              <a:ea typeface="Arial"/>
              <a:cs typeface="Arial"/>
              <a:sym typeface="Arial"/>
            </a:endParaRPr>
          </a:p>
        </p:txBody>
      </p:sp>
      <p:sp>
        <p:nvSpPr>
          <p:cNvPr id="429" name="Google Shape;429;p51"/>
          <p:cNvSpPr/>
          <p:nvPr/>
        </p:nvSpPr>
        <p:spPr>
          <a:xfrm>
            <a:off x="217488" y="4575175"/>
            <a:ext cx="3000375" cy="612775"/>
          </a:xfrm>
          <a:prstGeom prst="cube">
            <a:avLst>
              <a:gd name="adj" fmla="val 25000"/>
            </a:avLst>
          </a:prstGeom>
          <a:gradFill>
            <a:gsLst>
              <a:gs pos="0">
                <a:srgbClr val="E6F2F6"/>
              </a:gs>
              <a:gs pos="100000">
                <a:srgbClr val="92CDDC"/>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 2</a:t>
            </a:r>
            <a:r>
              <a:rPr lang="fr-FR" sz="1800" b="1" i="0" u="none" strike="noStrike" cap="none">
                <a:solidFill>
                  <a:schemeClr val="dk1"/>
                </a:solidFill>
                <a:latin typeface="Arial"/>
                <a:ea typeface="Arial"/>
                <a:cs typeface="Arial"/>
                <a:sym typeface="Arial"/>
              </a:rPr>
              <a:t>	</a:t>
            </a:r>
            <a:r>
              <a:rPr lang="fr-FR" sz="1800" b="1" i="0" u="none" strike="noStrike" cap="none">
                <a:solidFill>
                  <a:schemeClr val="dk1"/>
                </a:solidFill>
                <a:latin typeface="Calibri"/>
                <a:ea typeface="Calibri"/>
                <a:cs typeface="Calibri"/>
                <a:sym typeface="Calibri"/>
              </a:rPr>
              <a:t>             </a:t>
            </a:r>
            <a:r>
              <a:rPr lang="fr-FR" sz="2000" b="1" i="0" u="none" strike="noStrike" cap="none">
                <a:solidFill>
                  <a:schemeClr val="dk1"/>
                </a:solidFill>
                <a:latin typeface="Calibri"/>
                <a:ea typeface="Calibri"/>
                <a:cs typeface="Calibri"/>
                <a:sym typeface="Calibri"/>
              </a:rPr>
              <a:t>Liaison</a:t>
            </a:r>
            <a:endParaRPr sz="1400" b="0" i="0" u="none" strike="noStrike" cap="none">
              <a:solidFill>
                <a:srgbClr val="000000"/>
              </a:solidFill>
              <a:latin typeface="Arial"/>
              <a:ea typeface="Arial"/>
              <a:cs typeface="Arial"/>
              <a:sym typeface="Arial"/>
            </a:endParaRPr>
          </a:p>
        </p:txBody>
      </p:sp>
      <p:sp>
        <p:nvSpPr>
          <p:cNvPr id="430" name="Google Shape;430;p51"/>
          <p:cNvSpPr/>
          <p:nvPr/>
        </p:nvSpPr>
        <p:spPr>
          <a:xfrm>
            <a:off x="217488" y="3633788"/>
            <a:ext cx="3000375" cy="612775"/>
          </a:xfrm>
          <a:prstGeom prst="cube">
            <a:avLst>
              <a:gd name="adj" fmla="val 25000"/>
            </a:avLst>
          </a:prstGeom>
          <a:gradFill>
            <a:gsLst>
              <a:gs pos="0">
                <a:srgbClr val="DCF2F2"/>
              </a:gs>
              <a:gs pos="100000">
                <a:srgbClr val="33CCCC"/>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 3</a:t>
            </a:r>
            <a:r>
              <a:rPr lang="fr-FR" sz="1800" b="1" i="0" u="none" strike="noStrike" cap="none">
                <a:solidFill>
                  <a:schemeClr val="dk1"/>
                </a:solidFill>
                <a:latin typeface="Arial"/>
                <a:ea typeface="Arial"/>
                <a:cs typeface="Arial"/>
                <a:sym typeface="Arial"/>
              </a:rPr>
              <a:t>	</a:t>
            </a:r>
            <a:r>
              <a:rPr lang="fr-FR" sz="1800" b="1" i="0" u="none" strike="noStrike" cap="none">
                <a:solidFill>
                  <a:schemeClr val="dk1"/>
                </a:solidFill>
                <a:latin typeface="Calibri"/>
                <a:ea typeface="Calibri"/>
                <a:cs typeface="Calibri"/>
                <a:sym typeface="Calibri"/>
              </a:rPr>
              <a:t>      </a:t>
            </a:r>
            <a:r>
              <a:rPr lang="fr-FR" sz="1800" b="1" i="0" u="none" strike="noStrike" cap="none">
                <a:solidFill>
                  <a:schemeClr val="dk1"/>
                </a:solidFill>
                <a:latin typeface="Arial"/>
                <a:ea typeface="Arial"/>
                <a:cs typeface="Arial"/>
                <a:sym typeface="Arial"/>
              </a:rPr>
              <a:t>      </a:t>
            </a:r>
            <a:r>
              <a:rPr lang="fr-FR" sz="2000" b="1" i="0" u="none" strike="noStrike" cap="none">
                <a:solidFill>
                  <a:schemeClr val="dk1"/>
                </a:solidFill>
                <a:latin typeface="Calibri"/>
                <a:ea typeface="Calibri"/>
                <a:cs typeface="Calibri"/>
                <a:sym typeface="Calibri"/>
              </a:rPr>
              <a:t>Réseau </a:t>
            </a:r>
            <a:endParaRPr sz="1400" b="0" i="0" u="none" strike="noStrike" cap="none">
              <a:solidFill>
                <a:srgbClr val="000000"/>
              </a:solidFill>
              <a:latin typeface="Arial"/>
              <a:ea typeface="Arial"/>
              <a:cs typeface="Arial"/>
              <a:sym typeface="Arial"/>
            </a:endParaRPr>
          </a:p>
        </p:txBody>
      </p:sp>
      <p:sp>
        <p:nvSpPr>
          <p:cNvPr id="431" name="Google Shape;431;p51"/>
          <p:cNvSpPr/>
          <p:nvPr/>
        </p:nvSpPr>
        <p:spPr>
          <a:xfrm>
            <a:off x="217488" y="2806700"/>
            <a:ext cx="3000375" cy="612775"/>
          </a:xfrm>
          <a:prstGeom prst="cube">
            <a:avLst>
              <a:gd name="adj" fmla="val 25000"/>
            </a:avLst>
          </a:prstGeom>
          <a:gradFill>
            <a:gsLst>
              <a:gs pos="0">
                <a:srgbClr val="DBF2E7"/>
              </a:gs>
              <a:gs pos="100000">
                <a:srgbClr val="00CC99"/>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Calibri"/>
                <a:ea typeface="Calibri"/>
                <a:cs typeface="Calibri"/>
                <a:sym typeface="Calibri"/>
              </a:rPr>
              <a:t>Couche 4</a:t>
            </a:r>
            <a:r>
              <a:rPr lang="fr-FR" sz="1800" b="1" i="0" u="none" strike="noStrike" cap="none">
                <a:solidFill>
                  <a:schemeClr val="dk1"/>
                </a:solidFill>
                <a:latin typeface="Arial"/>
                <a:ea typeface="Arial"/>
                <a:cs typeface="Arial"/>
                <a:sym typeface="Arial"/>
              </a:rPr>
              <a:t>	</a:t>
            </a:r>
            <a:r>
              <a:rPr lang="fr-FR" sz="1800" b="1" i="0" u="none" strike="noStrike" cap="none">
                <a:solidFill>
                  <a:schemeClr val="dk1"/>
                </a:solidFill>
                <a:latin typeface="Calibri"/>
                <a:ea typeface="Calibri"/>
                <a:cs typeface="Calibri"/>
                <a:sym typeface="Calibri"/>
              </a:rPr>
              <a:t>      </a:t>
            </a:r>
            <a:r>
              <a:rPr lang="fr-FR" sz="1800" b="1" i="0" u="none" strike="noStrike" cap="none">
                <a:solidFill>
                  <a:schemeClr val="dk1"/>
                </a:solidFill>
                <a:latin typeface="Arial"/>
                <a:ea typeface="Arial"/>
                <a:cs typeface="Arial"/>
                <a:sym typeface="Arial"/>
              </a:rPr>
              <a:t>      </a:t>
            </a:r>
            <a:r>
              <a:rPr lang="fr-FR" sz="2000" b="1" i="0" u="none" strike="noStrike" cap="none">
                <a:solidFill>
                  <a:schemeClr val="dk1"/>
                </a:solidFill>
                <a:latin typeface="Calibri"/>
                <a:ea typeface="Calibri"/>
                <a:cs typeface="Calibri"/>
                <a:sym typeface="Calibri"/>
              </a:rPr>
              <a:t>Transport</a:t>
            </a:r>
            <a:endParaRPr sz="1400" b="0" i="0" u="none" strike="noStrike" cap="none">
              <a:solidFill>
                <a:srgbClr val="000000"/>
              </a:solidFill>
              <a:latin typeface="Arial"/>
              <a:ea typeface="Arial"/>
              <a:cs typeface="Arial"/>
              <a:sym typeface="Arial"/>
            </a:endParaRPr>
          </a:p>
        </p:txBody>
      </p:sp>
      <p:sp>
        <p:nvSpPr>
          <p:cNvPr id="432" name="Google Shape;432;p51"/>
          <p:cNvSpPr/>
          <p:nvPr/>
        </p:nvSpPr>
        <p:spPr>
          <a:xfrm>
            <a:off x="217488" y="2339975"/>
            <a:ext cx="2349500" cy="395288"/>
          </a:xfrm>
          <a:prstGeom prst="cube">
            <a:avLst>
              <a:gd name="adj" fmla="val 25000"/>
            </a:avLst>
          </a:prstGeom>
          <a:gradFill>
            <a:gsLst>
              <a:gs pos="0">
                <a:srgbClr val="B6F0B6"/>
              </a:gs>
              <a:gs pos="100000">
                <a:srgbClr val="00CC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Calibri"/>
                <a:ea typeface="Calibri"/>
                <a:cs typeface="Calibri"/>
                <a:sym typeface="Calibri"/>
              </a:rPr>
              <a:t>Couche 5	</a:t>
            </a:r>
            <a:r>
              <a:rPr lang="fr-FR" sz="1800" b="1" i="0" u="none" strike="noStrike" cap="none">
                <a:solidFill>
                  <a:srgbClr val="336600"/>
                </a:solidFill>
                <a:latin typeface="Calibri"/>
                <a:ea typeface="Calibri"/>
                <a:cs typeface="Calibri"/>
                <a:sym typeface="Calibri"/>
              </a:rPr>
              <a:t>     Session</a:t>
            </a:r>
            <a:endParaRPr sz="1400" b="0" i="0" u="none" strike="noStrike" cap="none">
              <a:solidFill>
                <a:srgbClr val="000000"/>
              </a:solidFill>
              <a:latin typeface="Arial"/>
              <a:ea typeface="Arial"/>
              <a:cs typeface="Arial"/>
              <a:sym typeface="Arial"/>
            </a:endParaRPr>
          </a:p>
        </p:txBody>
      </p:sp>
      <p:sp>
        <p:nvSpPr>
          <p:cNvPr id="433" name="Google Shape;433;p51"/>
          <p:cNvSpPr/>
          <p:nvPr/>
        </p:nvSpPr>
        <p:spPr>
          <a:xfrm>
            <a:off x="214282" y="1857364"/>
            <a:ext cx="2349500" cy="395287"/>
          </a:xfrm>
          <a:prstGeom prst="cube">
            <a:avLst>
              <a:gd name="adj" fmla="val 25000"/>
            </a:avLst>
          </a:prstGeom>
          <a:gradFill>
            <a:gsLst>
              <a:gs pos="0">
                <a:srgbClr val="D3E2B6"/>
              </a:gs>
              <a:gs pos="100000">
                <a:srgbClr val="6699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Calibri"/>
                <a:ea typeface="Calibri"/>
                <a:cs typeface="Calibri"/>
                <a:sym typeface="Calibri"/>
              </a:rPr>
              <a:t>Couche 6	</a:t>
            </a:r>
            <a:r>
              <a:rPr lang="fr-FR" sz="1800" b="1" i="0" u="none" strike="noStrike" cap="none">
                <a:solidFill>
                  <a:srgbClr val="336600"/>
                </a:solidFill>
                <a:latin typeface="Calibri"/>
                <a:ea typeface="Calibri"/>
                <a:cs typeface="Calibri"/>
                <a:sym typeface="Calibri"/>
              </a:rPr>
              <a:t>    Présentation</a:t>
            </a:r>
            <a:endParaRPr sz="1400" b="0" i="0" u="none" strike="noStrike" cap="none">
              <a:solidFill>
                <a:srgbClr val="000000"/>
              </a:solidFill>
              <a:latin typeface="Arial"/>
              <a:ea typeface="Arial"/>
              <a:cs typeface="Arial"/>
              <a:sym typeface="Arial"/>
            </a:endParaRPr>
          </a:p>
        </p:txBody>
      </p:sp>
      <p:sp>
        <p:nvSpPr>
          <p:cNvPr id="434" name="Google Shape;434;p51"/>
          <p:cNvSpPr/>
          <p:nvPr/>
        </p:nvSpPr>
        <p:spPr>
          <a:xfrm>
            <a:off x="285720" y="1285860"/>
            <a:ext cx="2349500" cy="395288"/>
          </a:xfrm>
          <a:prstGeom prst="cube">
            <a:avLst>
              <a:gd name="adj" fmla="val 25000"/>
            </a:avLst>
          </a:prstGeom>
          <a:gradFill>
            <a:gsLst>
              <a:gs pos="0">
                <a:srgbClr val="E2F0B6"/>
              </a:gs>
              <a:gs pos="100000">
                <a:srgbClr val="99CC00"/>
              </a:gs>
            </a:gsLst>
            <a:lin ang="5400000" scaled="0"/>
          </a:gra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fr-FR" sz="1800" b="1" i="1" u="none" strike="noStrike" cap="none">
                <a:solidFill>
                  <a:srgbClr val="336600"/>
                </a:solidFill>
                <a:latin typeface="Calibri"/>
                <a:ea typeface="Calibri"/>
                <a:cs typeface="Calibri"/>
                <a:sym typeface="Calibri"/>
              </a:rPr>
              <a:t>Couche 7          </a:t>
            </a:r>
            <a:r>
              <a:rPr lang="fr-FR" sz="1800" b="1" i="0" u="none" strike="noStrike" cap="none">
                <a:solidFill>
                  <a:srgbClr val="336600"/>
                </a:solidFill>
                <a:latin typeface="Calibri"/>
                <a:ea typeface="Calibri"/>
                <a:cs typeface="Calibri"/>
                <a:sym typeface="Calibri"/>
              </a:rPr>
              <a:t>Application</a:t>
            </a:r>
            <a:endParaRPr sz="1400" b="0" i="0" u="none" strike="noStrike" cap="none">
              <a:solidFill>
                <a:srgbClr val="000000"/>
              </a:solidFill>
              <a:latin typeface="Arial"/>
              <a:ea typeface="Arial"/>
              <a:cs typeface="Arial"/>
              <a:sym typeface="Arial"/>
            </a:endParaRPr>
          </a:p>
        </p:txBody>
      </p:sp>
      <p:cxnSp>
        <p:nvCxnSpPr>
          <p:cNvPr id="435" name="Google Shape;435;p51"/>
          <p:cNvCxnSpPr/>
          <p:nvPr/>
        </p:nvCxnSpPr>
        <p:spPr>
          <a:xfrm>
            <a:off x="363538" y="3521075"/>
            <a:ext cx="8712200" cy="0"/>
          </a:xfrm>
          <a:prstGeom prst="straightConnector1">
            <a:avLst/>
          </a:prstGeom>
          <a:noFill/>
          <a:ln w="28575" cap="flat" cmpd="sng">
            <a:solidFill>
              <a:schemeClr val="dk1"/>
            </a:solidFill>
            <a:prstDash val="dash"/>
            <a:round/>
            <a:headEnd type="none" w="sm" len="sm"/>
            <a:tailEnd type="stealth" w="med" len="med"/>
          </a:ln>
        </p:spPr>
      </p:cxnSp>
      <p:sp>
        <p:nvSpPr>
          <p:cNvPr id="436" name="Google Shape;436;p51"/>
          <p:cNvSpPr/>
          <p:nvPr/>
        </p:nvSpPr>
        <p:spPr>
          <a:xfrm>
            <a:off x="3357554" y="2357430"/>
            <a:ext cx="4857750" cy="861774"/>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600"/>
              <a:buFont typeface="Arial"/>
              <a:buNone/>
            </a:pPr>
            <a:r>
              <a:rPr lang="fr-FR" sz="1600" b="1" i="1" u="none" strike="noStrike" cap="none">
                <a:solidFill>
                  <a:schemeClr val="dk1"/>
                </a:solidFill>
                <a:latin typeface="Arial"/>
                <a:ea typeface="Arial"/>
                <a:cs typeface="Arial"/>
                <a:sym typeface="Arial"/>
              </a:rPr>
              <a:t>Transfert de données de bout en bout</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600"/>
              <a:buFont typeface="Arial"/>
              <a:buNone/>
            </a:pPr>
            <a:r>
              <a:rPr lang="fr-FR" sz="1600" b="1" i="1" u="none" strike="noStrike" cap="none">
                <a:solidFill>
                  <a:schemeClr val="dk1"/>
                </a:solidFill>
                <a:latin typeface="Arial"/>
                <a:ea typeface="Arial"/>
                <a:cs typeface="Arial"/>
                <a:sym typeface="Arial"/>
              </a:rPr>
              <a:t>Livraison en mode connecté et non connecté</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600"/>
              <a:buFont typeface="Arial"/>
              <a:buNone/>
            </a:pPr>
            <a:r>
              <a:rPr lang="fr-FR" sz="1600" b="1" i="1" u="none" strike="noStrike" cap="none">
                <a:solidFill>
                  <a:schemeClr val="dk1"/>
                </a:solidFill>
                <a:latin typeface="Arial"/>
                <a:ea typeface="Arial"/>
                <a:cs typeface="Arial"/>
                <a:sym typeface="Arial"/>
              </a:rPr>
              <a:t> Correction d’erreurs avant retransmission</a:t>
            </a:r>
            <a:endParaRPr sz="1400" b="0" i="0" u="none" strike="noStrike" cap="none">
              <a:solidFill>
                <a:srgbClr val="000000"/>
              </a:solidFill>
              <a:latin typeface="Arial"/>
              <a:ea typeface="Arial"/>
              <a:cs typeface="Arial"/>
              <a:sym typeface="Arial"/>
            </a:endParaRPr>
          </a:p>
        </p:txBody>
      </p:sp>
      <p:sp>
        <p:nvSpPr>
          <p:cNvPr id="437" name="Google Shape;437;p51"/>
          <p:cNvSpPr txBox="1"/>
          <p:nvPr/>
        </p:nvSpPr>
        <p:spPr>
          <a:xfrm>
            <a:off x="8289925" y="2705100"/>
            <a:ext cx="642938" cy="601663"/>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100"/>
              <a:buFont typeface="Arial"/>
              <a:buNone/>
            </a:pPr>
            <a:r>
              <a:rPr lang="fr-FR" sz="1100" b="0" i="1" u="none" strike="noStrike" cap="none">
                <a:solidFill>
                  <a:schemeClr val="dk1"/>
                </a:solidFill>
                <a:latin typeface="Arial"/>
                <a:ea typeface="Arial"/>
                <a:cs typeface="Arial"/>
                <a:sym typeface="Arial"/>
              </a:rPr>
              <a:t>TCP</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100"/>
              <a:buFont typeface="Arial"/>
              <a:buNone/>
            </a:pPr>
            <a:r>
              <a:rPr lang="fr-FR" sz="1100" b="0" i="1" u="none" strike="noStrike" cap="none">
                <a:solidFill>
                  <a:schemeClr val="dk1"/>
                </a:solidFill>
                <a:latin typeface="Arial"/>
                <a:ea typeface="Arial"/>
                <a:cs typeface="Arial"/>
                <a:sym typeface="Arial"/>
              </a:rPr>
              <a:t>UDP</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100"/>
              <a:buFont typeface="Arial"/>
              <a:buNone/>
            </a:pPr>
            <a:r>
              <a:rPr lang="fr-FR" sz="1100" b="0" i="1" u="none" strike="noStrike" cap="none">
                <a:solidFill>
                  <a:schemeClr val="dk1"/>
                </a:solidFill>
                <a:latin typeface="Arial"/>
                <a:ea typeface="Arial"/>
                <a:cs typeface="Arial"/>
                <a:sym typeface="Arial"/>
              </a:rPr>
              <a:t>SPX</a:t>
            </a:r>
            <a:endParaRPr sz="1400" b="0" i="0" u="none" strike="noStrike" cap="none">
              <a:solidFill>
                <a:srgbClr val="000000"/>
              </a:solidFill>
              <a:latin typeface="Arial"/>
              <a:ea typeface="Arial"/>
              <a:cs typeface="Arial"/>
              <a:sym typeface="Arial"/>
            </a:endParaRPr>
          </a:p>
        </p:txBody>
      </p:sp>
      <p:sp>
        <p:nvSpPr>
          <p:cNvPr id="438" name="Google Shape;438;p51"/>
          <p:cNvSpPr/>
          <p:nvPr/>
        </p:nvSpPr>
        <p:spPr>
          <a:xfrm>
            <a:off x="3143240" y="3302501"/>
            <a:ext cx="5072098" cy="769441"/>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600"/>
              <a:buFont typeface="Arial"/>
              <a:buNone/>
            </a:pPr>
            <a:endParaRPr sz="1600" b="1" i="1" u="none" strike="noStrike" cap="none">
              <a:solidFill>
                <a:schemeClr val="dk1"/>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400"/>
              <a:buFont typeface="Arial"/>
              <a:buNone/>
            </a:pPr>
            <a:r>
              <a:rPr lang="fr-FR" sz="1400" b="1" i="1" u="none" strike="noStrike" cap="none">
                <a:solidFill>
                  <a:schemeClr val="dk1"/>
                </a:solidFill>
                <a:latin typeface="Arial"/>
                <a:ea typeface="Arial"/>
                <a:cs typeface="Arial"/>
                <a:sym typeface="Arial"/>
              </a:rPr>
              <a:t>Acheminer les paquets de la source vers la destination</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400"/>
              <a:buFont typeface="Arial"/>
              <a:buNone/>
            </a:pPr>
            <a:r>
              <a:rPr lang="fr-FR" sz="1400" b="1" i="1" u="none" strike="noStrike" cap="none">
                <a:solidFill>
                  <a:schemeClr val="dk1"/>
                </a:solidFill>
                <a:latin typeface="Arial"/>
                <a:ea typeface="Arial"/>
                <a:cs typeface="Arial"/>
                <a:sym typeface="Arial"/>
              </a:rPr>
              <a:t>Assurer un adressage logique pour déterminer le chemin       </a:t>
            </a:r>
            <a:endParaRPr sz="1400" b="0" i="0" u="none" strike="noStrike" cap="none">
              <a:solidFill>
                <a:srgbClr val="000000"/>
              </a:solidFill>
              <a:latin typeface="Arial"/>
              <a:ea typeface="Arial"/>
              <a:cs typeface="Arial"/>
              <a:sym typeface="Arial"/>
            </a:endParaRPr>
          </a:p>
        </p:txBody>
      </p:sp>
      <p:sp>
        <p:nvSpPr>
          <p:cNvPr id="439" name="Google Shape;439;p51"/>
          <p:cNvSpPr txBox="1"/>
          <p:nvPr/>
        </p:nvSpPr>
        <p:spPr>
          <a:xfrm>
            <a:off x="8289925" y="3633788"/>
            <a:ext cx="571500" cy="601662"/>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100"/>
              <a:buFont typeface="Arial"/>
              <a:buNone/>
            </a:pPr>
            <a:r>
              <a:rPr lang="fr-FR" sz="1100" b="0" i="1" u="none" strike="noStrike" cap="none">
                <a:solidFill>
                  <a:schemeClr val="dk1"/>
                </a:solidFill>
                <a:latin typeface="Arial"/>
                <a:ea typeface="Arial"/>
                <a:cs typeface="Arial"/>
                <a:sym typeface="Arial"/>
              </a:rPr>
              <a:t>IP</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100"/>
              <a:buFont typeface="Arial"/>
              <a:buNone/>
            </a:pPr>
            <a:r>
              <a:rPr lang="fr-FR" sz="1100" b="0" i="1" u="none" strike="noStrike" cap="none">
                <a:solidFill>
                  <a:schemeClr val="dk1"/>
                </a:solidFill>
                <a:latin typeface="Arial"/>
                <a:ea typeface="Arial"/>
                <a:cs typeface="Arial"/>
                <a:sym typeface="Arial"/>
              </a:rPr>
              <a:t>IPX</a:t>
            </a:r>
            <a:endParaRPr sz="1400" b="0" i="0" u="none" strike="noStrike" cap="none">
              <a:solidFill>
                <a:srgbClr val="000000"/>
              </a:solidFill>
              <a:latin typeface="Arial"/>
              <a:ea typeface="Arial"/>
              <a:cs typeface="Arial"/>
              <a:sym typeface="Arial"/>
            </a:endParaRPr>
          </a:p>
        </p:txBody>
      </p:sp>
      <p:sp>
        <p:nvSpPr>
          <p:cNvPr id="440" name="Google Shape;440;p51"/>
          <p:cNvSpPr/>
          <p:nvPr/>
        </p:nvSpPr>
        <p:spPr>
          <a:xfrm>
            <a:off x="3003550" y="4500570"/>
            <a:ext cx="5214938" cy="954107"/>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400"/>
              <a:buFont typeface="Arial"/>
              <a:buNone/>
            </a:pPr>
            <a:r>
              <a:rPr lang="fr-FR" sz="1400" b="1" i="1" u="none" strike="noStrike" cap="none">
                <a:solidFill>
                  <a:schemeClr val="dk1"/>
                </a:solidFill>
                <a:latin typeface="Arial"/>
                <a:ea typeface="Arial"/>
                <a:cs typeface="Arial"/>
                <a:sym typeface="Arial"/>
              </a:rPr>
              <a:t>Transfert d’informations entre deux équipements reliés par une voie physiques</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400"/>
              <a:buFont typeface="Arial"/>
              <a:buNone/>
            </a:pPr>
            <a:r>
              <a:rPr lang="fr-FR" sz="1400" b="1" i="1" u="none" strike="noStrike" cap="none">
                <a:solidFill>
                  <a:schemeClr val="dk1"/>
                </a:solidFill>
                <a:latin typeface="Arial"/>
                <a:ea typeface="Arial"/>
                <a:cs typeface="Arial"/>
                <a:sym typeface="Arial"/>
              </a:rPr>
              <a:t>Accès au média utilisant l’adresse MAC</a:t>
            </a:r>
            <a:endParaRPr sz="1400" b="0" i="0" u="none" strike="noStrike" cap="none">
              <a:solidFill>
                <a:srgbClr val="000000"/>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400"/>
              <a:buFont typeface="Arial"/>
              <a:buNone/>
            </a:pPr>
            <a:r>
              <a:rPr lang="fr-FR" sz="1400" b="1" i="1" u="none" strike="noStrike" cap="none">
                <a:solidFill>
                  <a:schemeClr val="dk1"/>
                </a:solidFill>
                <a:latin typeface="Arial"/>
                <a:ea typeface="Arial"/>
                <a:cs typeface="Arial"/>
                <a:sym typeface="Arial"/>
              </a:rPr>
              <a:t>Détection d’erreurs</a:t>
            </a:r>
            <a:endParaRPr sz="1400" b="1" i="1" u="none" strike="noStrike" cap="none">
              <a:solidFill>
                <a:schemeClr val="dk1"/>
              </a:solidFill>
              <a:latin typeface="Arial"/>
              <a:ea typeface="Arial"/>
              <a:cs typeface="Arial"/>
              <a:sym typeface="Arial"/>
            </a:endParaRPr>
          </a:p>
        </p:txBody>
      </p:sp>
      <p:cxnSp>
        <p:nvCxnSpPr>
          <p:cNvPr id="441" name="Google Shape;441;p51"/>
          <p:cNvCxnSpPr/>
          <p:nvPr/>
        </p:nvCxnSpPr>
        <p:spPr>
          <a:xfrm>
            <a:off x="363538" y="4378325"/>
            <a:ext cx="8712200" cy="0"/>
          </a:xfrm>
          <a:prstGeom prst="straightConnector1">
            <a:avLst/>
          </a:prstGeom>
          <a:noFill/>
          <a:ln w="28575" cap="flat" cmpd="sng">
            <a:solidFill>
              <a:schemeClr val="dk1"/>
            </a:solidFill>
            <a:prstDash val="dash"/>
            <a:round/>
            <a:headEnd type="none" w="sm" len="sm"/>
            <a:tailEnd type="stealth" w="med" len="med"/>
          </a:ln>
        </p:spPr>
      </p:cxnSp>
      <p:sp>
        <p:nvSpPr>
          <p:cNvPr id="442" name="Google Shape;442;p51"/>
          <p:cNvSpPr/>
          <p:nvPr/>
        </p:nvSpPr>
        <p:spPr>
          <a:xfrm>
            <a:off x="3146425" y="5429264"/>
            <a:ext cx="4711723" cy="1107996"/>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600"/>
              <a:buFont typeface="Arial"/>
              <a:buNone/>
            </a:pPr>
            <a:r>
              <a:rPr lang="fr-FR" sz="1600" b="1" i="1" u="none" strike="noStrike" cap="none">
                <a:solidFill>
                  <a:schemeClr val="dk1"/>
                </a:solidFill>
                <a:latin typeface="Arial"/>
                <a:ea typeface="Arial"/>
                <a:cs typeface="Arial"/>
                <a:sym typeface="Arial"/>
              </a:rPr>
              <a:t>Acheminer les bits entre les équipements</a:t>
            </a:r>
            <a:endParaRPr sz="1600" b="1" i="1" u="none" strike="noStrike" cap="none">
              <a:solidFill>
                <a:schemeClr val="dk1"/>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600"/>
              <a:buFont typeface="Arial"/>
              <a:buNone/>
            </a:pPr>
            <a:r>
              <a:rPr lang="fr-FR" sz="1600" b="1" i="1" u="none" strike="noStrike" cap="none">
                <a:solidFill>
                  <a:schemeClr val="dk1"/>
                </a:solidFill>
                <a:latin typeface="Arial"/>
                <a:ea typeface="Arial"/>
                <a:cs typeface="Arial"/>
                <a:sym typeface="Arial"/>
              </a:rPr>
              <a:t>Spécifier le voltage, le support et la fiche de connexion</a:t>
            </a:r>
            <a:endParaRPr sz="1600" b="1" i="1" u="none" strike="noStrike" cap="none">
              <a:solidFill>
                <a:schemeClr val="dk1"/>
              </a:solidFill>
              <a:latin typeface="Arial"/>
              <a:ea typeface="Arial"/>
              <a:cs typeface="Arial"/>
              <a:sym typeface="Arial"/>
            </a:endParaRPr>
          </a:p>
          <a:p>
            <a:pPr marL="0" marR="0" lvl="1" indent="0" algn="ctr" rtl="0">
              <a:lnSpc>
                <a:spcPct val="100000"/>
              </a:lnSpc>
              <a:spcBef>
                <a:spcPts val="0"/>
              </a:spcBef>
              <a:spcAft>
                <a:spcPts val="0"/>
              </a:spcAft>
              <a:buClr>
                <a:srgbClr val="000000"/>
              </a:buClr>
              <a:buSzPts val="1800"/>
              <a:buFont typeface="Arial"/>
              <a:buNone/>
            </a:pPr>
            <a:endParaRPr sz="1800" b="1" i="1" u="none" strike="noStrike" cap="none">
              <a:solidFill>
                <a:schemeClr val="dk1"/>
              </a:solidFill>
              <a:latin typeface="Arial"/>
              <a:ea typeface="Arial"/>
              <a:cs typeface="Arial"/>
              <a:sym typeface="Arial"/>
            </a:endParaRPr>
          </a:p>
        </p:txBody>
      </p:sp>
      <p:cxnSp>
        <p:nvCxnSpPr>
          <p:cNvPr id="443" name="Google Shape;443;p51"/>
          <p:cNvCxnSpPr/>
          <p:nvPr/>
        </p:nvCxnSpPr>
        <p:spPr>
          <a:xfrm>
            <a:off x="363538" y="5419725"/>
            <a:ext cx="8712200" cy="0"/>
          </a:xfrm>
          <a:prstGeom prst="straightConnector1">
            <a:avLst/>
          </a:prstGeom>
          <a:noFill/>
          <a:ln w="28575" cap="flat" cmpd="sng">
            <a:solidFill>
              <a:schemeClr val="dk1"/>
            </a:solidFill>
            <a:prstDash val="dash"/>
            <a:round/>
            <a:headEnd type="none" w="sm" len="sm"/>
            <a:tailEnd type="stealth" w="med" len="med"/>
          </a:ln>
        </p:spPr>
      </p:cxnSp>
      <p:sp>
        <p:nvSpPr>
          <p:cNvPr id="444" name="Google Shape;444;p51"/>
          <p:cNvSpPr/>
          <p:nvPr/>
        </p:nvSpPr>
        <p:spPr>
          <a:xfrm>
            <a:off x="3289300" y="1092200"/>
            <a:ext cx="5357813" cy="923925"/>
          </a:xfrm>
          <a:prstGeom prst="rect">
            <a:avLst/>
          </a:prstGeom>
          <a:noFill/>
          <a:ln>
            <a:noFill/>
          </a:ln>
        </p:spPr>
        <p:txBody>
          <a:bodyPr spcFirstLastPara="1" wrap="square" lIns="91425" tIns="45700" rIns="91425" bIns="45700" anchor="t" anchorCtr="0">
            <a:noAutofit/>
          </a:bodyPr>
          <a:lstStyle/>
          <a:p>
            <a:pPr marL="0" marR="0" lvl="1" indent="0" algn="ctr" rtl="0">
              <a:lnSpc>
                <a:spcPct val="100000"/>
              </a:lnSpc>
              <a:spcBef>
                <a:spcPts val="0"/>
              </a:spcBef>
              <a:spcAft>
                <a:spcPts val="0"/>
              </a:spcAft>
              <a:buClr>
                <a:srgbClr val="000000"/>
              </a:buClr>
              <a:buSzPts val="1800"/>
              <a:buFont typeface="Arial"/>
              <a:buNone/>
            </a:pPr>
            <a:r>
              <a:rPr lang="fr-FR" sz="1800" b="1" i="1" u="none" strike="noStrike" cap="none">
                <a:solidFill>
                  <a:schemeClr val="dk1"/>
                </a:solidFill>
                <a:latin typeface="Arial"/>
                <a:ea typeface="Arial"/>
                <a:cs typeface="Arial"/>
                <a:sym typeface="Arial"/>
              </a:rPr>
              <a:t>Les couches Physique, Liaison, Réseau et Transport assurent des fonctions de transport de données entre les nœuds.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5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Couche n, protocole n, service n</a:t>
            </a:r>
            <a:endParaRPr/>
          </a:p>
        </p:txBody>
      </p:sp>
      <p:sp>
        <p:nvSpPr>
          <p:cNvPr id="450" name="Google Shape;450;p52"/>
          <p:cNvSpPr txBox="1">
            <a:spLocks noGrp="1"/>
          </p:cNvSpPr>
          <p:nvPr>
            <p:ph type="body" idx="1"/>
          </p:nvPr>
        </p:nvSpPr>
        <p:spPr>
          <a:xfrm>
            <a:off x="0" y="1600200"/>
            <a:ext cx="8929718"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FF0000"/>
              </a:buClr>
              <a:buSzPts val="2800"/>
              <a:buFont typeface="Arial"/>
              <a:buChar char="•"/>
            </a:pPr>
            <a:r>
              <a:rPr lang="fr-FR" sz="2800">
                <a:solidFill>
                  <a:srgbClr val="FF0000"/>
                </a:solidFill>
              </a:rPr>
              <a:t>couche</a:t>
            </a:r>
            <a:r>
              <a:rPr lang="fr-FR" sz="2800"/>
              <a:t> = éléments matériels et logiciels qui offre un service à la couche au dessus , une couche n d'une machine gère la communication avec la couche n d'une autre machine en suivant un protocole de niveau n </a:t>
            </a:r>
            <a:endParaRPr/>
          </a:p>
          <a:p>
            <a:pPr marL="342900" lvl="0" indent="-342900" algn="l" rtl="0">
              <a:lnSpc>
                <a:spcPct val="90000"/>
              </a:lnSpc>
              <a:spcBef>
                <a:spcPts val="560"/>
              </a:spcBef>
              <a:spcAft>
                <a:spcPts val="0"/>
              </a:spcAft>
              <a:buClr>
                <a:srgbClr val="FF0000"/>
              </a:buClr>
              <a:buSzPts val="2800"/>
              <a:buFont typeface="Arial"/>
              <a:buChar char="•"/>
            </a:pPr>
            <a:r>
              <a:rPr lang="fr-FR" sz="2800">
                <a:solidFill>
                  <a:srgbClr val="FF0000"/>
                </a:solidFill>
              </a:rPr>
              <a:t>Protocole n</a:t>
            </a:r>
            <a:r>
              <a:rPr lang="fr-FR" sz="2800"/>
              <a:t> = ensemble de règles de communication pour le service de niveau n.</a:t>
            </a:r>
            <a:endParaRPr/>
          </a:p>
          <a:p>
            <a:pPr marL="342900" lvl="0" indent="-342900" algn="l" rtl="0">
              <a:lnSpc>
                <a:spcPct val="90000"/>
              </a:lnSpc>
              <a:spcBef>
                <a:spcPts val="560"/>
              </a:spcBef>
              <a:spcAft>
                <a:spcPts val="0"/>
              </a:spcAft>
              <a:buClr>
                <a:srgbClr val="FF0000"/>
              </a:buClr>
              <a:buSzPts val="2800"/>
              <a:buFont typeface="Arial"/>
              <a:buChar char="•"/>
            </a:pPr>
            <a:r>
              <a:rPr lang="fr-FR" sz="2800">
                <a:solidFill>
                  <a:srgbClr val="FF0000"/>
                </a:solidFill>
              </a:rPr>
              <a:t>Service de niveau n </a:t>
            </a:r>
            <a:r>
              <a:rPr lang="fr-FR" sz="2800"/>
              <a:t>= ensemble de primitives (opérations)</a:t>
            </a:r>
            <a:endParaRPr/>
          </a:p>
          <a:p>
            <a:pPr marL="342900" lvl="0" indent="-165100" algn="l" rtl="0">
              <a:lnSpc>
                <a:spcPct val="90000"/>
              </a:lnSpc>
              <a:spcBef>
                <a:spcPts val="560"/>
              </a:spcBef>
              <a:spcAft>
                <a:spcPts val="0"/>
              </a:spcAft>
              <a:buClr>
                <a:schemeClr val="dk1"/>
              </a:buClr>
              <a:buSzPts val="2800"/>
              <a:buFont typeface="Arial"/>
              <a:buNone/>
            </a:pPr>
            <a:endParaRPr sz="2800"/>
          </a:p>
        </p:txBody>
      </p:sp>
      <p:sp>
        <p:nvSpPr>
          <p:cNvPr id="451" name="Google Shape;451;p5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latin typeface="Arial"/>
                <a:ea typeface="Arial"/>
                <a:cs typeface="Arial"/>
                <a:sym typeface="Arial"/>
              </a:rPr>
              <a:t>36</a:t>
            </a:fld>
            <a:endParaRPr>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53"/>
          <p:cNvSpPr txBox="1">
            <a:spLocks noGrp="1"/>
          </p:cNvSpPr>
          <p:nvPr>
            <p:ph type="body" idx="1"/>
          </p:nvPr>
        </p:nvSpPr>
        <p:spPr>
          <a:xfrm>
            <a:off x="457200" y="609600"/>
            <a:ext cx="8229600" cy="57150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fr-FR" b="1"/>
              <a:t>La communication entre couches</a:t>
            </a:r>
            <a:endParaRPr/>
          </a:p>
          <a:p>
            <a:pPr marL="342900" lvl="0" indent="-342900" algn="just" rtl="0">
              <a:lnSpc>
                <a:spcPct val="100000"/>
              </a:lnSpc>
              <a:spcBef>
                <a:spcPts val="480"/>
              </a:spcBef>
              <a:spcAft>
                <a:spcPts val="0"/>
              </a:spcAft>
              <a:buClr>
                <a:schemeClr val="dk1"/>
              </a:buClr>
              <a:buSzPts val="2400"/>
              <a:buFont typeface="Arial"/>
              <a:buNone/>
            </a:pPr>
            <a:r>
              <a:rPr lang="fr-FR" sz="2400"/>
              <a:t>La relation entre couches adjacentes est appelée Interface. L’accès aux services s’effectue en des points nommés SAP (</a:t>
            </a:r>
            <a:r>
              <a:rPr lang="fr-FR" sz="2400" b="1"/>
              <a:t>Service Access Point), </a:t>
            </a:r>
            <a:r>
              <a:rPr lang="fr-FR" sz="2400"/>
              <a:t>chaque SAP est identifié par une adresse unique.</a:t>
            </a:r>
            <a:endParaRPr/>
          </a:p>
        </p:txBody>
      </p:sp>
      <p:sp>
        <p:nvSpPr>
          <p:cNvPr id="457" name="Google Shape;457;p5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37</a:t>
            </a:fld>
            <a:endParaRPr/>
          </a:p>
        </p:txBody>
      </p:sp>
      <p:pic>
        <p:nvPicPr>
          <p:cNvPr id="458" name="Google Shape;458;p53"/>
          <p:cNvPicPr preferRelativeResize="0"/>
          <p:nvPr/>
        </p:nvPicPr>
        <p:blipFill rotWithShape="1">
          <a:blip r:embed="rId3">
            <a:alphaModFix/>
          </a:blip>
          <a:srcRect/>
          <a:stretch/>
        </p:blipFill>
        <p:spPr>
          <a:xfrm>
            <a:off x="76200" y="3286124"/>
            <a:ext cx="8915400" cy="231933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5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38</a:t>
            </a:fld>
            <a:endParaRPr/>
          </a:p>
        </p:txBody>
      </p:sp>
      <p:sp>
        <p:nvSpPr>
          <p:cNvPr id="464" name="Google Shape;464;p54"/>
          <p:cNvSpPr/>
          <p:nvPr/>
        </p:nvSpPr>
        <p:spPr>
          <a:xfrm>
            <a:off x="152400" y="990600"/>
            <a:ext cx="8763000" cy="5262979"/>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Arial"/>
                <a:ea typeface="Arial"/>
                <a:cs typeface="Arial"/>
                <a:sym typeface="Arial"/>
              </a:rPr>
              <a:t>Un service est formellement décrit par un ensemble de primitives. Une primitive est en fait une commande échangée entre deux couches adjacentes. Il existe quatre types de primitives de services:</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Arial"/>
                <a:ea typeface="Arial"/>
                <a:cs typeface="Arial"/>
                <a:sym typeface="Arial"/>
              </a:rPr>
              <a:t>1- </a:t>
            </a:r>
            <a:r>
              <a:rPr lang="fr-FR" sz="2400" b="1" i="0" u="none" strike="noStrike" cap="none">
                <a:solidFill>
                  <a:schemeClr val="dk1"/>
                </a:solidFill>
                <a:latin typeface="Arial"/>
                <a:ea typeface="Arial"/>
                <a:cs typeface="Arial"/>
                <a:sym typeface="Arial"/>
              </a:rPr>
              <a:t>Les primitives de demande (.Request), </a:t>
            </a:r>
            <a:r>
              <a:rPr lang="fr-FR" sz="2400" b="0" i="0" u="none" strike="noStrike" cap="none">
                <a:solidFill>
                  <a:schemeClr val="dk1"/>
                </a:solidFill>
                <a:latin typeface="Arial"/>
                <a:ea typeface="Arial"/>
                <a:cs typeface="Arial"/>
                <a:sym typeface="Arial"/>
              </a:rPr>
              <a:t>par lesquelles un utilisateur de service appelle une procédure.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Arial"/>
                <a:ea typeface="Arial"/>
                <a:cs typeface="Arial"/>
                <a:sym typeface="Arial"/>
              </a:rPr>
              <a:t>2- </a:t>
            </a:r>
            <a:r>
              <a:rPr lang="fr-FR" sz="2400" b="1" i="0" u="none" strike="noStrike" cap="none">
                <a:solidFill>
                  <a:schemeClr val="dk1"/>
                </a:solidFill>
                <a:latin typeface="Arial"/>
                <a:ea typeface="Arial"/>
                <a:cs typeface="Arial"/>
                <a:sym typeface="Arial"/>
              </a:rPr>
              <a:t>Les primitives d'indication (.Indication), </a:t>
            </a:r>
            <a:r>
              <a:rPr lang="fr-FR" sz="2400" b="0" i="0" u="none" strike="noStrike" cap="none">
                <a:solidFill>
                  <a:schemeClr val="dk1"/>
                </a:solidFill>
                <a:latin typeface="Arial"/>
                <a:ea typeface="Arial"/>
                <a:cs typeface="Arial"/>
                <a:sym typeface="Arial"/>
              </a:rPr>
              <a:t>par lesquelles l'entité correspondante est avertie qu'une procédure a été mise en route par l'entité émettrice sur son point d'accès au service ou bien que le fournisseur de service indique qu'il appelle une procédure.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55"/>
          <p:cNvSpPr txBox="1">
            <a:spLocks noGrp="1"/>
          </p:cNvSpPr>
          <p:nvPr>
            <p:ph type="body" idx="1"/>
          </p:nvPr>
        </p:nvSpPr>
        <p:spPr>
          <a:xfrm>
            <a:off x="428596" y="571480"/>
            <a:ext cx="8229600" cy="5638800"/>
          </a:xfrm>
          <a:prstGeom prst="rect">
            <a:avLst/>
          </a:prstGeom>
          <a:noFill/>
          <a:ln>
            <a:noFill/>
          </a:ln>
        </p:spPr>
        <p:txBody>
          <a:bodyPr spcFirstLastPara="1" wrap="square" lIns="91425" tIns="45700" rIns="91425" bIns="45700" anchor="t" anchorCtr="0">
            <a:normAutofit/>
          </a:bodyPr>
          <a:lstStyle/>
          <a:p>
            <a:pPr marL="342900" lvl="0" indent="-139700" algn="just" rtl="0">
              <a:lnSpc>
                <a:spcPct val="100000"/>
              </a:lnSpc>
              <a:spcBef>
                <a:spcPts val="0"/>
              </a:spcBef>
              <a:spcAft>
                <a:spcPts val="0"/>
              </a:spcAft>
              <a:buClr>
                <a:schemeClr val="dk1"/>
              </a:buClr>
              <a:buSzPts val="3200"/>
              <a:buFont typeface="Arial"/>
              <a:buNone/>
            </a:pPr>
            <a:endParaRPr b="1"/>
          </a:p>
          <a:p>
            <a:pPr marL="342900" lvl="0" indent="-342900" algn="just" rtl="0">
              <a:lnSpc>
                <a:spcPct val="100000"/>
              </a:lnSpc>
              <a:spcBef>
                <a:spcPts val="640"/>
              </a:spcBef>
              <a:spcAft>
                <a:spcPts val="0"/>
              </a:spcAft>
              <a:buClr>
                <a:schemeClr val="dk1"/>
              </a:buClr>
              <a:buSzPts val="3200"/>
              <a:buFont typeface="Arial"/>
              <a:buNone/>
            </a:pPr>
            <a:r>
              <a:rPr lang="fr-FR" b="1"/>
              <a:t>3- Les primitives de réponse (.Response) </a:t>
            </a:r>
            <a:r>
              <a:rPr lang="fr-FR"/>
              <a:t>, </a:t>
            </a:r>
            <a:r>
              <a:rPr lang="fr-FR" sz="2800"/>
              <a:t>par lesquelles l'utilisateur distant du service (N) accepte ou refuse le service demandé</a:t>
            </a:r>
            <a:r>
              <a:rPr lang="fr-FR"/>
              <a:t>.</a:t>
            </a:r>
            <a:endParaRPr/>
          </a:p>
          <a:p>
            <a:pPr marL="342900" lvl="0" indent="-342900" algn="just" rtl="0">
              <a:lnSpc>
                <a:spcPct val="100000"/>
              </a:lnSpc>
              <a:spcBef>
                <a:spcPts val="640"/>
              </a:spcBef>
              <a:spcAft>
                <a:spcPts val="0"/>
              </a:spcAft>
              <a:buClr>
                <a:schemeClr val="dk1"/>
              </a:buClr>
              <a:buSzPts val="3200"/>
              <a:buFont typeface="Arial"/>
              <a:buNone/>
            </a:pPr>
            <a:endParaRPr b="1"/>
          </a:p>
          <a:p>
            <a:pPr marL="342900" lvl="0" indent="-342900" algn="just" rtl="0">
              <a:lnSpc>
                <a:spcPct val="100000"/>
              </a:lnSpc>
              <a:spcBef>
                <a:spcPts val="640"/>
              </a:spcBef>
              <a:spcAft>
                <a:spcPts val="0"/>
              </a:spcAft>
              <a:buClr>
                <a:schemeClr val="dk1"/>
              </a:buClr>
              <a:buSzPts val="3200"/>
              <a:buFont typeface="Arial"/>
              <a:buNone/>
            </a:pPr>
            <a:r>
              <a:rPr lang="fr-FR" b="1"/>
              <a:t>4- Les primitives de confirmation (.Confirm) </a:t>
            </a:r>
            <a:r>
              <a:rPr lang="fr-FR"/>
              <a:t>, </a:t>
            </a:r>
            <a:endParaRPr/>
          </a:p>
          <a:p>
            <a:pPr marL="342900" lvl="0" indent="-342900" algn="just" rtl="0">
              <a:lnSpc>
                <a:spcPct val="100000"/>
              </a:lnSpc>
              <a:spcBef>
                <a:spcPts val="560"/>
              </a:spcBef>
              <a:spcAft>
                <a:spcPts val="0"/>
              </a:spcAft>
              <a:buClr>
                <a:schemeClr val="dk1"/>
              </a:buClr>
              <a:buSzPts val="2800"/>
              <a:buFont typeface="Arial"/>
              <a:buNone/>
            </a:pPr>
            <a:r>
              <a:rPr lang="fr-FR" sz="2800"/>
              <a:t>qui indiquent l'acceptation ou le refus du service demandé qui a été fait au point d'accès au service (N).</a:t>
            </a:r>
            <a:endParaRPr/>
          </a:p>
          <a:p>
            <a:pPr marL="342900" lvl="0" indent="-342900" algn="l" rtl="0">
              <a:lnSpc>
                <a:spcPct val="100000"/>
              </a:lnSpc>
              <a:spcBef>
                <a:spcPts val="640"/>
              </a:spcBef>
              <a:spcAft>
                <a:spcPts val="0"/>
              </a:spcAft>
              <a:buClr>
                <a:schemeClr val="dk1"/>
              </a:buClr>
              <a:buSzPts val="3200"/>
              <a:buFont typeface="Arial"/>
              <a:buNone/>
            </a:pPr>
            <a:endParaRPr/>
          </a:p>
          <a:p>
            <a:pPr marL="342900" lvl="0" indent="-139700" algn="l" rtl="0">
              <a:lnSpc>
                <a:spcPct val="100000"/>
              </a:lnSpc>
              <a:spcBef>
                <a:spcPts val="640"/>
              </a:spcBef>
              <a:spcAft>
                <a:spcPts val="0"/>
              </a:spcAft>
              <a:buClr>
                <a:schemeClr val="dk1"/>
              </a:buClr>
              <a:buSzPts val="3200"/>
              <a:buFont typeface="Arial"/>
              <a:buNone/>
            </a:pPr>
            <a:endParaRPr/>
          </a:p>
        </p:txBody>
      </p:sp>
      <p:sp>
        <p:nvSpPr>
          <p:cNvPr id="470" name="Google Shape;470;p5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39</a:t>
            </a:fl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56"/>
          <p:cNvSpPr txBox="1">
            <a:spLocks noGrp="1"/>
          </p:cNvSpPr>
          <p:nvPr>
            <p:ph type="body" idx="1"/>
          </p:nvPr>
        </p:nvSpPr>
        <p:spPr>
          <a:xfrm>
            <a:off x="457200" y="1066800"/>
            <a:ext cx="8229600" cy="5257800"/>
          </a:xfrm>
          <a:prstGeom prst="rect">
            <a:avLst/>
          </a:prstGeom>
          <a:noFill/>
          <a:ln>
            <a:noFill/>
          </a:ln>
        </p:spPr>
        <p:txBody>
          <a:bodyPr spcFirstLastPara="1" wrap="square" lIns="91425" tIns="45700" rIns="91425" bIns="45700" anchor="t" anchorCtr="0">
            <a:normAutofit/>
          </a:bodyPr>
          <a:lstStyle/>
          <a:p>
            <a:pPr marL="342900" lvl="0" indent="-342900" algn="just" rtl="0">
              <a:lnSpc>
                <a:spcPct val="100000"/>
              </a:lnSpc>
              <a:spcBef>
                <a:spcPts val="0"/>
              </a:spcBef>
              <a:spcAft>
                <a:spcPts val="0"/>
              </a:spcAft>
              <a:buClr>
                <a:schemeClr val="dk1"/>
              </a:buClr>
              <a:buSzPts val="2400"/>
              <a:buFont typeface="Arial"/>
              <a:buChar char="•"/>
            </a:pPr>
            <a:r>
              <a:rPr lang="fr-FR" sz="2400"/>
              <a:t>Lorsqu’une couche de la source reçoit des données, elle encapsule ces dernières avec ses informations puis les  passe à la couche inférieur.</a:t>
            </a:r>
            <a:endParaRPr/>
          </a:p>
          <a:p>
            <a:pPr marL="342900" lvl="0" indent="-190500" algn="just" rtl="0">
              <a:lnSpc>
                <a:spcPct val="100000"/>
              </a:lnSpc>
              <a:spcBef>
                <a:spcPts val="480"/>
              </a:spcBef>
              <a:spcAft>
                <a:spcPts val="0"/>
              </a:spcAft>
              <a:buClr>
                <a:schemeClr val="dk1"/>
              </a:buClr>
              <a:buSzPts val="2400"/>
              <a:buFont typeface="Arial"/>
              <a:buNone/>
            </a:pPr>
            <a:endParaRPr sz="2400"/>
          </a:p>
          <a:p>
            <a:pPr marL="342900" lvl="0" indent="-342900" algn="just" rtl="0">
              <a:lnSpc>
                <a:spcPct val="100000"/>
              </a:lnSpc>
              <a:spcBef>
                <a:spcPts val="480"/>
              </a:spcBef>
              <a:spcAft>
                <a:spcPts val="0"/>
              </a:spcAft>
              <a:buClr>
                <a:schemeClr val="dk1"/>
              </a:buClr>
              <a:buSzPts val="2400"/>
              <a:buFont typeface="Arial"/>
              <a:buChar char="•"/>
            </a:pPr>
            <a:r>
              <a:rPr lang="fr-FR" sz="2400"/>
              <a:t> Le mécanisme inverse a lieu au niveau du destinataire ou une couche reçoit les données de la couche inférieur ; enlève les informations la concernant ; puis transmet les informations restantes à la couche supérieure. </a:t>
            </a:r>
            <a:endParaRPr/>
          </a:p>
          <a:p>
            <a:pPr marL="342900" lvl="0" indent="-190500" algn="just" rtl="0">
              <a:lnSpc>
                <a:spcPct val="100000"/>
              </a:lnSpc>
              <a:spcBef>
                <a:spcPts val="480"/>
              </a:spcBef>
              <a:spcAft>
                <a:spcPts val="0"/>
              </a:spcAft>
              <a:buClr>
                <a:schemeClr val="dk1"/>
              </a:buClr>
              <a:buSzPts val="2400"/>
              <a:buFont typeface="Arial"/>
              <a:buNone/>
            </a:pPr>
            <a:endParaRPr sz="2400"/>
          </a:p>
          <a:p>
            <a:pPr marL="342900" lvl="0" indent="-342900" algn="just" rtl="0">
              <a:lnSpc>
                <a:spcPct val="100000"/>
              </a:lnSpc>
              <a:spcBef>
                <a:spcPts val="480"/>
              </a:spcBef>
              <a:spcAft>
                <a:spcPts val="0"/>
              </a:spcAft>
              <a:buClr>
                <a:schemeClr val="dk1"/>
              </a:buClr>
              <a:buSzPts val="2400"/>
              <a:buFont typeface="Arial"/>
              <a:buChar char="•"/>
            </a:pPr>
            <a:r>
              <a:rPr lang="fr-FR" sz="2400"/>
              <a:t>Les données transitant à la couche n de la source sont donc les mêmes que les données transitant à la couche n du destinataire.</a:t>
            </a:r>
            <a:endParaRPr/>
          </a:p>
        </p:txBody>
      </p:sp>
      <p:sp>
        <p:nvSpPr>
          <p:cNvPr id="476" name="Google Shape;476;p5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40</a:t>
            </a:f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5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41</a:t>
            </a:fld>
            <a:endParaRPr/>
          </a:p>
        </p:txBody>
      </p:sp>
      <p:pic>
        <p:nvPicPr>
          <p:cNvPr id="482" name="Google Shape;482;p57"/>
          <p:cNvPicPr preferRelativeResize="0">
            <a:picLocks noGrp="1"/>
          </p:cNvPicPr>
          <p:nvPr>
            <p:ph type="body" idx="1"/>
          </p:nvPr>
        </p:nvPicPr>
        <p:blipFill rotWithShape="1">
          <a:blip r:embed="rId3">
            <a:alphaModFix/>
          </a:blip>
          <a:srcRect/>
          <a:stretch/>
        </p:blipFill>
        <p:spPr>
          <a:xfrm>
            <a:off x="838200" y="609600"/>
            <a:ext cx="7467599" cy="55626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5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42</a:t>
            </a:fld>
            <a:endParaRPr/>
          </a:p>
        </p:txBody>
      </p:sp>
      <p:pic>
        <p:nvPicPr>
          <p:cNvPr id="488" name="Google Shape;488;p58"/>
          <p:cNvPicPr preferRelativeResize="0">
            <a:picLocks noGrp="1"/>
          </p:cNvPicPr>
          <p:nvPr>
            <p:ph type="body" idx="1"/>
          </p:nvPr>
        </p:nvPicPr>
        <p:blipFill rotWithShape="1">
          <a:blip r:embed="rId3">
            <a:alphaModFix/>
          </a:blip>
          <a:srcRect/>
          <a:stretch/>
        </p:blipFill>
        <p:spPr>
          <a:xfrm>
            <a:off x="609600" y="304800"/>
            <a:ext cx="6705600" cy="4114800"/>
          </a:xfrm>
          <a:prstGeom prst="rect">
            <a:avLst/>
          </a:prstGeom>
          <a:noFill/>
          <a:ln>
            <a:noFill/>
          </a:ln>
        </p:spPr>
      </p:pic>
      <p:sp>
        <p:nvSpPr>
          <p:cNvPr id="489" name="Google Shape;489;p58"/>
          <p:cNvSpPr/>
          <p:nvPr/>
        </p:nvSpPr>
        <p:spPr>
          <a:xfrm>
            <a:off x="457200" y="4385608"/>
            <a:ext cx="8229600" cy="1938992"/>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Arial"/>
                <a:ea typeface="Arial"/>
                <a:cs typeface="Arial"/>
                <a:sym typeface="Arial"/>
              </a:rPr>
              <a:t>Pour identifier les données lors de leur passage au travers d’une couche, l’appellation « Unité de données de protocole » (PDU) est utilisée.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Arial"/>
                <a:ea typeface="Arial"/>
                <a:cs typeface="Arial"/>
                <a:sym typeface="Arial"/>
              </a:rPr>
              <a:t>SDU(Service Data Unit) :</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r>
              <a:rPr lang="fr-FR" sz="2400" b="0" i="0" u="none" strike="noStrike" cap="none">
                <a:solidFill>
                  <a:schemeClr val="dk1"/>
                </a:solidFill>
                <a:latin typeface="Arial"/>
                <a:ea typeface="Arial"/>
                <a:cs typeface="Arial"/>
                <a:sym typeface="Arial"/>
              </a:rPr>
              <a:t>PCI (Protocol Control Information)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5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43</a:t>
            </a:fld>
            <a:endParaRPr/>
          </a:p>
        </p:txBody>
      </p:sp>
      <p:pic>
        <p:nvPicPr>
          <p:cNvPr id="495" name="Google Shape;495;p59"/>
          <p:cNvPicPr preferRelativeResize="0">
            <a:picLocks noGrp="1"/>
          </p:cNvPicPr>
          <p:nvPr>
            <p:ph type="body" idx="1"/>
          </p:nvPr>
        </p:nvPicPr>
        <p:blipFill rotWithShape="1">
          <a:blip r:embed="rId3">
            <a:alphaModFix/>
          </a:blip>
          <a:srcRect/>
          <a:stretch/>
        </p:blipFill>
        <p:spPr>
          <a:xfrm>
            <a:off x="381000" y="762000"/>
            <a:ext cx="8305800" cy="5715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60"/>
          <p:cNvSpPr txBox="1">
            <a:spLocks noGrp="1"/>
          </p:cNvSpPr>
          <p:nvPr>
            <p:ph type="title"/>
          </p:nvPr>
        </p:nvSpPr>
        <p:spPr>
          <a:xfrm>
            <a:off x="304800" y="228600"/>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50179"/>
              <a:buNone/>
            </a:pPr>
            <a:r>
              <a:rPr lang="fr-FR" sz="3100" b="1"/>
              <a:t>. Les organismes de normalisation</a:t>
            </a:r>
            <a:br>
              <a:rPr lang="fr-FR" b="1"/>
            </a:br>
            <a:endParaRPr/>
          </a:p>
        </p:txBody>
      </p:sp>
      <p:sp>
        <p:nvSpPr>
          <p:cNvPr id="501" name="Google Shape;501;p60"/>
          <p:cNvSpPr txBox="1">
            <a:spLocks noGrp="1"/>
          </p:cNvSpPr>
          <p:nvPr>
            <p:ph type="body" idx="1"/>
          </p:nvPr>
        </p:nvSpPr>
        <p:spPr>
          <a:xfrm>
            <a:off x="152400" y="838200"/>
            <a:ext cx="8534400" cy="5867400"/>
          </a:xfrm>
          <a:prstGeom prst="rect">
            <a:avLst/>
          </a:prstGeom>
          <a:noFill/>
          <a:ln>
            <a:noFill/>
          </a:ln>
        </p:spPr>
        <p:txBody>
          <a:bodyPr spcFirstLastPara="1" wrap="square" lIns="91425" tIns="45700" rIns="91425" bIns="45700" anchor="t" anchorCtr="0">
            <a:normAutofit fontScale="92500"/>
          </a:bodyPr>
          <a:lstStyle/>
          <a:p>
            <a:pPr marL="342900" lvl="0" indent="-342900" algn="just" rtl="0">
              <a:lnSpc>
                <a:spcPct val="100000"/>
              </a:lnSpc>
              <a:spcBef>
                <a:spcPts val="0"/>
              </a:spcBef>
              <a:spcAft>
                <a:spcPts val="0"/>
              </a:spcAft>
              <a:buClr>
                <a:schemeClr val="dk1"/>
              </a:buClr>
              <a:buSzPct val="100000"/>
              <a:buFont typeface="Arial"/>
              <a:buChar char="•"/>
            </a:pPr>
            <a:r>
              <a:rPr lang="fr-FR" sz="2000"/>
              <a:t>Le fait de connaître les organismes à l'origine des normes utilisées dans les réseaux vous aidera à mieux comprendre en quoi ces normes assurent un réseau Internet ouvert et non lié à des entreprises. Vous pourrez également découvrir les nouvelles normes à mesure de leur élaboration.</a:t>
            </a:r>
            <a:endParaRPr/>
          </a:p>
          <a:p>
            <a:pPr marL="342900" lvl="0" indent="-342900" algn="just" rtl="0">
              <a:lnSpc>
                <a:spcPct val="100000"/>
              </a:lnSpc>
              <a:spcBef>
                <a:spcPts val="370"/>
              </a:spcBef>
              <a:spcAft>
                <a:spcPts val="0"/>
              </a:spcAft>
              <a:buClr>
                <a:schemeClr val="dk1"/>
              </a:buClr>
              <a:buSzPct val="100000"/>
              <a:buFont typeface="Arial"/>
              <a:buNone/>
            </a:pPr>
            <a:endParaRPr sz="2000"/>
          </a:p>
          <a:p>
            <a:pPr marL="342900" lvl="0" indent="-342900" algn="just" rtl="0">
              <a:lnSpc>
                <a:spcPct val="100000"/>
              </a:lnSpc>
              <a:spcBef>
                <a:spcPts val="370"/>
              </a:spcBef>
              <a:spcAft>
                <a:spcPts val="0"/>
              </a:spcAft>
              <a:buClr>
                <a:schemeClr val="dk1"/>
              </a:buClr>
              <a:buSzPct val="100000"/>
              <a:buFont typeface="Arial"/>
              <a:buChar char="•"/>
            </a:pPr>
            <a:r>
              <a:rPr lang="fr-FR" sz="2000" b="1"/>
              <a:t>L'IEEE (Institute of Electrical and Electronics Engineers) : </a:t>
            </a:r>
            <a:r>
              <a:rPr lang="fr-FR" sz="2000"/>
              <a:t>est une association américaine professionnelle s'adressant aux spécialistes du génie électrique et de l'électronique qui souhaitent se consacrer à l'innovation technologique et à la création de normes. En 2012, l'IEEE se composait de 38 sociétés, avait publié 130 journaux et parrainé plus de 1 300 conférences par an dans le monde entier. L'IEEE compte actuellement plus de 1 300 normes et projets en cours de développement.</a:t>
            </a:r>
            <a:endParaRPr/>
          </a:p>
          <a:p>
            <a:pPr marL="342900" lvl="0" indent="-225425" algn="just" rtl="0">
              <a:lnSpc>
                <a:spcPct val="100000"/>
              </a:lnSpc>
              <a:spcBef>
                <a:spcPts val="370"/>
              </a:spcBef>
              <a:spcAft>
                <a:spcPts val="0"/>
              </a:spcAft>
              <a:buClr>
                <a:schemeClr val="dk1"/>
              </a:buClr>
              <a:buSzPct val="100000"/>
              <a:buFont typeface="Arial"/>
              <a:buNone/>
            </a:pPr>
            <a:endParaRPr sz="2000"/>
          </a:p>
          <a:p>
            <a:pPr marL="342900" lvl="0" indent="-225425" algn="just" rtl="0">
              <a:lnSpc>
                <a:spcPct val="100000"/>
              </a:lnSpc>
              <a:spcBef>
                <a:spcPts val="370"/>
              </a:spcBef>
              <a:spcAft>
                <a:spcPts val="0"/>
              </a:spcAft>
              <a:buClr>
                <a:schemeClr val="dk1"/>
              </a:buClr>
              <a:buSzPct val="100000"/>
              <a:buFont typeface="Arial"/>
              <a:buNone/>
            </a:pPr>
            <a:endParaRPr sz="2000"/>
          </a:p>
          <a:p>
            <a:pPr marL="342900" lvl="0" indent="-342900" algn="just" rtl="0">
              <a:lnSpc>
                <a:spcPct val="100000"/>
              </a:lnSpc>
              <a:spcBef>
                <a:spcPts val="370"/>
              </a:spcBef>
              <a:spcAft>
                <a:spcPts val="0"/>
              </a:spcAft>
              <a:buClr>
                <a:schemeClr val="dk1"/>
              </a:buClr>
              <a:buSzPct val="100000"/>
              <a:buFont typeface="Arial"/>
              <a:buChar char="•"/>
            </a:pPr>
            <a:r>
              <a:rPr lang="fr-FR" sz="2000"/>
              <a:t>L'organisme rassemble plus de 400 000 membres dans plus de 160 pays, dont plus de 107 000 étudiants. L'IEEE offre des opportunités de formation et de valorisation professionnelle dans l'optique de promouvoir les compétences et les connaissances du domaine de l'électronique.</a:t>
            </a:r>
            <a:endParaRPr/>
          </a:p>
        </p:txBody>
      </p:sp>
      <p:sp>
        <p:nvSpPr>
          <p:cNvPr id="502" name="Google Shape;502;p6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44</a:t>
            </a:fl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61"/>
          <p:cNvSpPr txBox="1">
            <a:spLocks noGrp="1"/>
          </p:cNvSpPr>
          <p:nvPr>
            <p:ph type="body" idx="1"/>
          </p:nvPr>
        </p:nvSpPr>
        <p:spPr>
          <a:xfrm>
            <a:off x="228600" y="381000"/>
            <a:ext cx="8458200" cy="6248400"/>
          </a:xfrm>
          <a:prstGeom prst="rect">
            <a:avLst/>
          </a:prstGeom>
          <a:noFill/>
          <a:ln>
            <a:noFill/>
          </a:ln>
        </p:spPr>
        <p:txBody>
          <a:bodyPr spcFirstLastPara="1" wrap="square" lIns="91425" tIns="45700" rIns="91425" bIns="45700" anchor="t" anchorCtr="0">
            <a:normAutofit fontScale="25000" lnSpcReduction="20000"/>
          </a:bodyPr>
          <a:lstStyle/>
          <a:p>
            <a:pPr marL="342900" lvl="0" indent="-292100" algn="l" rtl="0">
              <a:lnSpc>
                <a:spcPct val="100000"/>
              </a:lnSpc>
              <a:spcBef>
                <a:spcPts val="0"/>
              </a:spcBef>
              <a:spcAft>
                <a:spcPts val="0"/>
              </a:spcAft>
              <a:buClr>
                <a:schemeClr val="dk1"/>
              </a:buClr>
              <a:buSzPct val="100000"/>
              <a:buFont typeface="Arial"/>
              <a:buNone/>
            </a:pPr>
            <a:endParaRPr/>
          </a:p>
          <a:p>
            <a:pPr marL="342900" lvl="0" indent="-342900" algn="l" rtl="0">
              <a:lnSpc>
                <a:spcPct val="100000"/>
              </a:lnSpc>
              <a:spcBef>
                <a:spcPts val="400"/>
              </a:spcBef>
              <a:spcAft>
                <a:spcPts val="0"/>
              </a:spcAft>
              <a:buClr>
                <a:schemeClr val="dk1"/>
              </a:buClr>
              <a:buSzPct val="100000"/>
              <a:buFont typeface="Arial"/>
              <a:buChar char="•"/>
            </a:pPr>
            <a:r>
              <a:rPr lang="fr-FR" sz="8000" b="1"/>
              <a:t>L'EIA (Electronic Industries Alliance), anciennement Electronics Industries Association,!</a:t>
            </a:r>
            <a:endParaRPr/>
          </a:p>
          <a:p>
            <a:pPr marL="342900" lvl="0" indent="-342900" algn="l" rtl="0">
              <a:lnSpc>
                <a:spcPct val="100000"/>
              </a:lnSpc>
              <a:spcBef>
                <a:spcPts val="400"/>
              </a:spcBef>
              <a:spcAft>
                <a:spcPts val="0"/>
              </a:spcAft>
              <a:buClr>
                <a:schemeClr val="dk1"/>
              </a:buClr>
              <a:buSzPct val="100000"/>
              <a:buFont typeface="Arial"/>
              <a:buChar char="•"/>
            </a:pPr>
            <a:r>
              <a:rPr lang="fr-FR" sz="8000"/>
              <a:t>est une alliance  commerciale internationale de normalisation dont le rôle concerne les entreprises d'électronique. L'EIA est connue pour ses normes associées au câblage électrique, aux connecteurs et aux racks 19 pouces utilisés pour monter l'équipement réseau.</a:t>
            </a:r>
            <a:endParaRPr/>
          </a:p>
          <a:p>
            <a:pPr marL="342900" lvl="0" indent="-215900" algn="l" rtl="0">
              <a:lnSpc>
                <a:spcPct val="100000"/>
              </a:lnSpc>
              <a:spcBef>
                <a:spcPts val="400"/>
              </a:spcBef>
              <a:spcAft>
                <a:spcPts val="0"/>
              </a:spcAft>
              <a:buClr>
                <a:schemeClr val="dk1"/>
              </a:buClr>
              <a:buSzPct val="100000"/>
              <a:buFont typeface="Arial"/>
              <a:buNone/>
            </a:pPr>
            <a:endParaRPr sz="8000"/>
          </a:p>
          <a:p>
            <a:pPr marL="342900" lvl="0" indent="-342900" algn="just" rtl="0">
              <a:lnSpc>
                <a:spcPct val="100000"/>
              </a:lnSpc>
              <a:spcBef>
                <a:spcPts val="400"/>
              </a:spcBef>
              <a:spcAft>
                <a:spcPts val="0"/>
              </a:spcAft>
              <a:buClr>
                <a:schemeClr val="dk1"/>
              </a:buClr>
              <a:buSzPct val="100000"/>
              <a:buFont typeface="Arial"/>
              <a:buChar char="•"/>
            </a:pPr>
            <a:r>
              <a:rPr lang="fr-FR" sz="8000" b="1"/>
              <a:t>La TIA (Telecommunications Industry Association) </a:t>
            </a:r>
            <a:r>
              <a:rPr lang="fr-FR" sz="8000"/>
              <a:t>est responsable du développement des normes de communication dans un grand nombre de domaines, incluant les équipements radio, les tours cellulaires, les dispositifs de voix sur IP (VoIP) et les communications par satellite. Plusieurs de ses normes sont élaborées en collaboration avec l'EIA.</a:t>
            </a:r>
            <a:endParaRPr/>
          </a:p>
          <a:p>
            <a:pPr marL="342900" lvl="0" indent="-215900" algn="just" rtl="0">
              <a:lnSpc>
                <a:spcPct val="100000"/>
              </a:lnSpc>
              <a:spcBef>
                <a:spcPts val="400"/>
              </a:spcBef>
              <a:spcAft>
                <a:spcPts val="0"/>
              </a:spcAft>
              <a:buClr>
                <a:schemeClr val="dk1"/>
              </a:buClr>
              <a:buSzPct val="100000"/>
              <a:buFont typeface="Arial"/>
              <a:buNone/>
            </a:pPr>
            <a:endParaRPr sz="8000"/>
          </a:p>
          <a:p>
            <a:pPr marL="342900" lvl="0" indent="-342900" algn="just" rtl="0">
              <a:lnSpc>
                <a:spcPct val="100000"/>
              </a:lnSpc>
              <a:spcBef>
                <a:spcPts val="400"/>
              </a:spcBef>
              <a:spcAft>
                <a:spcPts val="0"/>
              </a:spcAft>
              <a:buClr>
                <a:schemeClr val="dk1"/>
              </a:buClr>
              <a:buSzPct val="100000"/>
              <a:buFont typeface="Arial"/>
              <a:buChar char="•"/>
            </a:pPr>
            <a:r>
              <a:rPr lang="fr-FR" sz="8000" b="1"/>
              <a:t>L'ITU-T (secteur de la normalisation des télécommunications de l'Union internationale des télécommunications)!</a:t>
            </a:r>
            <a:endParaRPr/>
          </a:p>
          <a:p>
            <a:pPr marL="342900" lvl="0" indent="-342900" algn="just" rtl="0">
              <a:lnSpc>
                <a:spcPct val="100000"/>
              </a:lnSpc>
              <a:spcBef>
                <a:spcPts val="400"/>
              </a:spcBef>
              <a:spcAft>
                <a:spcPts val="0"/>
              </a:spcAft>
              <a:buClr>
                <a:schemeClr val="dk1"/>
              </a:buClr>
              <a:buSzPct val="100000"/>
              <a:buFont typeface="Arial"/>
              <a:buNone/>
            </a:pPr>
            <a:r>
              <a:rPr lang="fr-FR" sz="8000" b="1"/>
              <a:t> </a:t>
            </a:r>
            <a:r>
              <a:rPr lang="fr-FR" sz="8000"/>
              <a:t>figure parmi les organismes de normalisation les plus grands et les plus anciens. L'ITU-T définit des normes de compression vidéo, de télévision sur IP (IPTV) et de communication haut débit, telles que la ligne d'abonné numérique (DSL). Par exemple, lorsque vous appelez un correspondant dans un autre pays, les codes de pays de l'ITU sont utilisés pour établir la connexion.</a:t>
            </a:r>
            <a:endParaRPr/>
          </a:p>
          <a:p>
            <a:pPr marL="342900" lvl="0" indent="-342900" algn="just" rtl="0">
              <a:lnSpc>
                <a:spcPct val="100000"/>
              </a:lnSpc>
              <a:spcBef>
                <a:spcPts val="400"/>
              </a:spcBef>
              <a:spcAft>
                <a:spcPts val="0"/>
              </a:spcAft>
              <a:buClr>
                <a:schemeClr val="dk1"/>
              </a:buClr>
              <a:buSzPct val="100000"/>
              <a:buFont typeface="Arial"/>
              <a:buNone/>
            </a:pPr>
            <a:endParaRPr sz="8000"/>
          </a:p>
          <a:p>
            <a:pPr marL="342900" lvl="0" indent="-342900" algn="just" rtl="0">
              <a:lnSpc>
                <a:spcPct val="100000"/>
              </a:lnSpc>
              <a:spcBef>
                <a:spcPts val="200"/>
              </a:spcBef>
              <a:spcAft>
                <a:spcPts val="0"/>
              </a:spcAft>
              <a:buClr>
                <a:schemeClr val="dk1"/>
              </a:buClr>
              <a:buSzPct val="100000"/>
              <a:buFont typeface="Arial"/>
              <a:buNone/>
            </a:pPr>
            <a:endParaRPr sz="4000"/>
          </a:p>
          <a:p>
            <a:pPr marL="342900" lvl="0" indent="-279400" algn="just" rtl="0">
              <a:lnSpc>
                <a:spcPct val="100000"/>
              </a:lnSpc>
              <a:spcBef>
                <a:spcPts val="200"/>
              </a:spcBef>
              <a:spcAft>
                <a:spcPts val="0"/>
              </a:spcAft>
              <a:buClr>
                <a:schemeClr val="dk1"/>
              </a:buClr>
              <a:buSzPct val="100000"/>
              <a:buFont typeface="Arial"/>
              <a:buNone/>
            </a:pPr>
            <a:endParaRPr sz="4000"/>
          </a:p>
        </p:txBody>
      </p:sp>
      <p:sp>
        <p:nvSpPr>
          <p:cNvPr id="508" name="Google Shape;508;p6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45</a:t>
            </a:f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62"/>
          <p:cNvSpPr txBox="1">
            <a:spLocks noGrp="1"/>
          </p:cNvSpPr>
          <p:nvPr>
            <p:ph type="body" idx="1"/>
          </p:nvPr>
        </p:nvSpPr>
        <p:spPr>
          <a:xfrm>
            <a:off x="228600" y="762000"/>
            <a:ext cx="8458200" cy="5562600"/>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just" rtl="0">
              <a:lnSpc>
                <a:spcPct val="100000"/>
              </a:lnSpc>
              <a:spcBef>
                <a:spcPts val="0"/>
              </a:spcBef>
              <a:spcAft>
                <a:spcPts val="0"/>
              </a:spcAft>
              <a:buClr>
                <a:schemeClr val="dk1"/>
              </a:buClr>
              <a:buSzPct val="100000"/>
              <a:buFont typeface="Arial"/>
              <a:buChar char="•"/>
            </a:pPr>
            <a:r>
              <a:rPr lang="fr-FR" sz="2400" b="1"/>
              <a:t>L'ICANN (Internet Corporation for Assigned Names and Numbers) :</a:t>
            </a:r>
            <a:endParaRPr/>
          </a:p>
          <a:p>
            <a:pPr marL="342900" lvl="0" indent="-342900" algn="just" rtl="0">
              <a:lnSpc>
                <a:spcPct val="100000"/>
              </a:lnSpc>
              <a:spcBef>
                <a:spcPts val="444"/>
              </a:spcBef>
              <a:spcAft>
                <a:spcPts val="0"/>
              </a:spcAft>
              <a:buClr>
                <a:schemeClr val="dk1"/>
              </a:buClr>
              <a:buSzPct val="100000"/>
              <a:buFont typeface="Arial"/>
              <a:buNone/>
            </a:pPr>
            <a:r>
              <a:rPr lang="fr-FR" sz="2400"/>
              <a:t>est une association à but non lucratif basée aux États-Unis qui coordonne l'attribution des adresses IP, la gestion des noms de domaine utilisés par le protocole DNS et les identificateurs de protocole ou numéros de ports utilisés par les protocoles TCP et UDP.</a:t>
            </a:r>
            <a:endParaRPr/>
          </a:p>
          <a:p>
            <a:pPr marL="342900" lvl="0" indent="-342900" algn="just" rtl="0">
              <a:lnSpc>
                <a:spcPct val="100000"/>
              </a:lnSpc>
              <a:spcBef>
                <a:spcPts val="444"/>
              </a:spcBef>
              <a:spcAft>
                <a:spcPts val="0"/>
              </a:spcAft>
              <a:buClr>
                <a:schemeClr val="dk1"/>
              </a:buClr>
              <a:buSzPct val="100000"/>
              <a:buFont typeface="Arial"/>
              <a:buNone/>
            </a:pPr>
            <a:endParaRPr sz="2400"/>
          </a:p>
          <a:p>
            <a:pPr marL="342900" lvl="0" indent="-342900" algn="just" rtl="0">
              <a:lnSpc>
                <a:spcPct val="100000"/>
              </a:lnSpc>
              <a:spcBef>
                <a:spcPts val="444"/>
              </a:spcBef>
              <a:spcAft>
                <a:spcPts val="0"/>
              </a:spcAft>
              <a:buClr>
                <a:schemeClr val="dk1"/>
              </a:buClr>
              <a:buSzPct val="100000"/>
              <a:buFont typeface="Arial"/>
              <a:buChar char="•"/>
            </a:pPr>
            <a:r>
              <a:rPr lang="fr-FR" sz="2400"/>
              <a:t>L'ICANN crée des politiques et assume la responsabilité totale de ces attributions.</a:t>
            </a:r>
            <a:endParaRPr/>
          </a:p>
          <a:p>
            <a:pPr marL="342900" lvl="0" indent="-201930" algn="just" rtl="0">
              <a:lnSpc>
                <a:spcPct val="100000"/>
              </a:lnSpc>
              <a:spcBef>
                <a:spcPts val="444"/>
              </a:spcBef>
              <a:spcAft>
                <a:spcPts val="0"/>
              </a:spcAft>
              <a:buClr>
                <a:schemeClr val="dk1"/>
              </a:buClr>
              <a:buSzPct val="100000"/>
              <a:buFont typeface="Arial"/>
              <a:buNone/>
            </a:pPr>
            <a:endParaRPr sz="2400"/>
          </a:p>
          <a:p>
            <a:pPr marL="342900" lvl="0" indent="-342900" algn="just" rtl="0">
              <a:lnSpc>
                <a:spcPct val="100000"/>
              </a:lnSpc>
              <a:spcBef>
                <a:spcPts val="444"/>
              </a:spcBef>
              <a:spcAft>
                <a:spcPts val="0"/>
              </a:spcAft>
              <a:buClr>
                <a:schemeClr val="dk1"/>
              </a:buClr>
              <a:buSzPct val="100000"/>
              <a:buFont typeface="Arial"/>
              <a:buChar char="•"/>
            </a:pPr>
            <a:r>
              <a:rPr lang="fr-FR" sz="2400" b="1"/>
              <a:t>L'IANA (Internet Assigned Numbers Authority):</a:t>
            </a:r>
            <a:endParaRPr/>
          </a:p>
          <a:p>
            <a:pPr marL="342900" lvl="0" indent="-342900" algn="just" rtl="0">
              <a:lnSpc>
                <a:spcPct val="100000"/>
              </a:lnSpc>
              <a:spcBef>
                <a:spcPts val="444"/>
              </a:spcBef>
              <a:spcAft>
                <a:spcPts val="0"/>
              </a:spcAft>
              <a:buClr>
                <a:schemeClr val="dk1"/>
              </a:buClr>
              <a:buSzPct val="100000"/>
              <a:buFont typeface="Arial"/>
              <a:buNone/>
            </a:pPr>
            <a:r>
              <a:rPr lang="fr-FR" sz="2400" b="1"/>
              <a:t>       </a:t>
            </a:r>
            <a:r>
              <a:rPr lang="fr-FR" sz="2400"/>
              <a:t>est une composante de l'ICANN chargée de superviser et de gérer l'affectation des adresses IP, la gestion des noms de domaine et les identificateurs de protocole pour le compte de l'ICANN.</a:t>
            </a:r>
            <a:endParaRPr/>
          </a:p>
          <a:p>
            <a:pPr marL="342900" lvl="0" indent="-154940" algn="l" rtl="0">
              <a:lnSpc>
                <a:spcPct val="100000"/>
              </a:lnSpc>
              <a:spcBef>
                <a:spcPts val="592"/>
              </a:spcBef>
              <a:spcAft>
                <a:spcPts val="0"/>
              </a:spcAft>
              <a:buClr>
                <a:schemeClr val="dk1"/>
              </a:buClr>
              <a:buSzPct val="100000"/>
              <a:buFont typeface="Arial"/>
              <a:buNone/>
            </a:pPr>
            <a:endParaRPr/>
          </a:p>
        </p:txBody>
      </p:sp>
      <p:sp>
        <p:nvSpPr>
          <p:cNvPr id="514" name="Google Shape;514;p6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46</a:t>
            </a:fl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6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a:t>Modèle TCP/IP</a:t>
            </a:r>
            <a:endParaRPr/>
          </a:p>
        </p:txBody>
      </p:sp>
      <p:sp>
        <p:nvSpPr>
          <p:cNvPr id="521" name="Google Shape;521;p6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47</a:t>
            </a:fld>
            <a:endParaRPr/>
          </a:p>
        </p:txBody>
      </p:sp>
      <p:pic>
        <p:nvPicPr>
          <p:cNvPr id="522" name="Google Shape;522;p63"/>
          <p:cNvPicPr preferRelativeResize="0"/>
          <p:nvPr/>
        </p:nvPicPr>
        <p:blipFill rotWithShape="1">
          <a:blip r:embed="rId3">
            <a:alphaModFix/>
          </a:blip>
          <a:srcRect t="14626"/>
          <a:stretch/>
        </p:blipFill>
        <p:spPr>
          <a:xfrm>
            <a:off x="251520" y="1772816"/>
            <a:ext cx="8558751" cy="410445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6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Internet &amp; TCP/IP</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65"/>
          <p:cNvSpPr txBox="1">
            <a:spLocks noGrp="1"/>
          </p:cNvSpPr>
          <p:nvPr>
            <p:ph type="title"/>
          </p:nvPr>
        </p:nvSpPr>
        <p:spPr>
          <a:xfrm>
            <a:off x="457200" y="-228600"/>
            <a:ext cx="77724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b="1"/>
              <a:t>Historique</a:t>
            </a:r>
            <a:endParaRPr/>
          </a:p>
        </p:txBody>
      </p:sp>
      <p:sp>
        <p:nvSpPr>
          <p:cNvPr id="533" name="Google Shape;533;p65"/>
          <p:cNvSpPr txBox="1">
            <a:spLocks noGrp="1"/>
          </p:cNvSpPr>
          <p:nvPr>
            <p:ph type="body" idx="1"/>
          </p:nvPr>
        </p:nvSpPr>
        <p:spPr>
          <a:xfrm>
            <a:off x="179388" y="990600"/>
            <a:ext cx="8964612" cy="58674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1800"/>
              <a:buFont typeface="Arial"/>
              <a:buChar char="•"/>
            </a:pPr>
            <a:r>
              <a:rPr lang="fr-FR" sz="1800"/>
              <a:t>1961: Réseaux de files d’attente: efficacité de la commutation de paquets</a:t>
            </a:r>
            <a:endParaRPr/>
          </a:p>
          <a:p>
            <a:pPr marL="342900" lvl="0" indent="-342900" algn="l" rtl="0">
              <a:lnSpc>
                <a:spcPct val="100000"/>
              </a:lnSpc>
              <a:spcBef>
                <a:spcPts val="360"/>
              </a:spcBef>
              <a:spcAft>
                <a:spcPts val="0"/>
              </a:spcAft>
              <a:buClr>
                <a:schemeClr val="dk1"/>
              </a:buClr>
              <a:buSzPts val="1800"/>
              <a:buFont typeface="Arial"/>
              <a:buChar char="•"/>
            </a:pPr>
            <a:r>
              <a:rPr lang="fr-FR" sz="1800"/>
              <a:t>1964: Commutation de paquets ds réseaux militaires</a:t>
            </a:r>
            <a:endParaRPr/>
          </a:p>
          <a:p>
            <a:pPr marL="342900" lvl="0" indent="-342900" algn="l" rtl="0">
              <a:lnSpc>
                <a:spcPct val="100000"/>
              </a:lnSpc>
              <a:spcBef>
                <a:spcPts val="360"/>
              </a:spcBef>
              <a:spcAft>
                <a:spcPts val="0"/>
              </a:spcAft>
              <a:buClr>
                <a:schemeClr val="dk1"/>
              </a:buClr>
              <a:buSzPts val="1800"/>
              <a:buFont typeface="Arial"/>
              <a:buChar char="•"/>
            </a:pPr>
            <a:r>
              <a:rPr lang="fr-FR" sz="1800"/>
              <a:t>1967 : Peer to Peer networking</a:t>
            </a:r>
            <a:endParaRPr/>
          </a:p>
          <a:p>
            <a:pPr marL="742950" lvl="1" indent="-285750" algn="l" rtl="0">
              <a:lnSpc>
                <a:spcPct val="100000"/>
              </a:lnSpc>
              <a:spcBef>
                <a:spcPts val="360"/>
              </a:spcBef>
              <a:spcAft>
                <a:spcPts val="0"/>
              </a:spcAft>
              <a:buClr>
                <a:schemeClr val="dk1"/>
              </a:buClr>
              <a:buSzPts val="1800"/>
              <a:buFont typeface="Arial"/>
              <a:buChar char="–"/>
            </a:pPr>
            <a:r>
              <a:rPr lang="fr-FR" sz="1800"/>
              <a:t>pas de structure hiérarchique avec un seul point de contrôle</a:t>
            </a:r>
            <a:endParaRPr/>
          </a:p>
          <a:p>
            <a:pPr marL="742950" lvl="1" indent="-285750" algn="l" rtl="0">
              <a:lnSpc>
                <a:spcPct val="100000"/>
              </a:lnSpc>
              <a:spcBef>
                <a:spcPts val="360"/>
              </a:spcBef>
              <a:spcAft>
                <a:spcPts val="0"/>
              </a:spcAft>
              <a:buClr>
                <a:schemeClr val="dk1"/>
              </a:buClr>
              <a:buSzPts val="1800"/>
              <a:buFont typeface="Arial"/>
              <a:buChar char="–"/>
            </a:pPr>
            <a:r>
              <a:rPr lang="fr-FR" sz="1800"/>
              <a:t>plus de fiabilité</a:t>
            </a:r>
            <a:endParaRPr/>
          </a:p>
          <a:p>
            <a:pPr marL="742950" lvl="1" indent="-285750" algn="l" rtl="0">
              <a:lnSpc>
                <a:spcPct val="100000"/>
              </a:lnSpc>
              <a:spcBef>
                <a:spcPts val="360"/>
              </a:spcBef>
              <a:spcAft>
                <a:spcPts val="0"/>
              </a:spcAft>
              <a:buClr>
                <a:schemeClr val="dk1"/>
              </a:buClr>
              <a:buSzPts val="1800"/>
              <a:buFont typeface="Arial"/>
              <a:buChar char="–"/>
            </a:pPr>
            <a:r>
              <a:rPr lang="fr-FR" sz="1800"/>
              <a:t>Conception de l’ARPANET</a:t>
            </a:r>
            <a:endParaRPr/>
          </a:p>
          <a:p>
            <a:pPr marL="1143000" lvl="2" indent="-228600" algn="l" rtl="0">
              <a:lnSpc>
                <a:spcPct val="100000"/>
              </a:lnSpc>
              <a:spcBef>
                <a:spcPts val="360"/>
              </a:spcBef>
              <a:spcAft>
                <a:spcPts val="0"/>
              </a:spcAft>
              <a:buClr>
                <a:schemeClr val="dk1"/>
              </a:buClr>
              <a:buSzPts val="1800"/>
              <a:buFont typeface="Arial"/>
              <a:buChar char="•"/>
            </a:pPr>
            <a:r>
              <a:rPr lang="fr-FR" sz="1800"/>
              <a:t>Objectifs : sauvegarder l ’existant, diffuser au maximum les spécifications + simplicité</a:t>
            </a:r>
            <a:endParaRPr/>
          </a:p>
          <a:p>
            <a:pPr marL="1143000" lvl="2" indent="-228600" algn="l" rtl="0">
              <a:lnSpc>
                <a:spcPct val="100000"/>
              </a:lnSpc>
              <a:spcBef>
                <a:spcPts val="360"/>
              </a:spcBef>
              <a:spcAft>
                <a:spcPts val="0"/>
              </a:spcAft>
              <a:buClr>
                <a:schemeClr val="dk1"/>
              </a:buClr>
              <a:buSzPts val="1800"/>
              <a:buFont typeface="Arial"/>
              <a:buChar char="•"/>
            </a:pPr>
            <a:r>
              <a:rPr lang="fr-FR" sz="1800"/>
              <a:t>commutation de paquets + routage dynamique</a:t>
            </a:r>
            <a:endParaRPr/>
          </a:p>
          <a:p>
            <a:pPr marL="342900" lvl="0" indent="-342900" algn="l" rtl="0">
              <a:lnSpc>
                <a:spcPct val="100000"/>
              </a:lnSpc>
              <a:spcBef>
                <a:spcPts val="360"/>
              </a:spcBef>
              <a:spcAft>
                <a:spcPts val="0"/>
              </a:spcAft>
              <a:buClr>
                <a:schemeClr val="dk1"/>
              </a:buClr>
              <a:buSzPts val="1800"/>
              <a:buFont typeface="Arial"/>
              <a:buChar char="•"/>
            </a:pPr>
            <a:r>
              <a:rPr lang="fr-FR" sz="1800"/>
              <a:t>1970: ALOHAnet: transmission par satellite</a:t>
            </a:r>
            <a:endParaRPr/>
          </a:p>
          <a:p>
            <a:pPr marL="342900" lvl="0" indent="-342900" algn="l" rtl="0">
              <a:lnSpc>
                <a:spcPct val="100000"/>
              </a:lnSpc>
              <a:spcBef>
                <a:spcPts val="360"/>
              </a:spcBef>
              <a:spcAft>
                <a:spcPts val="0"/>
              </a:spcAft>
              <a:buClr>
                <a:schemeClr val="dk1"/>
              </a:buClr>
              <a:buSzPts val="1800"/>
              <a:buFont typeface="Arial"/>
              <a:buChar char="•"/>
            </a:pPr>
            <a:r>
              <a:rPr lang="fr-FR" sz="1800"/>
              <a:t>1972 : ARPANET (DoD) opérationnel</a:t>
            </a:r>
            <a:endParaRPr/>
          </a:p>
          <a:p>
            <a:pPr marL="742950" lvl="1" indent="-285750" algn="l" rtl="0">
              <a:lnSpc>
                <a:spcPct val="100000"/>
              </a:lnSpc>
              <a:spcBef>
                <a:spcPts val="360"/>
              </a:spcBef>
              <a:spcAft>
                <a:spcPts val="0"/>
              </a:spcAft>
              <a:buClr>
                <a:schemeClr val="dk1"/>
              </a:buClr>
              <a:buSzPts val="1800"/>
              <a:buFont typeface="Arial"/>
              <a:buChar char="–"/>
            </a:pPr>
            <a:r>
              <a:rPr lang="fr-FR" sz="1800"/>
              <a:t>1</a:t>
            </a:r>
            <a:r>
              <a:rPr lang="fr-FR" sz="1800" baseline="30000"/>
              <a:t>er</a:t>
            </a:r>
            <a:r>
              <a:rPr lang="fr-FR" sz="1800"/>
              <a:t> e-mail</a:t>
            </a:r>
            <a:endParaRPr/>
          </a:p>
          <a:p>
            <a:pPr marL="342900" lvl="0" indent="-342900" algn="l" rtl="0">
              <a:lnSpc>
                <a:spcPct val="100000"/>
              </a:lnSpc>
              <a:spcBef>
                <a:spcPts val="360"/>
              </a:spcBef>
              <a:spcAft>
                <a:spcPts val="0"/>
              </a:spcAft>
              <a:buClr>
                <a:schemeClr val="dk1"/>
              </a:buClr>
              <a:buSzPts val="1800"/>
              <a:buFont typeface="Arial"/>
              <a:buChar char="•"/>
            </a:pPr>
            <a:r>
              <a:rPr lang="fr-FR" sz="1800"/>
              <a:t>1976: Ethernet (Xerox)</a:t>
            </a:r>
            <a:endParaRPr/>
          </a:p>
          <a:p>
            <a:pPr marL="342900" lvl="0" indent="-342900" algn="l" rtl="0">
              <a:lnSpc>
                <a:spcPct val="100000"/>
              </a:lnSpc>
              <a:spcBef>
                <a:spcPts val="360"/>
              </a:spcBef>
              <a:spcAft>
                <a:spcPts val="0"/>
              </a:spcAft>
              <a:buClr>
                <a:schemeClr val="dk1"/>
              </a:buClr>
              <a:buSzPts val="1800"/>
              <a:buFont typeface="Arial"/>
              <a:buChar char="•"/>
            </a:pPr>
            <a:r>
              <a:rPr lang="fr-FR" sz="1800"/>
              <a:t>1979 : </a:t>
            </a:r>
            <a:endParaRPr/>
          </a:p>
          <a:p>
            <a:pPr marL="742950" lvl="1" indent="-285750" algn="l" rtl="0">
              <a:lnSpc>
                <a:spcPct val="100000"/>
              </a:lnSpc>
              <a:spcBef>
                <a:spcPts val="360"/>
              </a:spcBef>
              <a:spcAft>
                <a:spcPts val="0"/>
              </a:spcAft>
              <a:buClr>
                <a:schemeClr val="dk1"/>
              </a:buClr>
              <a:buSzPts val="1800"/>
              <a:buFont typeface="Arial"/>
              <a:buChar char="–"/>
            </a:pPr>
            <a:r>
              <a:rPr lang="fr-FR" sz="1800"/>
              <a:t>ARPANET: 200 nœuds</a:t>
            </a:r>
            <a:endParaRPr/>
          </a:p>
          <a:p>
            <a:pPr marL="742950" lvl="1" indent="-285750" algn="l" rtl="0">
              <a:lnSpc>
                <a:spcPct val="100000"/>
              </a:lnSpc>
              <a:spcBef>
                <a:spcPts val="360"/>
              </a:spcBef>
              <a:spcAft>
                <a:spcPts val="0"/>
              </a:spcAft>
              <a:buClr>
                <a:schemeClr val="dk1"/>
              </a:buClr>
              <a:buSzPts val="1800"/>
              <a:buFont typeface="Arial"/>
              <a:buChar char="–"/>
            </a:pPr>
            <a:r>
              <a:rPr lang="fr-FR" sz="1800"/>
              <a:t>ICCB : Internet Control and Configuration Board</a:t>
            </a:r>
            <a:endParaRPr/>
          </a:p>
          <a:p>
            <a:pPr marL="1143000" lvl="2" indent="-228600" algn="l" rtl="0">
              <a:lnSpc>
                <a:spcPct val="100000"/>
              </a:lnSpc>
              <a:spcBef>
                <a:spcPts val="360"/>
              </a:spcBef>
              <a:spcAft>
                <a:spcPts val="0"/>
              </a:spcAft>
              <a:buClr>
                <a:schemeClr val="dk1"/>
              </a:buClr>
              <a:buSzPts val="1800"/>
              <a:buFont typeface="Arial"/>
              <a:buChar char="•"/>
            </a:pPr>
            <a:r>
              <a:rPr lang="fr-FR" sz="1800"/>
              <a:t>coordonner et orienter la conception des protocoles et l’évolution de l’architecture Internet</a:t>
            </a:r>
            <a:endParaRPr/>
          </a:p>
          <a:p>
            <a:pPr marL="342900" lvl="0" indent="-228600" algn="l" rtl="0">
              <a:lnSpc>
                <a:spcPct val="100000"/>
              </a:lnSpc>
              <a:spcBef>
                <a:spcPts val="360"/>
              </a:spcBef>
              <a:spcAft>
                <a:spcPts val="0"/>
              </a:spcAft>
              <a:buClr>
                <a:schemeClr val="dk1"/>
              </a:buClr>
              <a:buSzPts val="1800"/>
              <a:buFont typeface="Arial"/>
              <a:buNone/>
            </a:pPr>
            <a:endParaRPr sz="18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6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b="1"/>
              <a:t>Historique</a:t>
            </a:r>
            <a:r>
              <a:rPr lang="fr-FR"/>
              <a:t> </a:t>
            </a:r>
            <a:endParaRPr b="1"/>
          </a:p>
        </p:txBody>
      </p:sp>
      <p:sp>
        <p:nvSpPr>
          <p:cNvPr id="539" name="Google Shape;539;p66"/>
          <p:cNvSpPr txBox="1">
            <a:spLocks noGrp="1"/>
          </p:cNvSpPr>
          <p:nvPr>
            <p:ph type="body" idx="1"/>
          </p:nvPr>
        </p:nvSpPr>
        <p:spPr>
          <a:xfrm>
            <a:off x="304800" y="1981200"/>
            <a:ext cx="8839200" cy="41148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1600"/>
              <a:buFont typeface="Arial"/>
              <a:buChar char="•"/>
            </a:pPr>
            <a:r>
              <a:rPr lang="fr-FR" sz="1600"/>
              <a:t>Juin 1978 Jon Postel définit IPv4</a:t>
            </a:r>
            <a:endParaRPr/>
          </a:p>
          <a:p>
            <a:pPr marL="342900" lvl="0" indent="-342900" algn="l" rtl="0">
              <a:lnSpc>
                <a:spcPct val="90000"/>
              </a:lnSpc>
              <a:spcBef>
                <a:spcPts val="320"/>
              </a:spcBef>
              <a:spcAft>
                <a:spcPts val="0"/>
              </a:spcAft>
              <a:buClr>
                <a:schemeClr val="dk1"/>
              </a:buClr>
              <a:buSzPts val="1600"/>
              <a:buFont typeface="Arial"/>
              <a:buChar char="•"/>
            </a:pPr>
            <a:r>
              <a:rPr lang="fr-FR" sz="1600"/>
              <a:t>1981 IP est standardisé dans la RFC 791 [J. Postel 1981]. </a:t>
            </a:r>
            <a:endParaRPr/>
          </a:p>
          <a:p>
            <a:pPr marL="342900" lvl="0" indent="-342900" algn="l" rtl="0">
              <a:lnSpc>
                <a:spcPct val="90000"/>
              </a:lnSpc>
              <a:spcBef>
                <a:spcPts val="320"/>
              </a:spcBef>
              <a:spcAft>
                <a:spcPts val="0"/>
              </a:spcAft>
              <a:buClr>
                <a:schemeClr val="dk1"/>
              </a:buClr>
              <a:buSzPts val="1600"/>
              <a:buFont typeface="Arial"/>
              <a:buChar char="•"/>
            </a:pPr>
            <a:r>
              <a:rPr lang="fr-FR" sz="1600"/>
              <a:t>1982: standardisation SMTP</a:t>
            </a:r>
            <a:endParaRPr/>
          </a:p>
          <a:p>
            <a:pPr marL="342900" lvl="0" indent="-342900" algn="l" rtl="0">
              <a:lnSpc>
                <a:spcPct val="90000"/>
              </a:lnSpc>
              <a:spcBef>
                <a:spcPts val="320"/>
              </a:spcBef>
              <a:spcAft>
                <a:spcPts val="0"/>
              </a:spcAft>
              <a:buClr>
                <a:schemeClr val="dk1"/>
              </a:buClr>
              <a:buSzPts val="1600"/>
              <a:buFont typeface="Arial"/>
              <a:buChar char="•"/>
            </a:pPr>
            <a:r>
              <a:rPr lang="fr-FR" sz="1600"/>
              <a:t>1983: </a:t>
            </a:r>
            <a:endParaRPr/>
          </a:p>
          <a:p>
            <a:pPr marL="742950" lvl="1" indent="-285750" algn="l" rtl="0">
              <a:lnSpc>
                <a:spcPct val="90000"/>
              </a:lnSpc>
              <a:spcBef>
                <a:spcPts val="320"/>
              </a:spcBef>
              <a:spcAft>
                <a:spcPts val="0"/>
              </a:spcAft>
              <a:buClr>
                <a:schemeClr val="dk1"/>
              </a:buClr>
              <a:buSzPts val="1600"/>
              <a:buFont typeface="Arial"/>
              <a:buChar char="–"/>
            </a:pPr>
            <a:r>
              <a:rPr lang="fr-FR" sz="1600"/>
              <a:t>les protocoles TCP/IP sont adoptés comme un standard militaire et sont implémentés dans unix BSD.  </a:t>
            </a:r>
            <a:endParaRPr/>
          </a:p>
          <a:p>
            <a:pPr marL="742950" lvl="1" indent="-285750" algn="l" rtl="0">
              <a:lnSpc>
                <a:spcPct val="90000"/>
              </a:lnSpc>
              <a:spcBef>
                <a:spcPts val="320"/>
              </a:spcBef>
              <a:spcAft>
                <a:spcPts val="0"/>
              </a:spcAft>
              <a:buClr>
                <a:schemeClr val="dk1"/>
              </a:buClr>
              <a:buSzPts val="1600"/>
              <a:buFont typeface="Arial"/>
              <a:buChar char="–"/>
            </a:pPr>
            <a:r>
              <a:rPr lang="fr-FR" sz="1600"/>
              <a:t>DNS: transaltion Nom &lt;-&gt; adresse IP</a:t>
            </a:r>
            <a:endParaRPr/>
          </a:p>
          <a:p>
            <a:pPr marL="342900" lvl="0" indent="-342900" algn="l" rtl="0">
              <a:lnSpc>
                <a:spcPct val="90000"/>
              </a:lnSpc>
              <a:spcBef>
                <a:spcPts val="320"/>
              </a:spcBef>
              <a:spcAft>
                <a:spcPts val="0"/>
              </a:spcAft>
              <a:buClr>
                <a:schemeClr val="dk1"/>
              </a:buClr>
              <a:buSzPts val="1600"/>
              <a:buFont typeface="Arial"/>
              <a:buChar char="•"/>
            </a:pPr>
            <a:r>
              <a:rPr lang="fr-FR" sz="1600"/>
              <a:t>1983 : ARPANET = réseau fédérateur du nouvel Internet</a:t>
            </a:r>
            <a:endParaRPr/>
          </a:p>
          <a:p>
            <a:pPr marL="1600200" lvl="3" indent="-228600" algn="l" rtl="0">
              <a:lnSpc>
                <a:spcPct val="90000"/>
              </a:lnSpc>
              <a:spcBef>
                <a:spcPts val="320"/>
              </a:spcBef>
              <a:spcAft>
                <a:spcPts val="0"/>
              </a:spcAft>
              <a:buClr>
                <a:schemeClr val="dk1"/>
              </a:buClr>
              <a:buSzPts val="1600"/>
              <a:buFont typeface="Arial"/>
              <a:buChar char="–"/>
            </a:pPr>
            <a:r>
              <a:rPr lang="fr-FR" sz="1600"/>
              <a:t>ARPANET : recherche</a:t>
            </a:r>
            <a:endParaRPr/>
          </a:p>
          <a:p>
            <a:pPr marL="1600200" lvl="3" indent="-228600" algn="l" rtl="0">
              <a:lnSpc>
                <a:spcPct val="90000"/>
              </a:lnSpc>
              <a:spcBef>
                <a:spcPts val="320"/>
              </a:spcBef>
              <a:spcAft>
                <a:spcPts val="0"/>
              </a:spcAft>
              <a:buClr>
                <a:schemeClr val="dk1"/>
              </a:buClr>
              <a:buSzPts val="1600"/>
              <a:buFont typeface="Arial"/>
              <a:buChar char="–"/>
            </a:pPr>
            <a:r>
              <a:rPr lang="fr-FR" sz="1600"/>
              <a:t>MILNET : militaires</a:t>
            </a:r>
            <a:endParaRPr/>
          </a:p>
          <a:p>
            <a:pPr marL="342900" lvl="0" indent="-342900" algn="l" rtl="0">
              <a:lnSpc>
                <a:spcPct val="90000"/>
              </a:lnSpc>
              <a:spcBef>
                <a:spcPts val="320"/>
              </a:spcBef>
              <a:spcAft>
                <a:spcPts val="0"/>
              </a:spcAft>
              <a:buClr>
                <a:schemeClr val="dk1"/>
              </a:buClr>
              <a:buSzPts val="1600"/>
              <a:buFont typeface="Arial"/>
              <a:buChar char="•"/>
            </a:pPr>
            <a:r>
              <a:rPr lang="fr-FR" sz="1600"/>
              <a:t>1985: FTP</a:t>
            </a:r>
            <a:endParaRPr/>
          </a:p>
          <a:p>
            <a:pPr marL="342900" lvl="0" indent="-342900" algn="l" rtl="0">
              <a:lnSpc>
                <a:spcPct val="90000"/>
              </a:lnSpc>
              <a:spcBef>
                <a:spcPts val="320"/>
              </a:spcBef>
              <a:spcAft>
                <a:spcPts val="0"/>
              </a:spcAft>
              <a:buClr>
                <a:schemeClr val="dk1"/>
              </a:buClr>
              <a:buSzPts val="1600"/>
              <a:buFont typeface="Arial"/>
              <a:buChar char="•"/>
            </a:pPr>
            <a:r>
              <a:rPr lang="fr-FR" sz="1600"/>
              <a:t>1986 : NSFNET = réseau fédérateur de plusieurs réseaux régionaux.</a:t>
            </a:r>
            <a:endParaRPr/>
          </a:p>
          <a:p>
            <a:pPr marL="742950" lvl="1" indent="-285750" algn="l" rtl="0">
              <a:lnSpc>
                <a:spcPct val="90000"/>
              </a:lnSpc>
              <a:spcBef>
                <a:spcPts val="240"/>
              </a:spcBef>
              <a:spcAft>
                <a:spcPts val="0"/>
              </a:spcAft>
              <a:buClr>
                <a:schemeClr val="dk1"/>
              </a:buClr>
              <a:buSzPts val="1200"/>
              <a:buFont typeface="Arial"/>
              <a:buChar char="–"/>
            </a:pPr>
            <a:r>
              <a:rPr lang="fr-FR" sz="1200"/>
              <a:t>Milieu des années 80 : DNS</a:t>
            </a:r>
            <a:endParaRPr/>
          </a:p>
          <a:p>
            <a:pPr marL="342900" lvl="0" indent="-342900" algn="l" rtl="0">
              <a:lnSpc>
                <a:spcPct val="90000"/>
              </a:lnSpc>
              <a:spcBef>
                <a:spcPts val="320"/>
              </a:spcBef>
              <a:spcAft>
                <a:spcPts val="0"/>
              </a:spcAft>
              <a:buClr>
                <a:schemeClr val="dk1"/>
              </a:buClr>
              <a:buSzPts val="1600"/>
              <a:buFont typeface="Arial"/>
              <a:buChar char="•"/>
            </a:pPr>
            <a:r>
              <a:rPr lang="fr-FR" sz="1600"/>
              <a:t>1988: TCP contrôle de congestion</a:t>
            </a:r>
            <a:endParaRPr/>
          </a:p>
          <a:p>
            <a:pPr marL="342900" lvl="0" indent="-342900" algn="l" rtl="0">
              <a:lnSpc>
                <a:spcPct val="90000"/>
              </a:lnSpc>
              <a:spcBef>
                <a:spcPts val="320"/>
              </a:spcBef>
              <a:spcAft>
                <a:spcPts val="0"/>
              </a:spcAft>
              <a:buClr>
                <a:schemeClr val="dk1"/>
              </a:buClr>
              <a:buSzPts val="1600"/>
              <a:buFont typeface="Arial"/>
              <a:buChar char="•"/>
            </a:pPr>
            <a:r>
              <a:rPr lang="fr-FR" sz="1600"/>
              <a:t>1991: NSF: abandon de la restriction sur l’usage commercial de l’Internet</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6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b="1"/>
              <a:t>Historique</a:t>
            </a:r>
            <a:r>
              <a:rPr lang="fr-FR"/>
              <a:t> </a:t>
            </a:r>
            <a:endParaRPr b="1"/>
          </a:p>
        </p:txBody>
      </p:sp>
      <p:sp>
        <p:nvSpPr>
          <p:cNvPr id="545" name="Google Shape;545;p67"/>
          <p:cNvSpPr txBox="1">
            <a:spLocks noGrp="1"/>
          </p:cNvSpPr>
          <p:nvPr>
            <p:ph type="body" idx="1"/>
          </p:nvPr>
        </p:nvSpPr>
        <p:spPr>
          <a:xfrm>
            <a:off x="304800" y="1981200"/>
            <a:ext cx="8839200" cy="41148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000"/>
              <a:buFont typeface="Arial"/>
              <a:buChar char="•"/>
            </a:pPr>
            <a:r>
              <a:rPr lang="fr-FR" sz="2000"/>
              <a:t>1991: </a:t>
            </a:r>
            <a:endParaRPr/>
          </a:p>
          <a:p>
            <a:pPr marL="742950" lvl="1" indent="-285750" algn="l" rtl="0">
              <a:lnSpc>
                <a:spcPct val="100000"/>
              </a:lnSpc>
              <a:spcBef>
                <a:spcPts val="400"/>
              </a:spcBef>
              <a:spcAft>
                <a:spcPts val="0"/>
              </a:spcAft>
              <a:buClr>
                <a:schemeClr val="dk1"/>
              </a:buClr>
              <a:buSzPts val="2000"/>
              <a:buFont typeface="Arial"/>
              <a:buChar char="–"/>
            </a:pPr>
            <a:r>
              <a:rPr lang="fr-FR" sz="2000"/>
              <a:t>HTML</a:t>
            </a:r>
            <a:endParaRPr/>
          </a:p>
          <a:p>
            <a:pPr marL="742950" lvl="1" indent="-285750" algn="l" rtl="0">
              <a:lnSpc>
                <a:spcPct val="100000"/>
              </a:lnSpc>
              <a:spcBef>
                <a:spcPts val="400"/>
              </a:spcBef>
              <a:spcAft>
                <a:spcPts val="0"/>
              </a:spcAft>
              <a:buClr>
                <a:schemeClr val="dk1"/>
              </a:buClr>
              <a:buSzPts val="2000"/>
              <a:buFont typeface="Arial"/>
              <a:buChar char="–"/>
            </a:pPr>
            <a:r>
              <a:rPr lang="fr-FR" sz="2000"/>
              <a:t>Browsers: Mosaic, Netscape, Mozilla, Firefox, Konqueror… </a:t>
            </a:r>
            <a:endParaRPr/>
          </a:p>
          <a:p>
            <a:pPr marL="342900" lvl="0" indent="-342900" algn="l" rtl="0">
              <a:lnSpc>
                <a:spcPct val="100000"/>
              </a:lnSpc>
              <a:spcBef>
                <a:spcPts val="400"/>
              </a:spcBef>
              <a:spcAft>
                <a:spcPts val="0"/>
              </a:spcAft>
              <a:buClr>
                <a:schemeClr val="dk1"/>
              </a:buClr>
              <a:buSzPts val="2000"/>
              <a:buFont typeface="Arial"/>
              <a:buChar char="•"/>
            </a:pPr>
            <a:r>
              <a:rPr lang="fr-FR" sz="2000"/>
              <a:t>1994: ouverture commerciale de l'Internet   `` World Wide Web </a:t>
            </a:r>
            <a:endParaRPr/>
          </a:p>
          <a:p>
            <a:pPr marL="342900" lvl="0" indent="-342900" algn="l" rtl="0">
              <a:lnSpc>
                <a:spcPct val="100000"/>
              </a:lnSpc>
              <a:spcBef>
                <a:spcPts val="400"/>
              </a:spcBef>
              <a:spcAft>
                <a:spcPts val="0"/>
              </a:spcAft>
              <a:buClr>
                <a:schemeClr val="dk1"/>
              </a:buClr>
              <a:buSzPts val="2000"/>
              <a:buFont typeface="Arial"/>
              <a:buChar char="•"/>
            </a:pPr>
            <a:r>
              <a:rPr lang="fr-FR" sz="2000"/>
              <a:t>1995: (Ipng/IPv6</a:t>
            </a:r>
            <a:endParaRPr/>
          </a:p>
          <a:p>
            <a:pPr marL="342900" lvl="0" indent="-342900" algn="l" rtl="0">
              <a:lnSpc>
                <a:spcPct val="100000"/>
              </a:lnSpc>
              <a:spcBef>
                <a:spcPts val="400"/>
              </a:spcBef>
              <a:spcAft>
                <a:spcPts val="0"/>
              </a:spcAft>
              <a:buClr>
                <a:schemeClr val="dk1"/>
              </a:buClr>
              <a:buSzPts val="2000"/>
              <a:buFont typeface="Arial"/>
              <a:buChar char="•"/>
            </a:pPr>
            <a:r>
              <a:rPr lang="fr-FR" sz="2000"/>
              <a:t>Problèmes de sécurité</a:t>
            </a:r>
            <a:endParaRPr/>
          </a:p>
          <a:p>
            <a:pPr marL="342900" lvl="0" indent="-342900" algn="l" rtl="0">
              <a:lnSpc>
                <a:spcPct val="100000"/>
              </a:lnSpc>
              <a:spcBef>
                <a:spcPts val="400"/>
              </a:spcBef>
              <a:spcAft>
                <a:spcPts val="0"/>
              </a:spcAft>
              <a:buClr>
                <a:schemeClr val="dk1"/>
              </a:buClr>
              <a:buSzPts val="2000"/>
              <a:buFont typeface="Arial"/>
              <a:buChar char="•"/>
            </a:pPr>
            <a:r>
              <a:rPr lang="fr-FR" sz="2000"/>
              <a:t>Depuis 2000</a:t>
            </a:r>
            <a:endParaRPr/>
          </a:p>
          <a:p>
            <a:pPr marL="742950" lvl="1" indent="-285750" algn="l" rtl="0">
              <a:lnSpc>
                <a:spcPct val="100000"/>
              </a:lnSpc>
              <a:spcBef>
                <a:spcPts val="400"/>
              </a:spcBef>
              <a:spcAft>
                <a:spcPts val="0"/>
              </a:spcAft>
              <a:buClr>
                <a:schemeClr val="dk1"/>
              </a:buClr>
              <a:buSzPts val="2000"/>
              <a:buFont typeface="Arial"/>
              <a:buChar char="–"/>
            </a:pPr>
            <a:r>
              <a:rPr lang="fr-FR" sz="2000"/>
              <a:t>P2P</a:t>
            </a:r>
            <a:endParaRPr/>
          </a:p>
          <a:p>
            <a:pPr marL="742950" lvl="1" indent="-285750" algn="l" rtl="0">
              <a:lnSpc>
                <a:spcPct val="100000"/>
              </a:lnSpc>
              <a:spcBef>
                <a:spcPts val="400"/>
              </a:spcBef>
              <a:spcAft>
                <a:spcPts val="0"/>
              </a:spcAft>
              <a:buClr>
                <a:schemeClr val="dk1"/>
              </a:buClr>
              <a:buSzPts val="2000"/>
              <a:buFont typeface="Arial"/>
              <a:buChar char="–"/>
            </a:pPr>
            <a:r>
              <a:rPr lang="fr-FR" sz="2000"/>
              <a:t>Multimedia sur IP</a:t>
            </a:r>
            <a:endParaRPr/>
          </a:p>
          <a:p>
            <a:pPr marL="742950" lvl="1" indent="-285750" algn="l" rtl="0">
              <a:lnSpc>
                <a:spcPct val="100000"/>
              </a:lnSpc>
              <a:spcBef>
                <a:spcPts val="400"/>
              </a:spcBef>
              <a:spcAft>
                <a:spcPts val="0"/>
              </a:spcAft>
              <a:buClr>
                <a:schemeClr val="dk1"/>
              </a:buClr>
              <a:buSzPts val="2000"/>
              <a:buFont typeface="Arial"/>
              <a:buChar char="–"/>
            </a:pPr>
            <a:r>
              <a:rPr lang="fr-FR" sz="2000"/>
              <a:t>Wiresless, Mobilité</a:t>
            </a:r>
            <a:endParaRPr/>
          </a:p>
          <a:p>
            <a:pPr marL="742950" lvl="1" indent="-285750" algn="l" rtl="0">
              <a:lnSpc>
                <a:spcPct val="100000"/>
              </a:lnSpc>
              <a:spcBef>
                <a:spcPts val="400"/>
              </a:spcBef>
              <a:spcAft>
                <a:spcPts val="0"/>
              </a:spcAft>
              <a:buClr>
                <a:schemeClr val="dk1"/>
              </a:buClr>
              <a:buSzPts val="2000"/>
              <a:buFont typeface="Arial"/>
              <a:buChar char="–"/>
            </a:pPr>
            <a:r>
              <a:rPr lang="fr-FR" sz="2000"/>
              <a:t>Internet des objets</a:t>
            </a:r>
            <a:endParaRPr/>
          </a:p>
          <a:p>
            <a:pPr marL="742950" lvl="1" indent="-285750" algn="l" rtl="0">
              <a:lnSpc>
                <a:spcPct val="100000"/>
              </a:lnSpc>
              <a:spcBef>
                <a:spcPts val="400"/>
              </a:spcBef>
              <a:spcAft>
                <a:spcPts val="0"/>
              </a:spcAft>
              <a:buClr>
                <a:schemeClr val="dk1"/>
              </a:buClr>
              <a:buSzPts val="2000"/>
              <a:buFont typeface="Arial"/>
              <a:buChar char="–"/>
            </a:pPr>
            <a:r>
              <a:rPr lang="fr-FR" sz="2000"/>
              <a:t>Réseaux ambiants (pervasifs)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6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solidFill>
                  <a:schemeClr val="dk1"/>
                </a:solidFill>
                <a:latin typeface="Arial"/>
                <a:ea typeface="Arial"/>
                <a:cs typeface="Arial"/>
                <a:sym typeface="Arial"/>
              </a:rPr>
              <a:t>Qu’est ce que l’Internet?</a:t>
            </a:r>
            <a:br>
              <a:rPr lang="fr-FR">
                <a:solidFill>
                  <a:schemeClr val="dk1"/>
                </a:solidFill>
                <a:latin typeface="Arial"/>
                <a:ea typeface="Arial"/>
                <a:cs typeface="Arial"/>
                <a:sym typeface="Arial"/>
              </a:rPr>
            </a:br>
            <a:endParaRPr/>
          </a:p>
        </p:txBody>
      </p:sp>
      <p:sp>
        <p:nvSpPr>
          <p:cNvPr id="551" name="Google Shape;551;p68"/>
          <p:cNvSpPr txBox="1">
            <a:spLocks noGrp="1"/>
          </p:cNvSpPr>
          <p:nvPr>
            <p:ph type="body" idx="1"/>
          </p:nvPr>
        </p:nvSpPr>
        <p:spPr>
          <a:xfrm>
            <a:off x="457200" y="1196975"/>
            <a:ext cx="4038600" cy="496887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000"/>
              <a:buFont typeface="Arial"/>
              <a:buNone/>
            </a:pPr>
            <a:endParaRPr sz="2000"/>
          </a:p>
          <a:p>
            <a:pPr marL="342900" lvl="0" indent="-342900" algn="l" rtl="0">
              <a:lnSpc>
                <a:spcPct val="100000"/>
              </a:lnSpc>
              <a:spcBef>
                <a:spcPts val="400"/>
              </a:spcBef>
              <a:spcAft>
                <a:spcPts val="0"/>
              </a:spcAft>
              <a:buClr>
                <a:schemeClr val="dk1"/>
              </a:buClr>
              <a:buSzPts val="2000"/>
              <a:buFont typeface="Noto Sans Symbols"/>
              <a:buChar char="✔"/>
            </a:pPr>
            <a:r>
              <a:rPr lang="fr-FR" sz="2000"/>
              <a:t>Millions de devices connectés</a:t>
            </a:r>
            <a:endParaRPr/>
          </a:p>
          <a:p>
            <a:pPr marL="742950" lvl="1" indent="-285750" algn="l" rtl="0">
              <a:lnSpc>
                <a:spcPct val="100000"/>
              </a:lnSpc>
              <a:spcBef>
                <a:spcPts val="400"/>
              </a:spcBef>
              <a:spcAft>
                <a:spcPts val="0"/>
              </a:spcAft>
              <a:buClr>
                <a:schemeClr val="dk1"/>
              </a:buClr>
              <a:buSzPts val="2000"/>
              <a:buFont typeface="Noto Sans Symbols"/>
              <a:buChar char="✔"/>
            </a:pPr>
            <a:r>
              <a:rPr lang="fr-FR" sz="2000"/>
              <a:t>Hosts (pc, serveurs, laptops) smart phones, objets intelligents</a:t>
            </a:r>
            <a:endParaRPr/>
          </a:p>
          <a:p>
            <a:pPr marL="742950" lvl="1" indent="-285750" algn="l" rtl="0">
              <a:lnSpc>
                <a:spcPct val="100000"/>
              </a:lnSpc>
              <a:spcBef>
                <a:spcPts val="400"/>
              </a:spcBef>
              <a:spcAft>
                <a:spcPts val="0"/>
              </a:spcAft>
              <a:buClr>
                <a:schemeClr val="dk1"/>
              </a:buClr>
              <a:buSzPts val="2000"/>
              <a:buFont typeface="Noto Sans Symbols"/>
              <a:buChar char="✔"/>
            </a:pPr>
            <a:r>
              <a:rPr lang="fr-FR" sz="2000"/>
              <a:t>Network Applications</a:t>
            </a:r>
            <a:endParaRPr/>
          </a:p>
          <a:p>
            <a:pPr marL="342900" lvl="0" indent="-342900" algn="l" rtl="0">
              <a:lnSpc>
                <a:spcPct val="100000"/>
              </a:lnSpc>
              <a:spcBef>
                <a:spcPts val="400"/>
              </a:spcBef>
              <a:spcAft>
                <a:spcPts val="0"/>
              </a:spcAft>
              <a:buClr>
                <a:schemeClr val="dk1"/>
              </a:buClr>
              <a:buSzPts val="2000"/>
              <a:buFont typeface="Noto Sans Symbols"/>
              <a:buChar char="✔"/>
            </a:pPr>
            <a:r>
              <a:rPr lang="fr-FR" sz="2000"/>
              <a:t>Liens</a:t>
            </a:r>
            <a:endParaRPr/>
          </a:p>
          <a:p>
            <a:pPr marL="742950" lvl="1" indent="-285750" algn="l" rtl="0">
              <a:lnSpc>
                <a:spcPct val="100000"/>
              </a:lnSpc>
              <a:spcBef>
                <a:spcPts val="400"/>
              </a:spcBef>
              <a:spcAft>
                <a:spcPts val="0"/>
              </a:spcAft>
              <a:buClr>
                <a:schemeClr val="dk1"/>
              </a:buClr>
              <a:buSzPts val="2000"/>
              <a:buFont typeface="Noto Sans Symbols"/>
              <a:buChar char="✔"/>
            </a:pPr>
            <a:r>
              <a:rPr lang="fr-FR" sz="2000"/>
              <a:t>Fibre optique, Cuivre, Radio, Satellites</a:t>
            </a:r>
            <a:endParaRPr/>
          </a:p>
          <a:p>
            <a:pPr marL="742950" lvl="1" indent="-285750" algn="l" rtl="0">
              <a:lnSpc>
                <a:spcPct val="100000"/>
              </a:lnSpc>
              <a:spcBef>
                <a:spcPts val="400"/>
              </a:spcBef>
              <a:spcAft>
                <a:spcPts val="0"/>
              </a:spcAft>
              <a:buClr>
                <a:schemeClr val="dk1"/>
              </a:buClr>
              <a:buSzPts val="2000"/>
              <a:buFont typeface="Noto Sans Symbols"/>
              <a:buChar char="✔"/>
            </a:pPr>
            <a:r>
              <a:rPr lang="fr-FR" sz="2000"/>
              <a:t>Débit : bande passante </a:t>
            </a:r>
            <a:endParaRPr sz="2000"/>
          </a:p>
          <a:p>
            <a:pPr marL="342900" lvl="0" indent="-342900" algn="l" rtl="0">
              <a:lnSpc>
                <a:spcPct val="100000"/>
              </a:lnSpc>
              <a:spcBef>
                <a:spcPts val="400"/>
              </a:spcBef>
              <a:spcAft>
                <a:spcPts val="0"/>
              </a:spcAft>
              <a:buClr>
                <a:schemeClr val="dk1"/>
              </a:buClr>
              <a:buSzPts val="2000"/>
              <a:buFont typeface="Noto Sans Symbols"/>
              <a:buChar char="✔"/>
            </a:pPr>
            <a:r>
              <a:rPr lang="fr-FR" sz="2000"/>
              <a:t>Routeurs</a:t>
            </a:r>
            <a:endParaRPr/>
          </a:p>
          <a:p>
            <a:pPr marL="742950" lvl="1" indent="-285750" algn="l" rtl="0">
              <a:lnSpc>
                <a:spcPct val="100000"/>
              </a:lnSpc>
              <a:spcBef>
                <a:spcPts val="320"/>
              </a:spcBef>
              <a:spcAft>
                <a:spcPts val="0"/>
              </a:spcAft>
              <a:buClr>
                <a:schemeClr val="dk1"/>
              </a:buClr>
              <a:buSzPts val="1600"/>
              <a:buFont typeface="Noto Sans Symbols"/>
              <a:buChar char="✔"/>
            </a:pPr>
            <a:r>
              <a:rPr lang="fr-FR" sz="1600"/>
              <a:t>Retransmission des paquets</a:t>
            </a:r>
            <a:endParaRPr sz="1600"/>
          </a:p>
          <a:p>
            <a:pPr marL="342900" lvl="0" indent="-342900" algn="l" rtl="0">
              <a:lnSpc>
                <a:spcPct val="100000"/>
              </a:lnSpc>
              <a:spcBef>
                <a:spcPts val="400"/>
              </a:spcBef>
              <a:spcAft>
                <a:spcPts val="0"/>
              </a:spcAft>
              <a:buClr>
                <a:schemeClr val="dk1"/>
              </a:buClr>
              <a:buSzPts val="2000"/>
              <a:buFont typeface="Noto Sans Symbols"/>
              <a:buChar char="✔"/>
            </a:pPr>
            <a:r>
              <a:rPr lang="fr-FR" sz="2000"/>
              <a:t>Internet = Réseau de réseaux</a:t>
            </a:r>
            <a:endParaRPr/>
          </a:p>
          <a:p>
            <a:pPr marL="742950" lvl="1" indent="-285750" algn="l" rtl="0">
              <a:lnSpc>
                <a:spcPct val="100000"/>
              </a:lnSpc>
              <a:spcBef>
                <a:spcPts val="320"/>
              </a:spcBef>
              <a:spcAft>
                <a:spcPts val="0"/>
              </a:spcAft>
              <a:buClr>
                <a:schemeClr val="dk1"/>
              </a:buClr>
              <a:buSzPts val="1600"/>
              <a:buFont typeface="Noto Sans Symbols"/>
              <a:buChar char="✔"/>
            </a:pPr>
            <a:r>
              <a:rPr lang="fr-FR" sz="1600"/>
              <a:t>Public vs Intranet privé</a:t>
            </a:r>
            <a:endParaRPr sz="1600"/>
          </a:p>
        </p:txBody>
      </p:sp>
      <p:sp>
        <p:nvSpPr>
          <p:cNvPr id="552" name="Google Shape;552;p6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52</a:t>
            </a:fld>
            <a:endParaRPr/>
          </a:p>
        </p:txBody>
      </p:sp>
      <p:pic>
        <p:nvPicPr>
          <p:cNvPr id="553" name="Google Shape;553;p68"/>
          <p:cNvPicPr preferRelativeResize="0">
            <a:picLocks noGrp="1"/>
          </p:cNvPicPr>
          <p:nvPr>
            <p:ph type="body" idx="2"/>
          </p:nvPr>
        </p:nvPicPr>
        <p:blipFill rotWithShape="1">
          <a:blip r:embed="rId3">
            <a:alphaModFix/>
          </a:blip>
          <a:srcRect/>
          <a:stretch/>
        </p:blipFill>
        <p:spPr>
          <a:xfrm>
            <a:off x="5021263" y="1600200"/>
            <a:ext cx="3292475" cy="4525963"/>
          </a:xfrm>
          <a:prstGeom prst="rect">
            <a:avLst/>
          </a:prstGeom>
          <a:noFill/>
          <a:ln>
            <a:noFill/>
          </a:ln>
        </p:spPr>
      </p:pic>
      <p:sp>
        <p:nvSpPr>
          <p:cNvPr id="554" name="Google Shape;554;p68"/>
          <p:cNvSpPr txBox="1">
            <a:spLocks noGrp="1"/>
          </p:cNvSpPr>
          <p:nvPr>
            <p:ph type="ftr" idx="11"/>
          </p:nvPr>
        </p:nvSpPr>
        <p:spPr>
          <a:xfrm>
            <a:off x="179388" y="6245225"/>
            <a:ext cx="7921625" cy="47625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endParaRPr sz="900"/>
          </a:p>
          <a:p>
            <a:pPr marL="0" lvl="0" indent="0" algn="ctr" rtl="0">
              <a:lnSpc>
                <a:spcPct val="100000"/>
              </a:lnSpc>
              <a:spcBef>
                <a:spcPts val="0"/>
              </a:spcBef>
              <a:spcAft>
                <a:spcPts val="0"/>
              </a:spcAft>
              <a:buSzPts val="1400"/>
              <a:buNone/>
            </a:pPr>
            <a:r>
              <a:rPr lang="fr-FR" sz="900"/>
              <a:t> Sources Figure: Computer Networking: A Top Down Approach ,4thedition. Jim Kurose, Keith Ross Addison-Wesley, July 2007. </a:t>
            </a:r>
            <a:endParaRPr/>
          </a:p>
          <a:p>
            <a:pPr marL="0" lvl="0" indent="0" algn="ctr" rtl="0">
              <a:lnSpc>
                <a:spcPct val="100000"/>
              </a:lnSpc>
              <a:spcBef>
                <a:spcPts val="0"/>
              </a:spcBef>
              <a:spcAft>
                <a:spcPts val="0"/>
              </a:spcAft>
              <a:buSzPts val="1400"/>
              <a:buNone/>
            </a:pPr>
            <a:r>
              <a:rPr lang="fr-FR" sz="900"/>
              <a:t>Cours Networking, Prof. Raouf Boutaba, UWaterloo, Canada</a:t>
            </a:r>
            <a:endParaRPr/>
          </a:p>
          <a:p>
            <a:pPr marL="0" lvl="0" indent="0" algn="ctr" rtl="0">
              <a:lnSpc>
                <a:spcPct val="100000"/>
              </a:lnSpc>
              <a:spcBef>
                <a:spcPts val="0"/>
              </a:spcBef>
              <a:spcAft>
                <a:spcPts val="0"/>
              </a:spcAft>
              <a:buSzPts val="1400"/>
              <a:buNone/>
            </a:pPr>
            <a:endParaRPr sz="9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69"/>
          <p:cNvSpPr txBox="1">
            <a:spLocks noGrp="1"/>
          </p:cNvSpPr>
          <p:nvPr>
            <p:ph type="body" idx="1"/>
          </p:nvPr>
        </p:nvSpPr>
        <p:spPr>
          <a:xfrm>
            <a:off x="468313" y="1052513"/>
            <a:ext cx="8229600" cy="5805487"/>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2000"/>
              <a:buFont typeface="Arial"/>
              <a:buChar char="•"/>
            </a:pPr>
            <a:r>
              <a:rPr lang="fr-FR" sz="2000"/>
              <a:t>= Infrastructure de communication</a:t>
            </a:r>
            <a:endParaRPr/>
          </a:p>
          <a:p>
            <a:pPr marL="742950" lvl="1" indent="-285750" algn="l" rtl="0">
              <a:lnSpc>
                <a:spcPct val="100000"/>
              </a:lnSpc>
              <a:spcBef>
                <a:spcPts val="400"/>
              </a:spcBef>
              <a:spcAft>
                <a:spcPts val="0"/>
              </a:spcAft>
              <a:buClr>
                <a:schemeClr val="dk1"/>
              </a:buClr>
              <a:buSzPts val="2000"/>
              <a:buFont typeface="Arial"/>
              <a:buChar char="–"/>
            </a:pPr>
            <a:r>
              <a:rPr lang="fr-FR" sz="2000"/>
              <a:t>Applications distribuées: Web, VoIP, email, jeux, VoD(Vidéo à la demande), e-commerce, …</a:t>
            </a:r>
            <a:endParaRPr/>
          </a:p>
          <a:p>
            <a:pPr marL="342900" lvl="0" indent="-342900" algn="l" rtl="0">
              <a:lnSpc>
                <a:spcPct val="100000"/>
              </a:lnSpc>
              <a:spcBef>
                <a:spcPts val="400"/>
              </a:spcBef>
              <a:spcAft>
                <a:spcPts val="0"/>
              </a:spcAft>
              <a:buClr>
                <a:schemeClr val="dk1"/>
              </a:buClr>
              <a:buSzPts val="2000"/>
              <a:buFont typeface="Arial"/>
              <a:buChar char="•"/>
            </a:pPr>
            <a:r>
              <a:rPr lang="fr-FR" sz="2000"/>
              <a:t>Service</a:t>
            </a:r>
            <a:endParaRPr/>
          </a:p>
          <a:p>
            <a:pPr marL="742950" lvl="1" indent="-285750" algn="l" rtl="0">
              <a:lnSpc>
                <a:spcPct val="100000"/>
              </a:lnSpc>
              <a:spcBef>
                <a:spcPts val="400"/>
              </a:spcBef>
              <a:spcAft>
                <a:spcPts val="0"/>
              </a:spcAft>
              <a:buClr>
                <a:schemeClr val="dk1"/>
              </a:buClr>
              <a:buSzPts val="2000"/>
              <a:buFont typeface="Arial"/>
              <a:buChar char="–"/>
            </a:pPr>
            <a:r>
              <a:rPr lang="fr-FR" sz="2000"/>
              <a:t>Transfert fiable (sur TCP)</a:t>
            </a:r>
            <a:endParaRPr/>
          </a:p>
          <a:p>
            <a:pPr marL="1143000" lvl="2" indent="-228600" algn="l" rtl="0">
              <a:lnSpc>
                <a:spcPct val="100000"/>
              </a:lnSpc>
              <a:spcBef>
                <a:spcPts val="400"/>
              </a:spcBef>
              <a:spcAft>
                <a:spcPts val="0"/>
              </a:spcAft>
              <a:buClr>
                <a:schemeClr val="dk1"/>
              </a:buClr>
              <a:buSzPts val="2000"/>
              <a:buFont typeface="Arial"/>
              <a:buChar char="•"/>
            </a:pPr>
            <a:r>
              <a:rPr lang="fr-FR" sz="2000"/>
              <a:t>Mode connecté, contrôle de congestion</a:t>
            </a:r>
            <a:endParaRPr/>
          </a:p>
          <a:p>
            <a:pPr marL="1143000" lvl="2" indent="-228600" algn="l" rtl="0">
              <a:lnSpc>
                <a:spcPct val="100000"/>
              </a:lnSpc>
              <a:spcBef>
                <a:spcPts val="400"/>
              </a:spcBef>
              <a:spcAft>
                <a:spcPts val="0"/>
              </a:spcAft>
              <a:buClr>
                <a:schemeClr val="dk1"/>
              </a:buClr>
              <a:buSzPts val="2000"/>
              <a:buFont typeface="Arial"/>
              <a:buChar char="•"/>
            </a:pPr>
            <a:r>
              <a:rPr lang="fr-FR" sz="2000"/>
              <a:t>Ex. d’applications: Web, FTP</a:t>
            </a:r>
            <a:endParaRPr/>
          </a:p>
          <a:p>
            <a:pPr marL="742950" lvl="1" indent="-285750" algn="l" rtl="0">
              <a:lnSpc>
                <a:spcPct val="100000"/>
              </a:lnSpc>
              <a:spcBef>
                <a:spcPts val="400"/>
              </a:spcBef>
              <a:spcAft>
                <a:spcPts val="0"/>
              </a:spcAft>
              <a:buClr>
                <a:schemeClr val="dk1"/>
              </a:buClr>
              <a:buSzPts val="2000"/>
              <a:buFont typeface="Arial"/>
              <a:buChar char="–"/>
            </a:pPr>
            <a:r>
              <a:rPr lang="fr-FR" sz="2000"/>
              <a:t>Best effort (au mieux: sur UDP)</a:t>
            </a:r>
            <a:endParaRPr/>
          </a:p>
          <a:p>
            <a:pPr marL="1143000" lvl="2" indent="-228600" algn="l" rtl="0">
              <a:lnSpc>
                <a:spcPct val="100000"/>
              </a:lnSpc>
              <a:spcBef>
                <a:spcPts val="400"/>
              </a:spcBef>
              <a:spcAft>
                <a:spcPts val="0"/>
              </a:spcAft>
              <a:buClr>
                <a:schemeClr val="dk1"/>
              </a:buClr>
              <a:buSzPts val="2000"/>
              <a:buFont typeface="Arial"/>
              <a:buChar char="•"/>
            </a:pPr>
            <a:r>
              <a:rPr lang="fr-FR" sz="2000"/>
              <a:t>Mode non connecté</a:t>
            </a:r>
            <a:endParaRPr/>
          </a:p>
          <a:p>
            <a:pPr marL="1143000" lvl="2" indent="-228600" algn="l" rtl="0">
              <a:lnSpc>
                <a:spcPct val="100000"/>
              </a:lnSpc>
              <a:spcBef>
                <a:spcPts val="400"/>
              </a:spcBef>
              <a:spcAft>
                <a:spcPts val="0"/>
              </a:spcAft>
              <a:buClr>
                <a:schemeClr val="dk1"/>
              </a:buClr>
              <a:buSzPts val="2000"/>
              <a:buFont typeface="Arial"/>
              <a:buChar char="•"/>
            </a:pPr>
            <a:r>
              <a:rPr lang="fr-FR" sz="2000"/>
              <a:t>Ex. d’applications: DNS, Streaming, VoIP</a:t>
            </a:r>
            <a:endParaRPr sz="2000"/>
          </a:p>
          <a:p>
            <a:pPr marL="342900" lvl="0" indent="-342900" algn="l" rtl="0">
              <a:lnSpc>
                <a:spcPct val="100000"/>
              </a:lnSpc>
              <a:spcBef>
                <a:spcPts val="400"/>
              </a:spcBef>
              <a:spcAft>
                <a:spcPts val="0"/>
              </a:spcAft>
              <a:buClr>
                <a:schemeClr val="dk1"/>
              </a:buClr>
              <a:buSzPts val="2000"/>
              <a:buFont typeface="Arial"/>
              <a:buChar char="•"/>
            </a:pPr>
            <a:r>
              <a:rPr lang="fr-FR" sz="2000"/>
              <a:t>Standardisation</a:t>
            </a:r>
            <a:endParaRPr/>
          </a:p>
          <a:p>
            <a:pPr marL="742950" lvl="1" indent="-285750" algn="l" rtl="0">
              <a:lnSpc>
                <a:spcPct val="100000"/>
              </a:lnSpc>
              <a:spcBef>
                <a:spcPts val="400"/>
              </a:spcBef>
              <a:spcAft>
                <a:spcPts val="0"/>
              </a:spcAft>
              <a:buClr>
                <a:schemeClr val="dk1"/>
              </a:buClr>
              <a:buSzPts val="2000"/>
              <a:buFont typeface="Arial"/>
              <a:buChar char="–"/>
            </a:pPr>
            <a:r>
              <a:rPr lang="fr-FR" sz="2000"/>
              <a:t>IETF (Internet Engineering task Force)</a:t>
            </a:r>
            <a:endParaRPr/>
          </a:p>
          <a:p>
            <a:pPr marL="742950" lvl="1" indent="-285750" algn="l" rtl="0">
              <a:lnSpc>
                <a:spcPct val="100000"/>
              </a:lnSpc>
              <a:spcBef>
                <a:spcPts val="400"/>
              </a:spcBef>
              <a:spcAft>
                <a:spcPts val="0"/>
              </a:spcAft>
              <a:buClr>
                <a:schemeClr val="dk1"/>
              </a:buClr>
              <a:buSzPts val="2000"/>
              <a:buFont typeface="Arial"/>
              <a:buChar char="–"/>
            </a:pPr>
            <a:r>
              <a:rPr lang="fr-FR" sz="2000"/>
              <a:t>RFC (Request For Comment)</a:t>
            </a:r>
            <a:endParaRPr/>
          </a:p>
          <a:p>
            <a:pPr marL="342900" lvl="0" indent="-342900" algn="l" rtl="0">
              <a:lnSpc>
                <a:spcPct val="100000"/>
              </a:lnSpc>
              <a:spcBef>
                <a:spcPts val="400"/>
              </a:spcBef>
              <a:spcAft>
                <a:spcPts val="0"/>
              </a:spcAft>
              <a:buClr>
                <a:schemeClr val="dk1"/>
              </a:buClr>
              <a:buSzPts val="2000"/>
              <a:buFont typeface="Arial"/>
              <a:buChar char="•"/>
            </a:pPr>
            <a:r>
              <a:rPr lang="fr-FR" sz="2000"/>
              <a:t>Pile protocolaire /Modèle en couches</a:t>
            </a:r>
            <a:endParaRPr/>
          </a:p>
          <a:p>
            <a:pPr marL="742950" lvl="1" indent="-285750" algn="l" rtl="0">
              <a:lnSpc>
                <a:spcPct val="100000"/>
              </a:lnSpc>
              <a:spcBef>
                <a:spcPts val="400"/>
              </a:spcBef>
              <a:spcAft>
                <a:spcPts val="0"/>
              </a:spcAft>
              <a:buClr>
                <a:schemeClr val="dk1"/>
              </a:buClr>
              <a:buSzPts val="2000"/>
              <a:buFont typeface="Arial"/>
              <a:buChar char="–"/>
            </a:pPr>
            <a:r>
              <a:rPr lang="fr-FR" sz="2000"/>
              <a:t>Protocoles IP, TCP, UDP, HTTP, …</a:t>
            </a:r>
            <a:endParaRPr/>
          </a:p>
        </p:txBody>
      </p:sp>
      <p:sp>
        <p:nvSpPr>
          <p:cNvPr id="560" name="Google Shape;560;p6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53</a:t>
            </a:fld>
            <a:endParaRPr/>
          </a:p>
        </p:txBody>
      </p:sp>
      <p:sp>
        <p:nvSpPr>
          <p:cNvPr id="561" name="Google Shape;561;p69"/>
          <p:cNvSpPr txBox="1"/>
          <p:nvPr/>
        </p:nvSpPr>
        <p:spPr>
          <a:xfrm>
            <a:off x="609600" y="427038"/>
            <a:ext cx="82296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fr-FR" sz="4400" b="0" i="0" u="none" strike="noStrike" cap="none">
                <a:solidFill>
                  <a:schemeClr val="dk1"/>
                </a:solidFill>
                <a:latin typeface="Arial"/>
                <a:ea typeface="Arial"/>
                <a:cs typeface="Arial"/>
                <a:sym typeface="Arial"/>
              </a:rPr>
              <a:t>Qu’est ce que l’Internet?</a:t>
            </a:r>
            <a:br>
              <a:rPr lang="fr-FR" sz="4400" b="0" i="0" u="none" strike="noStrike" cap="none">
                <a:solidFill>
                  <a:schemeClr val="dk1"/>
                </a:solidFill>
                <a:latin typeface="Arial"/>
                <a:ea typeface="Arial"/>
                <a:cs typeface="Arial"/>
                <a:sym typeface="Arial"/>
              </a:rPr>
            </a:br>
            <a:endParaRPr sz="4400" b="0" i="0" u="none" strike="noStrike" cap="none">
              <a:solidFill>
                <a:schemeClr val="dk2"/>
              </a:solidFill>
              <a:latin typeface="Arial"/>
              <a:ea typeface="Arial"/>
              <a:cs typeface="Arial"/>
              <a:sym typeface="Aria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7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5353"/>
              <a:buNone/>
            </a:pPr>
            <a:r>
              <a:rPr lang="fr-FR"/>
              <a:t>Processus de communication</a:t>
            </a:r>
            <a:br>
              <a:rPr lang="fr-FR"/>
            </a:br>
            <a:endParaRPr/>
          </a:p>
        </p:txBody>
      </p:sp>
      <p:sp>
        <p:nvSpPr>
          <p:cNvPr id="568" name="Google Shape;568;p7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sp>
        <p:nvSpPr>
          <p:cNvPr id="569" name="Google Shape;569;p7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54</a:t>
            </a:fld>
            <a:endParaRPr/>
          </a:p>
        </p:txBody>
      </p:sp>
      <p:pic>
        <p:nvPicPr>
          <p:cNvPr id="570" name="Google Shape;570;p70"/>
          <p:cNvPicPr preferRelativeResize="0"/>
          <p:nvPr/>
        </p:nvPicPr>
        <p:blipFill rotWithShape="1">
          <a:blip r:embed="rId3">
            <a:alphaModFix/>
          </a:blip>
          <a:srcRect/>
          <a:stretch/>
        </p:blipFill>
        <p:spPr>
          <a:xfrm>
            <a:off x="348572" y="1556792"/>
            <a:ext cx="8337408" cy="4565674"/>
          </a:xfrm>
          <a:prstGeom prst="rect">
            <a:avLst/>
          </a:prstGeom>
          <a:noFill/>
          <a:ln>
            <a:noFill/>
          </a:ln>
        </p:spPr>
      </p:pic>
      <p:pic>
        <p:nvPicPr>
          <p:cNvPr id="571" name="Google Shape;571;p70"/>
          <p:cNvPicPr preferRelativeResize="0"/>
          <p:nvPr/>
        </p:nvPicPr>
        <p:blipFill rotWithShape="1">
          <a:blip r:embed="rId4">
            <a:alphaModFix/>
          </a:blip>
          <a:srcRect/>
          <a:stretch/>
        </p:blipFill>
        <p:spPr>
          <a:xfrm>
            <a:off x="1691680" y="2060848"/>
            <a:ext cx="476250" cy="295275"/>
          </a:xfrm>
          <a:prstGeom prst="rect">
            <a:avLst/>
          </a:prstGeom>
          <a:noFill/>
          <a:ln>
            <a:noFill/>
          </a:ln>
        </p:spPr>
      </p:pic>
      <p:sp>
        <p:nvSpPr>
          <p:cNvPr id="572" name="Google Shape;572;p70"/>
          <p:cNvSpPr txBox="1"/>
          <p:nvPr/>
        </p:nvSpPr>
        <p:spPr>
          <a:xfrm>
            <a:off x="2123728" y="1196752"/>
            <a:ext cx="4824536" cy="646331"/>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Arial"/>
                <a:ea typeface="Arial"/>
                <a:cs typeface="Arial"/>
                <a:sym typeface="Arial"/>
              </a:rPr>
              <a:t>Création de données sur la couche application du périphérique final d’origine</a:t>
            </a:r>
            <a:endParaRPr sz="1400" b="0" i="0" u="none" strike="noStrike" cap="none">
              <a:solidFill>
                <a:srgbClr val="000000"/>
              </a:solidFill>
              <a:latin typeface="Arial"/>
              <a:ea typeface="Arial"/>
              <a:cs typeface="Arial"/>
              <a:sym typeface="Arial"/>
            </a:endParaRPr>
          </a:p>
        </p:txBody>
      </p:sp>
      <p:sp>
        <p:nvSpPr>
          <p:cNvPr id="573" name="Google Shape;573;p70"/>
          <p:cNvSpPr/>
          <p:nvPr/>
        </p:nvSpPr>
        <p:spPr>
          <a:xfrm>
            <a:off x="1835696" y="1052736"/>
            <a:ext cx="360040" cy="36004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574" name="Google Shape;574;p70"/>
          <p:cNvSpPr txBox="1"/>
          <p:nvPr/>
        </p:nvSpPr>
        <p:spPr>
          <a:xfrm>
            <a:off x="2483768" y="1196752"/>
            <a:ext cx="4824536" cy="830997"/>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l" rtl="0">
              <a:lnSpc>
                <a:spcPct val="100000"/>
              </a:lnSpc>
              <a:spcBef>
                <a:spcPts val="0"/>
              </a:spcBef>
              <a:spcAft>
                <a:spcPts val="0"/>
              </a:spcAft>
              <a:buClr>
                <a:srgbClr val="000000"/>
              </a:buClr>
              <a:buSzPts val="1600"/>
              <a:buFont typeface="Arial"/>
              <a:buNone/>
            </a:pPr>
            <a:r>
              <a:rPr lang="fr-FR" sz="1600" b="0" i="0" u="none" strike="noStrike" cap="none">
                <a:solidFill>
                  <a:schemeClr val="dk1"/>
                </a:solidFill>
                <a:latin typeface="Arial"/>
                <a:ea typeface="Arial"/>
                <a:cs typeface="Arial"/>
                <a:sym typeface="Arial"/>
              </a:rPr>
              <a:t>    Segmentation et encapsulation des données lorsqu’elles descendent la pile de protocoles dans le périphérique final source </a:t>
            </a:r>
            <a:endParaRPr sz="1400" b="0" i="0" u="none" strike="noStrike" cap="none">
              <a:solidFill>
                <a:srgbClr val="000000"/>
              </a:solidFill>
              <a:latin typeface="Arial"/>
              <a:ea typeface="Arial"/>
              <a:cs typeface="Arial"/>
              <a:sym typeface="Arial"/>
            </a:endParaRPr>
          </a:p>
        </p:txBody>
      </p:sp>
      <p:sp>
        <p:nvSpPr>
          <p:cNvPr id="575" name="Google Shape;575;p70"/>
          <p:cNvSpPr/>
          <p:nvPr/>
        </p:nvSpPr>
        <p:spPr>
          <a:xfrm>
            <a:off x="1988096" y="1353542"/>
            <a:ext cx="360040" cy="36004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576" name="Google Shape;576;p70"/>
          <p:cNvSpPr txBox="1"/>
          <p:nvPr/>
        </p:nvSpPr>
        <p:spPr>
          <a:xfrm>
            <a:off x="107504" y="2924944"/>
            <a:ext cx="2664296" cy="984885"/>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ctr" rtl="0">
              <a:lnSpc>
                <a:spcPct val="100000"/>
              </a:lnSpc>
              <a:spcBef>
                <a:spcPts val="0"/>
              </a:spcBef>
              <a:spcAft>
                <a:spcPts val="0"/>
              </a:spcAft>
              <a:buClr>
                <a:srgbClr val="000000"/>
              </a:buClr>
              <a:buSzPts val="1600"/>
              <a:buFont typeface="Arial"/>
              <a:buNone/>
            </a:pPr>
            <a:r>
              <a:rPr lang="fr-FR" sz="1600" b="0" i="0" u="none" strike="noStrike" cap="none">
                <a:solidFill>
                  <a:schemeClr val="dk1"/>
                </a:solidFill>
                <a:latin typeface="Arial"/>
                <a:ea typeface="Arial"/>
                <a:cs typeface="Arial"/>
                <a:sym typeface="Arial"/>
              </a:rPr>
              <a:t>    </a:t>
            </a:r>
            <a:r>
              <a:rPr lang="fr-FR" sz="1400" b="0" i="0" u="none" strike="noStrike" cap="none">
                <a:solidFill>
                  <a:schemeClr val="dk1"/>
                </a:solidFill>
                <a:latin typeface="Arial"/>
                <a:ea typeface="Arial"/>
                <a:cs typeface="Arial"/>
                <a:sym typeface="Arial"/>
              </a:rPr>
              <a:t>Génération des données sur les supports au niveau de la couche d’accès au réseau de la pile</a:t>
            </a:r>
            <a:endParaRPr sz="1600" b="0" i="0" u="none" strike="noStrike" cap="none">
              <a:solidFill>
                <a:schemeClr val="dk1"/>
              </a:solidFill>
              <a:latin typeface="Arial"/>
              <a:ea typeface="Arial"/>
              <a:cs typeface="Arial"/>
              <a:sym typeface="Arial"/>
            </a:endParaRPr>
          </a:p>
        </p:txBody>
      </p:sp>
      <p:sp>
        <p:nvSpPr>
          <p:cNvPr id="577" name="Google Shape;577;p70"/>
          <p:cNvSpPr/>
          <p:nvPr/>
        </p:nvSpPr>
        <p:spPr>
          <a:xfrm>
            <a:off x="35496" y="2852936"/>
            <a:ext cx="360040" cy="36004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578" name="Google Shape;578;p70"/>
          <p:cNvSpPr txBox="1"/>
          <p:nvPr/>
        </p:nvSpPr>
        <p:spPr>
          <a:xfrm>
            <a:off x="755576" y="5589240"/>
            <a:ext cx="4824536" cy="738664"/>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l" rtl="0">
              <a:lnSpc>
                <a:spcPct val="100000"/>
              </a:lnSpc>
              <a:spcBef>
                <a:spcPts val="0"/>
              </a:spcBef>
              <a:spcAft>
                <a:spcPts val="0"/>
              </a:spcAft>
              <a:buClr>
                <a:srgbClr val="000000"/>
              </a:buClr>
              <a:buSzPts val="1400"/>
              <a:buFont typeface="Arial"/>
              <a:buNone/>
            </a:pPr>
            <a:r>
              <a:rPr lang="fr-FR" sz="1400" b="0" i="0" u="none" strike="noStrike" cap="none">
                <a:solidFill>
                  <a:schemeClr val="dk1"/>
                </a:solidFill>
                <a:latin typeface="Arial"/>
                <a:ea typeface="Arial"/>
                <a:cs typeface="Arial"/>
                <a:sym typeface="Arial"/>
              </a:rPr>
              <a:t>    Transport des données via l’inter-réseau, qui est constitué de supports et de n’importe quels périphériques intermédiaires</a:t>
            </a:r>
            <a:endParaRPr sz="1400" b="0" i="0" u="none" strike="noStrike" cap="none">
              <a:solidFill>
                <a:srgbClr val="000000"/>
              </a:solidFill>
              <a:latin typeface="Arial"/>
              <a:ea typeface="Arial"/>
              <a:cs typeface="Arial"/>
              <a:sym typeface="Arial"/>
            </a:endParaRPr>
          </a:p>
        </p:txBody>
      </p:sp>
      <p:sp>
        <p:nvSpPr>
          <p:cNvPr id="579" name="Google Shape;579;p70"/>
          <p:cNvSpPr/>
          <p:nvPr/>
        </p:nvSpPr>
        <p:spPr>
          <a:xfrm>
            <a:off x="467544" y="5445224"/>
            <a:ext cx="360040" cy="36004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580" name="Google Shape;580;p70"/>
          <p:cNvSpPr txBox="1"/>
          <p:nvPr/>
        </p:nvSpPr>
        <p:spPr>
          <a:xfrm>
            <a:off x="2339752" y="1484784"/>
            <a:ext cx="4824536" cy="830997"/>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l" rtl="0">
              <a:lnSpc>
                <a:spcPct val="100000"/>
              </a:lnSpc>
              <a:spcBef>
                <a:spcPts val="0"/>
              </a:spcBef>
              <a:spcAft>
                <a:spcPts val="0"/>
              </a:spcAft>
              <a:buClr>
                <a:srgbClr val="000000"/>
              </a:buClr>
              <a:buSzPts val="1600"/>
              <a:buFont typeface="Arial"/>
              <a:buNone/>
            </a:pPr>
            <a:r>
              <a:rPr lang="fr-FR" sz="1600" b="0" i="0" u="none" strike="noStrike" cap="none">
                <a:solidFill>
                  <a:schemeClr val="dk1"/>
                </a:solidFill>
                <a:latin typeface="Arial"/>
                <a:ea typeface="Arial"/>
                <a:cs typeface="Arial"/>
                <a:sym typeface="Arial"/>
              </a:rPr>
              <a:t>    Décapsulation et assemblage des données lorsqu’elles remontent la pile dans le périphérique de destination</a:t>
            </a:r>
            <a:endParaRPr sz="1400" b="0" i="0" u="none" strike="noStrike" cap="none">
              <a:solidFill>
                <a:srgbClr val="000000"/>
              </a:solidFill>
              <a:latin typeface="Arial"/>
              <a:ea typeface="Arial"/>
              <a:cs typeface="Arial"/>
              <a:sym typeface="Arial"/>
            </a:endParaRPr>
          </a:p>
        </p:txBody>
      </p:sp>
      <p:sp>
        <p:nvSpPr>
          <p:cNvPr id="581" name="Google Shape;581;p70"/>
          <p:cNvSpPr/>
          <p:nvPr/>
        </p:nvSpPr>
        <p:spPr>
          <a:xfrm>
            <a:off x="2140496" y="1505942"/>
            <a:ext cx="360040" cy="36004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6</a:t>
            </a:r>
            <a:endParaRPr sz="1400" b="0" i="0" u="none" strike="noStrike" cap="none">
              <a:solidFill>
                <a:srgbClr val="000000"/>
              </a:solidFill>
              <a:latin typeface="Arial"/>
              <a:ea typeface="Arial"/>
              <a:cs typeface="Arial"/>
              <a:sym typeface="Arial"/>
            </a:endParaRPr>
          </a:p>
        </p:txBody>
      </p:sp>
      <p:sp>
        <p:nvSpPr>
          <p:cNvPr id="582" name="Google Shape;582;p70"/>
          <p:cNvSpPr txBox="1"/>
          <p:nvPr/>
        </p:nvSpPr>
        <p:spPr>
          <a:xfrm>
            <a:off x="6156176" y="2924944"/>
            <a:ext cx="2915816" cy="984885"/>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ctr" rtl="0">
              <a:lnSpc>
                <a:spcPct val="100000"/>
              </a:lnSpc>
              <a:spcBef>
                <a:spcPts val="0"/>
              </a:spcBef>
              <a:spcAft>
                <a:spcPts val="0"/>
              </a:spcAft>
              <a:buClr>
                <a:srgbClr val="000000"/>
              </a:buClr>
              <a:buSzPts val="1600"/>
              <a:buFont typeface="Arial"/>
              <a:buNone/>
            </a:pPr>
            <a:r>
              <a:rPr lang="fr-FR" sz="1600" b="0" i="0" u="none" strike="noStrike" cap="none">
                <a:solidFill>
                  <a:schemeClr val="dk1"/>
                </a:solidFill>
                <a:latin typeface="Arial"/>
                <a:ea typeface="Arial"/>
                <a:cs typeface="Arial"/>
                <a:sym typeface="Arial"/>
              </a:rPr>
              <a:t>    </a:t>
            </a:r>
            <a:r>
              <a:rPr lang="fr-FR" sz="1400" b="0" i="0" u="none" strike="noStrike" cap="none">
                <a:solidFill>
                  <a:schemeClr val="dk1"/>
                </a:solidFill>
                <a:latin typeface="Arial"/>
                <a:ea typeface="Arial"/>
                <a:cs typeface="Arial"/>
                <a:sym typeface="Arial"/>
              </a:rPr>
              <a:t>Réception des données au niveau de la couche d’accès au réseau du périphérique final de destination </a:t>
            </a:r>
            <a:endParaRPr sz="1600" b="0" i="0" u="none" strike="noStrike" cap="none">
              <a:solidFill>
                <a:schemeClr val="dk1"/>
              </a:solidFill>
              <a:latin typeface="Arial"/>
              <a:ea typeface="Arial"/>
              <a:cs typeface="Arial"/>
              <a:sym typeface="Arial"/>
            </a:endParaRPr>
          </a:p>
        </p:txBody>
      </p:sp>
      <p:sp>
        <p:nvSpPr>
          <p:cNvPr id="583" name="Google Shape;583;p70"/>
          <p:cNvSpPr/>
          <p:nvPr/>
        </p:nvSpPr>
        <p:spPr>
          <a:xfrm>
            <a:off x="6156176" y="2924944"/>
            <a:ext cx="360040" cy="36004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584" name="Google Shape;584;p70"/>
          <p:cNvSpPr txBox="1"/>
          <p:nvPr/>
        </p:nvSpPr>
        <p:spPr>
          <a:xfrm>
            <a:off x="1907704" y="1196752"/>
            <a:ext cx="4824536" cy="830997"/>
          </a:xfrm>
          <a:prstGeom prst="rect">
            <a:avLst/>
          </a:prstGeom>
          <a:solidFill>
            <a:schemeClr val="lt1"/>
          </a:solidFill>
          <a:ln w="254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228600" marR="0" lvl="0" indent="-228600" algn="l" rtl="0">
              <a:lnSpc>
                <a:spcPct val="100000"/>
              </a:lnSpc>
              <a:spcBef>
                <a:spcPts val="0"/>
              </a:spcBef>
              <a:spcAft>
                <a:spcPts val="0"/>
              </a:spcAft>
              <a:buClr>
                <a:srgbClr val="000000"/>
              </a:buClr>
              <a:buSzPts val="1600"/>
              <a:buFont typeface="Arial"/>
              <a:buNone/>
            </a:pPr>
            <a:r>
              <a:rPr lang="fr-FR" sz="1600" b="0" i="0" u="none" strike="noStrike" cap="none">
                <a:solidFill>
                  <a:schemeClr val="dk1"/>
                </a:solidFill>
                <a:latin typeface="Arial"/>
                <a:ea typeface="Arial"/>
                <a:cs typeface="Arial"/>
                <a:sym typeface="Arial"/>
              </a:rPr>
              <a:t>    Transmission de ces données à l’application de destination, au niveau de la couche application du périphérique final de destination</a:t>
            </a:r>
            <a:endParaRPr sz="1400" b="0" i="0" u="none" strike="noStrike" cap="none">
              <a:solidFill>
                <a:srgbClr val="000000"/>
              </a:solidFill>
              <a:latin typeface="Arial"/>
              <a:ea typeface="Arial"/>
              <a:cs typeface="Arial"/>
              <a:sym typeface="Arial"/>
            </a:endParaRPr>
          </a:p>
        </p:txBody>
      </p:sp>
      <p:sp>
        <p:nvSpPr>
          <p:cNvPr id="585" name="Google Shape;585;p70"/>
          <p:cNvSpPr/>
          <p:nvPr/>
        </p:nvSpPr>
        <p:spPr>
          <a:xfrm>
            <a:off x="6588224" y="1124744"/>
            <a:ext cx="360040" cy="36004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fr-FR" sz="1800" b="1" i="0" u="none" strike="noStrike" cap="none">
                <a:solidFill>
                  <a:schemeClr val="lt1"/>
                </a:solidFill>
                <a:latin typeface="Arial"/>
                <a:ea typeface="Arial"/>
                <a:cs typeface="Arial"/>
                <a:sym typeface="Arial"/>
              </a:rPr>
              <a:t>7</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72"/>
                                        </p:tgtEl>
                                        <p:attrNameLst>
                                          <p:attrName>style.visibility</p:attrName>
                                        </p:attrNameLst>
                                      </p:cBhvr>
                                      <p:to>
                                        <p:strVal val="visible"/>
                                      </p:to>
                                    </p:set>
                                    <p:anim calcmode="lin" valueType="num">
                                      <p:cBhvr additive="base">
                                        <p:cTn id="7" dur="500"/>
                                        <p:tgtEl>
                                          <p:spTgt spid="572"/>
                                        </p:tgtEl>
                                        <p:attrNameLst>
                                          <p:attrName>ppt_w</p:attrName>
                                        </p:attrNameLst>
                                      </p:cBhvr>
                                      <p:tavLst>
                                        <p:tav tm="0">
                                          <p:val>
                                            <p:strVal val="0"/>
                                          </p:val>
                                        </p:tav>
                                        <p:tav tm="100000">
                                          <p:val>
                                            <p:strVal val="#ppt_w"/>
                                          </p:val>
                                        </p:tav>
                                      </p:tavLst>
                                    </p:anim>
                                    <p:anim calcmode="lin" valueType="num">
                                      <p:cBhvr additive="base">
                                        <p:cTn id="8" dur="500"/>
                                        <p:tgtEl>
                                          <p:spTgt spid="57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nodeType="clickEffect">
                                  <p:stCondLst>
                                    <p:cond delay="0"/>
                                  </p:stCondLst>
                                  <p:childTnLst>
                                    <p:animEffect transition="out" filter="fade">
                                      <p:cBhvr>
                                        <p:cTn id="12" dur="500"/>
                                        <p:tgtEl>
                                          <p:spTgt spid="572"/>
                                        </p:tgtEl>
                                      </p:cBhvr>
                                    </p:animEffect>
                                    <p:set>
                                      <p:cBhvr>
                                        <p:cTn id="13" dur="1" fill="hold">
                                          <p:stCondLst>
                                            <p:cond delay="500"/>
                                          </p:stCondLst>
                                        </p:cTn>
                                        <p:tgtEl>
                                          <p:spTgt spid="572"/>
                                        </p:tgtEl>
                                        <p:attrNameLst>
                                          <p:attrName>style.visibility</p:attrName>
                                        </p:attrNameLst>
                                      </p:cBhvr>
                                      <p:to>
                                        <p:strVal val="hidden"/>
                                      </p:to>
                                    </p:set>
                                  </p:childTnLst>
                                </p:cTn>
                              </p:par>
                              <p:par>
                                <p:cTn id="14" presetID="23" presetClass="exit" presetSubtype="32" fill="hold" nodeType="withEffect">
                                  <p:stCondLst>
                                    <p:cond delay="0"/>
                                  </p:stCondLst>
                                  <p:childTnLst>
                                    <p:anim calcmode="lin" valueType="num">
                                      <p:cBhvr additive="base">
                                        <p:cTn id="15" dur="500"/>
                                        <p:tgtEl>
                                          <p:spTgt spid="573"/>
                                        </p:tgtEl>
                                        <p:attrNameLst>
                                          <p:attrName>ppt_w</p:attrName>
                                        </p:attrNameLst>
                                      </p:cBhvr>
                                      <p:tavLst>
                                        <p:tav tm="0">
                                          <p:val>
                                            <p:strVal val="#ppt_w"/>
                                          </p:val>
                                        </p:tav>
                                        <p:tav tm="100000">
                                          <p:val>
                                            <p:strVal val="0"/>
                                          </p:val>
                                        </p:tav>
                                      </p:tavLst>
                                    </p:anim>
                                    <p:anim calcmode="lin" valueType="num">
                                      <p:cBhvr additive="base">
                                        <p:cTn id="16" dur="500"/>
                                        <p:tgtEl>
                                          <p:spTgt spid="573"/>
                                        </p:tgtEl>
                                        <p:attrNameLst>
                                          <p:attrName>ppt_h</p:attrName>
                                        </p:attrNameLst>
                                      </p:cBhvr>
                                      <p:tavLst>
                                        <p:tav tm="0">
                                          <p:val>
                                            <p:strVal val="#ppt_h"/>
                                          </p:val>
                                        </p:tav>
                                        <p:tav tm="100000">
                                          <p:val>
                                            <p:strVal val="0"/>
                                          </p:val>
                                        </p:tav>
                                      </p:tavLst>
                                    </p:anim>
                                    <p:set>
                                      <p:cBhvr>
                                        <p:cTn id="17" dur="1" fill="hold">
                                          <p:stCondLst>
                                            <p:cond delay="500"/>
                                          </p:stCondLst>
                                        </p:cTn>
                                        <p:tgtEl>
                                          <p:spTgt spid="573"/>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574"/>
                                        </p:tgtEl>
                                        <p:attrNameLst>
                                          <p:attrName>style.visibility</p:attrName>
                                        </p:attrNameLst>
                                      </p:cBhvr>
                                      <p:to>
                                        <p:strVal val="visible"/>
                                      </p:to>
                                    </p:set>
                                    <p:animEffect transition="in" filter="fade">
                                      <p:cBhvr>
                                        <p:cTn id="20" dur="500"/>
                                        <p:tgtEl>
                                          <p:spTgt spid="574"/>
                                        </p:tgtEl>
                                      </p:cBhvr>
                                    </p:animEffect>
                                  </p:childTnLst>
                                </p:cTn>
                              </p:par>
                              <p:par>
                                <p:cTn id="21" presetID="10" presetClass="entr" presetSubtype="0" fill="hold" nodeType="withEffect">
                                  <p:stCondLst>
                                    <p:cond delay="0"/>
                                  </p:stCondLst>
                                  <p:childTnLst>
                                    <p:set>
                                      <p:cBhvr>
                                        <p:cTn id="22" dur="1" fill="hold">
                                          <p:stCondLst>
                                            <p:cond delay="0"/>
                                          </p:stCondLst>
                                        </p:cTn>
                                        <p:tgtEl>
                                          <p:spTgt spid="575"/>
                                        </p:tgtEl>
                                        <p:attrNameLst>
                                          <p:attrName>style.visibility</p:attrName>
                                        </p:attrNameLst>
                                      </p:cBhvr>
                                      <p:to>
                                        <p:strVal val="visible"/>
                                      </p:to>
                                    </p:set>
                                    <p:animEffect transition="in" filter="fade">
                                      <p:cBhvr>
                                        <p:cTn id="23" dur="500"/>
                                        <p:tgtEl>
                                          <p:spTgt spid="57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nodeType="clickEffect">
                                  <p:stCondLst>
                                    <p:cond delay="0"/>
                                  </p:stCondLst>
                                  <p:childTnLst>
                                    <p:animEffect transition="out" filter="fade">
                                      <p:cBhvr>
                                        <p:cTn id="27" dur="500"/>
                                        <p:tgtEl>
                                          <p:spTgt spid="574"/>
                                        </p:tgtEl>
                                      </p:cBhvr>
                                    </p:animEffect>
                                    <p:set>
                                      <p:cBhvr>
                                        <p:cTn id="28" dur="1" fill="hold">
                                          <p:stCondLst>
                                            <p:cond delay="500"/>
                                          </p:stCondLst>
                                        </p:cTn>
                                        <p:tgtEl>
                                          <p:spTgt spid="574"/>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575"/>
                                        </p:tgtEl>
                                      </p:cBhvr>
                                    </p:animEffect>
                                    <p:set>
                                      <p:cBhvr>
                                        <p:cTn id="31" dur="1" fill="hold">
                                          <p:stCondLst>
                                            <p:cond delay="500"/>
                                          </p:stCondLst>
                                        </p:cTn>
                                        <p:tgtEl>
                                          <p:spTgt spid="57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76"/>
                                        </p:tgtEl>
                                        <p:attrNameLst>
                                          <p:attrName>style.visibility</p:attrName>
                                        </p:attrNameLst>
                                      </p:cBhvr>
                                      <p:to>
                                        <p:strVal val="visible"/>
                                      </p:to>
                                    </p:set>
                                    <p:animEffect transition="in" filter="fade">
                                      <p:cBhvr>
                                        <p:cTn id="36" dur="500"/>
                                        <p:tgtEl>
                                          <p:spTgt spid="576"/>
                                        </p:tgtEl>
                                      </p:cBhvr>
                                    </p:animEffect>
                                  </p:childTnLst>
                                </p:cTn>
                              </p:par>
                              <p:par>
                                <p:cTn id="37" presetID="10" presetClass="entr" presetSubtype="0" fill="hold" nodeType="withEffect">
                                  <p:stCondLst>
                                    <p:cond delay="0"/>
                                  </p:stCondLst>
                                  <p:childTnLst>
                                    <p:set>
                                      <p:cBhvr>
                                        <p:cTn id="38" dur="1" fill="hold">
                                          <p:stCondLst>
                                            <p:cond delay="0"/>
                                          </p:stCondLst>
                                        </p:cTn>
                                        <p:tgtEl>
                                          <p:spTgt spid="577"/>
                                        </p:tgtEl>
                                        <p:attrNameLst>
                                          <p:attrName>style.visibility</p:attrName>
                                        </p:attrNameLst>
                                      </p:cBhvr>
                                      <p:to>
                                        <p:strVal val="visible"/>
                                      </p:to>
                                    </p:set>
                                    <p:animEffect transition="in" filter="fade">
                                      <p:cBhvr>
                                        <p:cTn id="39" dur="500"/>
                                        <p:tgtEl>
                                          <p:spTgt spid="57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576"/>
                                        </p:tgtEl>
                                      </p:cBhvr>
                                    </p:animEffect>
                                    <p:set>
                                      <p:cBhvr>
                                        <p:cTn id="44" dur="1" fill="hold">
                                          <p:stCondLst>
                                            <p:cond delay="500"/>
                                          </p:stCondLst>
                                        </p:cTn>
                                        <p:tgtEl>
                                          <p:spTgt spid="576"/>
                                        </p:tgtEl>
                                        <p:attrNameLst>
                                          <p:attrName>style.visibility</p:attrName>
                                        </p:attrNameLst>
                                      </p:cBhvr>
                                      <p:to>
                                        <p:strVal val="hidden"/>
                                      </p:to>
                                    </p:set>
                                  </p:childTnLst>
                                </p:cTn>
                              </p:par>
                              <p:par>
                                <p:cTn id="45" presetID="10" presetClass="exit" presetSubtype="0" fill="hold" nodeType="withEffect">
                                  <p:stCondLst>
                                    <p:cond delay="0"/>
                                  </p:stCondLst>
                                  <p:childTnLst>
                                    <p:animEffect transition="out" filter="fade">
                                      <p:cBhvr>
                                        <p:cTn id="46" dur="500"/>
                                        <p:tgtEl>
                                          <p:spTgt spid="577"/>
                                        </p:tgtEl>
                                      </p:cBhvr>
                                    </p:animEffect>
                                    <p:set>
                                      <p:cBhvr>
                                        <p:cTn id="47" dur="1" fill="hold">
                                          <p:stCondLst>
                                            <p:cond delay="500"/>
                                          </p:stCondLst>
                                        </p:cTn>
                                        <p:tgtEl>
                                          <p:spTgt spid="577"/>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78"/>
                                        </p:tgtEl>
                                        <p:attrNameLst>
                                          <p:attrName>style.visibility</p:attrName>
                                        </p:attrNameLst>
                                      </p:cBhvr>
                                      <p:to>
                                        <p:strVal val="visible"/>
                                      </p:to>
                                    </p:set>
                                    <p:animEffect transition="in" filter="fade">
                                      <p:cBhvr>
                                        <p:cTn id="52" dur="500"/>
                                        <p:tgtEl>
                                          <p:spTgt spid="578"/>
                                        </p:tgtEl>
                                      </p:cBhvr>
                                    </p:animEffect>
                                  </p:childTnLst>
                                </p:cTn>
                              </p:par>
                              <p:par>
                                <p:cTn id="53" presetID="10" presetClass="entr" presetSubtype="0" fill="hold" nodeType="withEffect">
                                  <p:stCondLst>
                                    <p:cond delay="0"/>
                                  </p:stCondLst>
                                  <p:childTnLst>
                                    <p:set>
                                      <p:cBhvr>
                                        <p:cTn id="54" dur="1" fill="hold">
                                          <p:stCondLst>
                                            <p:cond delay="0"/>
                                          </p:stCondLst>
                                        </p:cTn>
                                        <p:tgtEl>
                                          <p:spTgt spid="579"/>
                                        </p:tgtEl>
                                        <p:attrNameLst>
                                          <p:attrName>style.visibility</p:attrName>
                                        </p:attrNameLst>
                                      </p:cBhvr>
                                      <p:to>
                                        <p:strVal val="visible"/>
                                      </p:to>
                                    </p:set>
                                    <p:animEffect transition="in" filter="fade">
                                      <p:cBhvr>
                                        <p:cTn id="55" dur="500"/>
                                        <p:tgtEl>
                                          <p:spTgt spid="57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xit" presetSubtype="0" fill="hold" nodeType="clickEffect">
                                  <p:stCondLst>
                                    <p:cond delay="0"/>
                                  </p:stCondLst>
                                  <p:childTnLst>
                                    <p:animEffect transition="out" filter="fade">
                                      <p:cBhvr>
                                        <p:cTn id="59" dur="500"/>
                                        <p:tgtEl>
                                          <p:spTgt spid="578"/>
                                        </p:tgtEl>
                                      </p:cBhvr>
                                    </p:animEffect>
                                    <p:set>
                                      <p:cBhvr>
                                        <p:cTn id="60" dur="1" fill="hold">
                                          <p:stCondLst>
                                            <p:cond delay="500"/>
                                          </p:stCondLst>
                                        </p:cTn>
                                        <p:tgtEl>
                                          <p:spTgt spid="578"/>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579"/>
                                        </p:tgtEl>
                                      </p:cBhvr>
                                    </p:animEffect>
                                    <p:set>
                                      <p:cBhvr>
                                        <p:cTn id="63" dur="1" fill="hold">
                                          <p:stCondLst>
                                            <p:cond delay="500"/>
                                          </p:stCondLst>
                                        </p:cTn>
                                        <p:tgtEl>
                                          <p:spTgt spid="579"/>
                                        </p:tgtEl>
                                        <p:attrNameLst>
                                          <p:attrName>style.visibility</p:attrName>
                                        </p:attrNameLst>
                                      </p:cBhvr>
                                      <p:to>
                                        <p:strVal val="hidden"/>
                                      </p:to>
                                    </p:set>
                                  </p:childTnLst>
                                </p:cTn>
                              </p:par>
                              <p:par>
                                <p:cTn id="64" presetID="10" presetClass="entr" presetSubtype="0" fill="hold" nodeType="withEffect">
                                  <p:stCondLst>
                                    <p:cond delay="0"/>
                                  </p:stCondLst>
                                  <p:childTnLst>
                                    <p:set>
                                      <p:cBhvr>
                                        <p:cTn id="65" dur="1" fill="hold">
                                          <p:stCondLst>
                                            <p:cond delay="0"/>
                                          </p:stCondLst>
                                        </p:cTn>
                                        <p:tgtEl>
                                          <p:spTgt spid="582"/>
                                        </p:tgtEl>
                                        <p:attrNameLst>
                                          <p:attrName>style.visibility</p:attrName>
                                        </p:attrNameLst>
                                      </p:cBhvr>
                                      <p:to>
                                        <p:strVal val="visible"/>
                                      </p:to>
                                    </p:set>
                                    <p:animEffect transition="in" filter="fade">
                                      <p:cBhvr>
                                        <p:cTn id="66" dur="500"/>
                                        <p:tgtEl>
                                          <p:spTgt spid="582"/>
                                        </p:tgtEl>
                                      </p:cBhvr>
                                    </p:animEffect>
                                  </p:childTnLst>
                                </p:cTn>
                              </p:par>
                              <p:par>
                                <p:cTn id="67" presetID="10" presetClass="entr" presetSubtype="0" fill="hold" nodeType="withEffect">
                                  <p:stCondLst>
                                    <p:cond delay="0"/>
                                  </p:stCondLst>
                                  <p:childTnLst>
                                    <p:set>
                                      <p:cBhvr>
                                        <p:cTn id="68" dur="1" fill="hold">
                                          <p:stCondLst>
                                            <p:cond delay="0"/>
                                          </p:stCondLst>
                                        </p:cTn>
                                        <p:tgtEl>
                                          <p:spTgt spid="583"/>
                                        </p:tgtEl>
                                        <p:attrNameLst>
                                          <p:attrName>style.visibility</p:attrName>
                                        </p:attrNameLst>
                                      </p:cBhvr>
                                      <p:to>
                                        <p:strVal val="visible"/>
                                      </p:to>
                                    </p:set>
                                    <p:animEffect transition="in" filter="fade">
                                      <p:cBhvr>
                                        <p:cTn id="69" dur="500"/>
                                        <p:tgtEl>
                                          <p:spTgt spid="583"/>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xit" presetSubtype="0" fill="hold" nodeType="clickEffect">
                                  <p:stCondLst>
                                    <p:cond delay="0"/>
                                  </p:stCondLst>
                                  <p:childTnLst>
                                    <p:animEffect transition="out" filter="fade">
                                      <p:cBhvr>
                                        <p:cTn id="73" dur="500"/>
                                        <p:tgtEl>
                                          <p:spTgt spid="582"/>
                                        </p:tgtEl>
                                      </p:cBhvr>
                                    </p:animEffect>
                                    <p:set>
                                      <p:cBhvr>
                                        <p:cTn id="74" dur="1" fill="hold">
                                          <p:stCondLst>
                                            <p:cond delay="500"/>
                                          </p:stCondLst>
                                        </p:cTn>
                                        <p:tgtEl>
                                          <p:spTgt spid="582"/>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583"/>
                                        </p:tgtEl>
                                      </p:cBhvr>
                                    </p:animEffect>
                                    <p:set>
                                      <p:cBhvr>
                                        <p:cTn id="77" dur="1" fill="hold">
                                          <p:stCondLst>
                                            <p:cond delay="500"/>
                                          </p:stCondLst>
                                        </p:cTn>
                                        <p:tgtEl>
                                          <p:spTgt spid="583"/>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580"/>
                                        </p:tgtEl>
                                        <p:attrNameLst>
                                          <p:attrName>style.visibility</p:attrName>
                                        </p:attrNameLst>
                                      </p:cBhvr>
                                      <p:to>
                                        <p:strVal val="visible"/>
                                      </p:to>
                                    </p:set>
                                    <p:animEffect transition="in" filter="fade">
                                      <p:cBhvr>
                                        <p:cTn id="82" dur="500"/>
                                        <p:tgtEl>
                                          <p:spTgt spid="580"/>
                                        </p:tgtEl>
                                      </p:cBhvr>
                                    </p:animEffect>
                                  </p:childTnLst>
                                </p:cTn>
                              </p:par>
                              <p:par>
                                <p:cTn id="83" presetID="10" presetClass="entr" presetSubtype="0" fill="hold" nodeType="withEffect">
                                  <p:stCondLst>
                                    <p:cond delay="0"/>
                                  </p:stCondLst>
                                  <p:childTnLst>
                                    <p:set>
                                      <p:cBhvr>
                                        <p:cTn id="84" dur="1" fill="hold">
                                          <p:stCondLst>
                                            <p:cond delay="0"/>
                                          </p:stCondLst>
                                        </p:cTn>
                                        <p:tgtEl>
                                          <p:spTgt spid="581"/>
                                        </p:tgtEl>
                                        <p:attrNameLst>
                                          <p:attrName>style.visibility</p:attrName>
                                        </p:attrNameLst>
                                      </p:cBhvr>
                                      <p:to>
                                        <p:strVal val="visible"/>
                                      </p:to>
                                    </p:set>
                                    <p:animEffect transition="in" filter="fade">
                                      <p:cBhvr>
                                        <p:cTn id="85" dur="500"/>
                                        <p:tgtEl>
                                          <p:spTgt spid="58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nodeType="clickEffect">
                                  <p:stCondLst>
                                    <p:cond delay="0"/>
                                  </p:stCondLst>
                                  <p:childTnLst>
                                    <p:animEffect transition="out" filter="fade">
                                      <p:cBhvr>
                                        <p:cTn id="89" dur="500"/>
                                        <p:tgtEl>
                                          <p:spTgt spid="580"/>
                                        </p:tgtEl>
                                      </p:cBhvr>
                                    </p:animEffect>
                                    <p:set>
                                      <p:cBhvr>
                                        <p:cTn id="90" dur="1" fill="hold">
                                          <p:stCondLst>
                                            <p:cond delay="500"/>
                                          </p:stCondLst>
                                        </p:cTn>
                                        <p:tgtEl>
                                          <p:spTgt spid="580"/>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581"/>
                                        </p:tgtEl>
                                      </p:cBhvr>
                                    </p:animEffect>
                                    <p:set>
                                      <p:cBhvr>
                                        <p:cTn id="93" dur="1" fill="hold">
                                          <p:stCondLst>
                                            <p:cond delay="500"/>
                                          </p:stCondLst>
                                        </p:cTn>
                                        <p:tgtEl>
                                          <p:spTgt spid="581"/>
                                        </p:tgtEl>
                                        <p:attrNameLst>
                                          <p:attrName>style.visibility</p:attrName>
                                        </p:attrNameLst>
                                      </p:cBhvr>
                                      <p:to>
                                        <p:strVal val="hidden"/>
                                      </p:to>
                                    </p:se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584"/>
                                        </p:tgtEl>
                                        <p:attrNameLst>
                                          <p:attrName>style.visibility</p:attrName>
                                        </p:attrNameLst>
                                      </p:cBhvr>
                                      <p:to>
                                        <p:strVal val="visible"/>
                                      </p:to>
                                    </p:set>
                                    <p:animEffect transition="in" filter="fade">
                                      <p:cBhvr>
                                        <p:cTn id="98" dur="500"/>
                                        <p:tgtEl>
                                          <p:spTgt spid="584"/>
                                        </p:tgtEl>
                                      </p:cBhvr>
                                    </p:animEffect>
                                  </p:childTnLst>
                                </p:cTn>
                              </p:par>
                              <p:par>
                                <p:cTn id="99" presetID="10" presetClass="entr" presetSubtype="0" fill="hold" nodeType="withEffect">
                                  <p:stCondLst>
                                    <p:cond delay="0"/>
                                  </p:stCondLst>
                                  <p:childTnLst>
                                    <p:set>
                                      <p:cBhvr>
                                        <p:cTn id="100" dur="1" fill="hold">
                                          <p:stCondLst>
                                            <p:cond delay="0"/>
                                          </p:stCondLst>
                                        </p:cTn>
                                        <p:tgtEl>
                                          <p:spTgt spid="585"/>
                                        </p:tgtEl>
                                        <p:attrNameLst>
                                          <p:attrName>style.visibility</p:attrName>
                                        </p:attrNameLst>
                                      </p:cBhvr>
                                      <p:to>
                                        <p:strVal val="visible"/>
                                      </p:to>
                                    </p:set>
                                    <p:animEffect transition="in" filter="fade">
                                      <p:cBhvr>
                                        <p:cTn id="101" dur="500"/>
                                        <p:tgtEl>
                                          <p:spTgt spid="585"/>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xit" presetSubtype="0" fill="hold" nodeType="clickEffect">
                                  <p:stCondLst>
                                    <p:cond delay="0"/>
                                  </p:stCondLst>
                                  <p:childTnLst>
                                    <p:animEffect transition="out" filter="fade">
                                      <p:cBhvr>
                                        <p:cTn id="105" dur="500"/>
                                        <p:tgtEl>
                                          <p:spTgt spid="584"/>
                                        </p:tgtEl>
                                      </p:cBhvr>
                                    </p:animEffect>
                                    <p:set>
                                      <p:cBhvr>
                                        <p:cTn id="106" dur="1" fill="hold">
                                          <p:stCondLst>
                                            <p:cond delay="500"/>
                                          </p:stCondLst>
                                        </p:cTn>
                                        <p:tgtEl>
                                          <p:spTgt spid="584"/>
                                        </p:tgtEl>
                                        <p:attrNameLst>
                                          <p:attrName>style.visibility</p:attrName>
                                        </p:attrNameLst>
                                      </p:cBhvr>
                                      <p:to>
                                        <p:strVal val="hidden"/>
                                      </p:to>
                                    </p:set>
                                  </p:childTnLst>
                                </p:cTn>
                              </p:par>
                              <p:par>
                                <p:cTn id="107" presetID="10" presetClass="exit" presetSubtype="0" fill="hold" nodeType="withEffect">
                                  <p:stCondLst>
                                    <p:cond delay="0"/>
                                  </p:stCondLst>
                                  <p:childTnLst>
                                    <p:animEffect transition="out" filter="fade">
                                      <p:cBhvr>
                                        <p:cTn id="108" dur="500"/>
                                        <p:tgtEl>
                                          <p:spTgt spid="585"/>
                                        </p:tgtEl>
                                      </p:cBhvr>
                                    </p:animEffect>
                                    <p:set>
                                      <p:cBhvr>
                                        <p:cTn id="109" dur="1" fill="hold">
                                          <p:stCondLst>
                                            <p:cond delay="500"/>
                                          </p:stCondLst>
                                        </p:cTn>
                                        <p:tgtEl>
                                          <p:spTgt spid="58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71"/>
          <p:cNvSpPr txBox="1">
            <a:spLocks noGrp="1"/>
          </p:cNvSpPr>
          <p:nvPr>
            <p:ph type="title"/>
          </p:nvPr>
        </p:nvSpPr>
        <p:spPr>
          <a:xfrm>
            <a:off x="457200" y="-27384"/>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sz="3200"/>
              <a:t>L’encapsulation </a:t>
            </a:r>
            <a:endParaRPr/>
          </a:p>
        </p:txBody>
      </p:sp>
      <p:sp>
        <p:nvSpPr>
          <p:cNvPr id="592" name="Google Shape;592;p7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139700" algn="l" rtl="0">
              <a:lnSpc>
                <a:spcPct val="100000"/>
              </a:lnSpc>
              <a:spcBef>
                <a:spcPts val="0"/>
              </a:spcBef>
              <a:spcAft>
                <a:spcPts val="0"/>
              </a:spcAft>
              <a:buClr>
                <a:schemeClr val="dk1"/>
              </a:buClr>
              <a:buSzPts val="3200"/>
              <a:buFont typeface="Arial"/>
              <a:buNone/>
            </a:pPr>
            <a:endParaRPr/>
          </a:p>
        </p:txBody>
      </p:sp>
      <p:sp>
        <p:nvSpPr>
          <p:cNvPr id="593" name="Google Shape;593;p7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55</a:t>
            </a:fld>
            <a:endParaRPr/>
          </a:p>
        </p:txBody>
      </p:sp>
      <p:pic>
        <p:nvPicPr>
          <p:cNvPr id="594" name="Google Shape;594;p71"/>
          <p:cNvPicPr preferRelativeResize="0"/>
          <p:nvPr/>
        </p:nvPicPr>
        <p:blipFill rotWithShape="1">
          <a:blip r:embed="rId3">
            <a:alphaModFix/>
          </a:blip>
          <a:srcRect/>
          <a:stretch/>
        </p:blipFill>
        <p:spPr>
          <a:xfrm>
            <a:off x="131584" y="975473"/>
            <a:ext cx="9012416" cy="5882527"/>
          </a:xfrm>
          <a:prstGeom prst="rect">
            <a:avLst/>
          </a:prstGeom>
          <a:noFill/>
          <a:ln>
            <a:noFill/>
          </a:ln>
        </p:spPr>
      </p:pic>
      <p:sp>
        <p:nvSpPr>
          <p:cNvPr id="595" name="Google Shape;595;p71"/>
          <p:cNvSpPr/>
          <p:nvPr/>
        </p:nvSpPr>
        <p:spPr>
          <a:xfrm>
            <a:off x="1691944" y="2240944"/>
            <a:ext cx="2376000" cy="684000"/>
          </a:xfrm>
          <a:prstGeom prst="rect">
            <a:avLst/>
          </a:prstGeom>
          <a:noFill/>
          <a:ln w="38100" cap="flat" cmpd="sng">
            <a:solidFill>
              <a:srgbClr val="FFFF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596" name="Google Shape;596;p71"/>
          <p:cNvSpPr txBox="1"/>
          <p:nvPr/>
        </p:nvSpPr>
        <p:spPr>
          <a:xfrm>
            <a:off x="107504" y="2492896"/>
            <a:ext cx="1619672"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Segmentation </a:t>
            </a:r>
            <a:endParaRPr sz="1400" b="0" i="0" u="none" strike="noStrike" cap="none">
              <a:solidFill>
                <a:srgbClr val="000000"/>
              </a:solidFill>
              <a:latin typeface="Arial"/>
              <a:ea typeface="Arial"/>
              <a:cs typeface="Arial"/>
              <a:sym typeface="Arial"/>
            </a:endParaRPr>
          </a:p>
        </p:txBody>
      </p:sp>
      <p:sp>
        <p:nvSpPr>
          <p:cNvPr id="597" name="Google Shape;597;p71"/>
          <p:cNvSpPr/>
          <p:nvPr/>
        </p:nvSpPr>
        <p:spPr>
          <a:xfrm>
            <a:off x="2339752" y="3033032"/>
            <a:ext cx="936104" cy="684000"/>
          </a:xfrm>
          <a:prstGeom prst="rect">
            <a:avLst/>
          </a:prstGeom>
          <a:noFill/>
          <a:ln w="38100" cap="flat" cmpd="sng">
            <a:solidFill>
              <a:srgbClr val="40FA4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98" name="Google Shape;598;p71"/>
          <p:cNvSpPr/>
          <p:nvPr/>
        </p:nvSpPr>
        <p:spPr>
          <a:xfrm>
            <a:off x="1331640" y="3825120"/>
            <a:ext cx="1008000" cy="684000"/>
          </a:xfrm>
          <a:prstGeom prst="rect">
            <a:avLst/>
          </a:prstGeom>
          <a:noFill/>
          <a:ln w="38100" cap="flat" cmpd="sng">
            <a:solidFill>
              <a:srgbClr val="4AEC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99" name="Google Shape;599;p71"/>
          <p:cNvSpPr/>
          <p:nvPr/>
        </p:nvSpPr>
        <p:spPr>
          <a:xfrm>
            <a:off x="323528" y="4653136"/>
            <a:ext cx="1008000" cy="720000"/>
          </a:xfrm>
          <a:prstGeom prst="rect">
            <a:avLst/>
          </a:prstGeom>
          <a:noFill/>
          <a:ln w="38100" cap="flat" cmpd="sng">
            <a:solidFill>
              <a:srgbClr val="F842D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00" name="Google Shape;600;p71"/>
          <p:cNvSpPr txBox="1"/>
          <p:nvPr/>
        </p:nvSpPr>
        <p:spPr>
          <a:xfrm>
            <a:off x="179512" y="3140968"/>
            <a:ext cx="1619672"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fr-FR" sz="1200" b="1" i="0" u="none" strike="noStrike" cap="none">
                <a:solidFill>
                  <a:schemeClr val="dk1"/>
                </a:solidFill>
                <a:latin typeface="Arial"/>
                <a:ea typeface="Arial"/>
                <a:cs typeface="Arial"/>
                <a:sym typeface="Arial"/>
              </a:rPr>
              <a:t>Encapsulation</a:t>
            </a:r>
            <a:endParaRPr sz="1400" b="0" i="0" u="none" strike="noStrike" cap="none">
              <a:solidFill>
                <a:srgbClr val="000000"/>
              </a:solidFill>
              <a:latin typeface="Arial"/>
              <a:ea typeface="Arial"/>
              <a:cs typeface="Arial"/>
              <a:sym typeface="Arial"/>
            </a:endParaRPr>
          </a:p>
        </p:txBody>
      </p:sp>
      <p:sp>
        <p:nvSpPr>
          <p:cNvPr id="601" name="Google Shape;601;p71"/>
          <p:cNvSpPr/>
          <p:nvPr/>
        </p:nvSpPr>
        <p:spPr>
          <a:xfrm>
            <a:off x="4067944" y="4653216"/>
            <a:ext cx="1008000" cy="720000"/>
          </a:xfrm>
          <a:prstGeom prst="rect">
            <a:avLst/>
          </a:prstGeom>
          <a:noFill/>
          <a:ln w="38100" cap="flat" cmpd="sng">
            <a:solidFill>
              <a:srgbClr val="F842D5"/>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02" name="Google Shape;602;p71"/>
          <p:cNvSpPr txBox="1"/>
          <p:nvPr/>
        </p:nvSpPr>
        <p:spPr>
          <a:xfrm>
            <a:off x="6012160" y="1052736"/>
            <a:ext cx="2880320"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fr-FR" sz="1600" b="1" i="0" u="none" strike="noStrike" cap="none">
                <a:solidFill>
                  <a:schemeClr val="dk1"/>
                </a:solidFill>
                <a:latin typeface="Arial"/>
                <a:ea typeface="Arial"/>
                <a:cs typeface="Arial"/>
                <a:sym typeface="Arial"/>
              </a:rPr>
              <a:t>N-PDU</a:t>
            </a:r>
            <a:r>
              <a:rPr lang="fr-FR" sz="1600" b="0" i="0" u="none" strike="noStrike" cap="none">
                <a:solidFill>
                  <a:schemeClr val="dk1"/>
                </a:solidFill>
                <a:latin typeface="Arial"/>
                <a:ea typeface="Arial"/>
                <a:cs typeface="Arial"/>
                <a:sym typeface="Arial"/>
              </a:rPr>
              <a:t> : Packet Data Unit</a:t>
            </a: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5"/>
                                        </p:tgtEl>
                                        <p:attrNameLst>
                                          <p:attrName>style.visibility</p:attrName>
                                        </p:attrNameLst>
                                      </p:cBhvr>
                                      <p:to>
                                        <p:strVal val="visible"/>
                                      </p:to>
                                    </p:set>
                                    <p:animEffect transition="in" filter="fade">
                                      <p:cBhvr>
                                        <p:cTn id="7" dur="500"/>
                                        <p:tgtEl>
                                          <p:spTgt spid="595"/>
                                        </p:tgtEl>
                                      </p:cBhvr>
                                    </p:animEffect>
                                  </p:childTnLst>
                                </p:cTn>
                              </p:par>
                              <p:par>
                                <p:cTn id="8" presetID="10" presetClass="entr" presetSubtype="0" fill="hold" nodeType="withEffect">
                                  <p:stCondLst>
                                    <p:cond delay="0"/>
                                  </p:stCondLst>
                                  <p:childTnLst>
                                    <p:set>
                                      <p:cBhvr>
                                        <p:cTn id="9" dur="1" fill="hold">
                                          <p:stCondLst>
                                            <p:cond delay="0"/>
                                          </p:stCondLst>
                                        </p:cTn>
                                        <p:tgtEl>
                                          <p:spTgt spid="596"/>
                                        </p:tgtEl>
                                        <p:attrNameLst>
                                          <p:attrName>style.visibility</p:attrName>
                                        </p:attrNameLst>
                                      </p:cBhvr>
                                      <p:to>
                                        <p:strVal val="visible"/>
                                      </p:to>
                                    </p:set>
                                    <p:animEffect transition="in" filter="fade">
                                      <p:cBhvr>
                                        <p:cTn id="10" dur="500"/>
                                        <p:tgtEl>
                                          <p:spTgt spid="59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00"/>
                                        </p:tgtEl>
                                        <p:attrNameLst>
                                          <p:attrName>style.visibility</p:attrName>
                                        </p:attrNameLst>
                                      </p:cBhvr>
                                      <p:to>
                                        <p:strVal val="visible"/>
                                      </p:to>
                                    </p:set>
                                    <p:animEffect transition="in" filter="fade">
                                      <p:cBhvr>
                                        <p:cTn id="15" dur="500"/>
                                        <p:tgtEl>
                                          <p:spTgt spid="600"/>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16" fill="hold" nodeType="clickEffect">
                                  <p:stCondLst>
                                    <p:cond delay="0"/>
                                  </p:stCondLst>
                                  <p:childTnLst>
                                    <p:set>
                                      <p:cBhvr>
                                        <p:cTn id="19" dur="1" fill="hold">
                                          <p:stCondLst>
                                            <p:cond delay="0"/>
                                          </p:stCondLst>
                                        </p:cTn>
                                        <p:tgtEl>
                                          <p:spTgt spid="597"/>
                                        </p:tgtEl>
                                        <p:attrNameLst>
                                          <p:attrName>style.visibility</p:attrName>
                                        </p:attrNameLst>
                                      </p:cBhvr>
                                      <p:to>
                                        <p:strVal val="visible"/>
                                      </p:to>
                                    </p:set>
                                    <p:anim calcmode="lin" valueType="num">
                                      <p:cBhvr additive="base">
                                        <p:cTn id="20" dur="500"/>
                                        <p:tgtEl>
                                          <p:spTgt spid="597"/>
                                        </p:tgtEl>
                                        <p:attrNameLst>
                                          <p:attrName>ppt_w</p:attrName>
                                        </p:attrNameLst>
                                      </p:cBhvr>
                                      <p:tavLst>
                                        <p:tav tm="0">
                                          <p:val>
                                            <p:strVal val="0"/>
                                          </p:val>
                                        </p:tav>
                                        <p:tav tm="100000">
                                          <p:val>
                                            <p:strVal val="#ppt_w"/>
                                          </p:val>
                                        </p:tav>
                                      </p:tavLst>
                                    </p:anim>
                                    <p:anim calcmode="lin" valueType="num">
                                      <p:cBhvr additive="base">
                                        <p:cTn id="21" dur="500"/>
                                        <p:tgtEl>
                                          <p:spTgt spid="597"/>
                                        </p:tgtEl>
                                        <p:attrNameLst>
                                          <p:attrName>ppt_h</p:attrName>
                                        </p:attrNameLst>
                                      </p:cBhvr>
                                      <p:tavLst>
                                        <p:tav tm="0">
                                          <p:val>
                                            <p:str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598"/>
                                        </p:tgtEl>
                                        <p:attrNameLst>
                                          <p:attrName>style.visibility</p:attrName>
                                        </p:attrNameLst>
                                      </p:cBhvr>
                                      <p:to>
                                        <p:strVal val="visible"/>
                                      </p:to>
                                    </p:set>
                                    <p:anim calcmode="lin" valueType="num">
                                      <p:cBhvr additive="base">
                                        <p:cTn id="24" dur="500"/>
                                        <p:tgtEl>
                                          <p:spTgt spid="598"/>
                                        </p:tgtEl>
                                        <p:attrNameLst>
                                          <p:attrName>ppt_w</p:attrName>
                                        </p:attrNameLst>
                                      </p:cBhvr>
                                      <p:tavLst>
                                        <p:tav tm="0">
                                          <p:val>
                                            <p:strVal val="0"/>
                                          </p:val>
                                        </p:tav>
                                        <p:tav tm="100000">
                                          <p:val>
                                            <p:strVal val="#ppt_w"/>
                                          </p:val>
                                        </p:tav>
                                      </p:tavLst>
                                    </p:anim>
                                    <p:anim calcmode="lin" valueType="num">
                                      <p:cBhvr additive="base">
                                        <p:cTn id="25" dur="500"/>
                                        <p:tgtEl>
                                          <p:spTgt spid="598"/>
                                        </p:tgtEl>
                                        <p:attrNameLst>
                                          <p:attrName>ppt_h</p:attrName>
                                        </p:attrNameLst>
                                      </p:cBhvr>
                                      <p:tavLst>
                                        <p:tav tm="0">
                                          <p:val>
                                            <p:str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599"/>
                                        </p:tgtEl>
                                        <p:attrNameLst>
                                          <p:attrName>style.visibility</p:attrName>
                                        </p:attrNameLst>
                                      </p:cBhvr>
                                      <p:to>
                                        <p:strVal val="visible"/>
                                      </p:to>
                                    </p:set>
                                    <p:anim calcmode="lin" valueType="num">
                                      <p:cBhvr additive="base">
                                        <p:cTn id="28" dur="500"/>
                                        <p:tgtEl>
                                          <p:spTgt spid="599"/>
                                        </p:tgtEl>
                                        <p:attrNameLst>
                                          <p:attrName>ppt_w</p:attrName>
                                        </p:attrNameLst>
                                      </p:cBhvr>
                                      <p:tavLst>
                                        <p:tav tm="0">
                                          <p:val>
                                            <p:strVal val="0"/>
                                          </p:val>
                                        </p:tav>
                                        <p:tav tm="100000">
                                          <p:val>
                                            <p:strVal val="#ppt_w"/>
                                          </p:val>
                                        </p:tav>
                                      </p:tavLst>
                                    </p:anim>
                                    <p:anim calcmode="lin" valueType="num">
                                      <p:cBhvr additive="base">
                                        <p:cTn id="29" dur="500"/>
                                        <p:tgtEl>
                                          <p:spTgt spid="599"/>
                                        </p:tgtEl>
                                        <p:attrNameLst>
                                          <p:attrName>ppt_h</p:attrName>
                                        </p:attrNameLst>
                                      </p:cBhvr>
                                      <p:tavLst>
                                        <p:tav tm="0">
                                          <p:val>
                                            <p:strVal val="0"/>
                                          </p:val>
                                        </p:tav>
                                        <p:tav tm="100000">
                                          <p:val>
                                            <p:strVal val="#ppt_h"/>
                                          </p:val>
                                        </p:tav>
                                      </p:tavLst>
                                    </p:anim>
                                  </p:childTnLst>
                                </p:cTn>
                              </p:par>
                              <p:par>
                                <p:cTn id="30" presetID="23" presetClass="entr" presetSubtype="16" fill="hold" nodeType="withEffect">
                                  <p:stCondLst>
                                    <p:cond delay="0"/>
                                  </p:stCondLst>
                                  <p:childTnLst>
                                    <p:set>
                                      <p:cBhvr>
                                        <p:cTn id="31" dur="1" fill="hold">
                                          <p:stCondLst>
                                            <p:cond delay="0"/>
                                          </p:stCondLst>
                                        </p:cTn>
                                        <p:tgtEl>
                                          <p:spTgt spid="601"/>
                                        </p:tgtEl>
                                        <p:attrNameLst>
                                          <p:attrName>style.visibility</p:attrName>
                                        </p:attrNameLst>
                                      </p:cBhvr>
                                      <p:to>
                                        <p:strVal val="visible"/>
                                      </p:to>
                                    </p:set>
                                    <p:anim calcmode="lin" valueType="num">
                                      <p:cBhvr additive="base">
                                        <p:cTn id="32" dur="500"/>
                                        <p:tgtEl>
                                          <p:spTgt spid="601"/>
                                        </p:tgtEl>
                                        <p:attrNameLst>
                                          <p:attrName>ppt_w</p:attrName>
                                        </p:attrNameLst>
                                      </p:cBhvr>
                                      <p:tavLst>
                                        <p:tav tm="0">
                                          <p:val>
                                            <p:strVal val="0"/>
                                          </p:val>
                                        </p:tav>
                                        <p:tav tm="100000">
                                          <p:val>
                                            <p:strVal val="#ppt_w"/>
                                          </p:val>
                                        </p:tav>
                                      </p:tavLst>
                                    </p:anim>
                                    <p:anim calcmode="lin" valueType="num">
                                      <p:cBhvr additive="base">
                                        <p:cTn id="33" dur="500"/>
                                        <p:tgtEl>
                                          <p:spTgt spid="60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7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5353"/>
              <a:buNone/>
            </a:pPr>
            <a:r>
              <a:rPr lang="fr-FR"/>
              <a:t>Adressage dans le réseau</a:t>
            </a:r>
            <a:br>
              <a:rPr lang="fr-FR"/>
            </a:br>
            <a:endParaRPr/>
          </a:p>
        </p:txBody>
      </p:sp>
      <p:sp>
        <p:nvSpPr>
          <p:cNvPr id="609" name="Google Shape;609;p72"/>
          <p:cNvSpPr txBox="1">
            <a:spLocks noGrp="1"/>
          </p:cNvSpPr>
          <p:nvPr>
            <p:ph type="body" idx="1"/>
          </p:nvPr>
        </p:nvSpPr>
        <p:spPr>
          <a:xfrm>
            <a:off x="539552" y="1124744"/>
            <a:ext cx="8280920" cy="5544616"/>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ts val="0"/>
              </a:spcBef>
              <a:spcAft>
                <a:spcPts val="0"/>
              </a:spcAft>
              <a:buClr>
                <a:schemeClr val="dk1"/>
              </a:buClr>
              <a:buSzPts val="2000"/>
              <a:buFont typeface="Noto Sans Symbols"/>
              <a:buChar char="▪"/>
            </a:pPr>
            <a:r>
              <a:rPr lang="fr-FR" sz="2000"/>
              <a:t>Des parties d’informations provenant de sources différentes se déplacent sur un réseau =&gt; Il est </a:t>
            </a:r>
            <a:r>
              <a:rPr lang="fr-FR" sz="2000" b="1">
                <a:solidFill>
                  <a:srgbClr val="FF0000"/>
                </a:solidFill>
              </a:rPr>
              <a:t>essentiel</a:t>
            </a:r>
            <a:r>
              <a:rPr lang="fr-FR" sz="2000"/>
              <a:t> que chaque donnée contienne les </a:t>
            </a:r>
            <a:r>
              <a:rPr lang="fr-FR" sz="2000" b="1">
                <a:solidFill>
                  <a:srgbClr val="FF0000"/>
                </a:solidFill>
              </a:rPr>
              <a:t>informations</a:t>
            </a:r>
            <a:r>
              <a:rPr lang="fr-FR" sz="2000">
                <a:solidFill>
                  <a:srgbClr val="FF0000"/>
                </a:solidFill>
              </a:rPr>
              <a:t> </a:t>
            </a:r>
            <a:r>
              <a:rPr lang="fr-FR" sz="2000" b="1">
                <a:solidFill>
                  <a:srgbClr val="FF0000"/>
                </a:solidFill>
              </a:rPr>
              <a:t>d’identification</a:t>
            </a:r>
            <a:r>
              <a:rPr lang="fr-FR" sz="2000">
                <a:solidFill>
                  <a:srgbClr val="FF0000"/>
                </a:solidFill>
              </a:rPr>
              <a:t> </a:t>
            </a:r>
            <a:r>
              <a:rPr lang="fr-FR" sz="2000"/>
              <a:t>suffisantes afin d’arriver à bonne destination.</a:t>
            </a:r>
            <a:endParaRPr/>
          </a:p>
          <a:p>
            <a:pPr marL="342900" lvl="0" indent="-342900" algn="l" rtl="0">
              <a:lnSpc>
                <a:spcPct val="100000"/>
              </a:lnSpc>
              <a:spcBef>
                <a:spcPts val="400"/>
              </a:spcBef>
              <a:spcAft>
                <a:spcPts val="0"/>
              </a:spcAft>
              <a:buClr>
                <a:schemeClr val="dk1"/>
              </a:buClr>
              <a:buSzPts val="2000"/>
              <a:buFont typeface="Noto Sans Symbols"/>
              <a:buChar char="▪"/>
            </a:pPr>
            <a:r>
              <a:rPr lang="fr-FR" sz="2000"/>
              <a:t>Il existe plusieurs types d’adresses qui doivent être incluses pour livrer correctement les données.</a:t>
            </a:r>
            <a:endParaRPr sz="2400"/>
          </a:p>
          <a:p>
            <a:pPr marL="342900" lvl="0" indent="-190500" algn="l" rtl="0">
              <a:lnSpc>
                <a:spcPct val="100000"/>
              </a:lnSpc>
              <a:spcBef>
                <a:spcPts val="480"/>
              </a:spcBef>
              <a:spcAft>
                <a:spcPts val="0"/>
              </a:spcAft>
              <a:buClr>
                <a:schemeClr val="dk1"/>
              </a:buClr>
              <a:buSzPts val="2400"/>
              <a:buFont typeface="Noto Sans Symbols"/>
              <a:buNone/>
            </a:pPr>
            <a:endParaRPr sz="2400"/>
          </a:p>
          <a:p>
            <a:pPr marL="342900" lvl="0" indent="-190500" algn="l" rtl="0">
              <a:lnSpc>
                <a:spcPct val="100000"/>
              </a:lnSpc>
              <a:spcBef>
                <a:spcPts val="480"/>
              </a:spcBef>
              <a:spcAft>
                <a:spcPts val="0"/>
              </a:spcAft>
              <a:buClr>
                <a:schemeClr val="dk1"/>
              </a:buClr>
              <a:buSzPts val="2400"/>
              <a:buFont typeface="Noto Sans Symbols"/>
              <a:buNone/>
            </a:pPr>
            <a:endParaRPr sz="2400"/>
          </a:p>
          <a:p>
            <a:pPr marL="342900" lvl="0" indent="-190500" algn="l" rtl="0">
              <a:lnSpc>
                <a:spcPct val="100000"/>
              </a:lnSpc>
              <a:spcBef>
                <a:spcPts val="480"/>
              </a:spcBef>
              <a:spcAft>
                <a:spcPts val="0"/>
              </a:spcAft>
              <a:buClr>
                <a:schemeClr val="dk1"/>
              </a:buClr>
              <a:buSzPts val="2400"/>
              <a:buFont typeface="Noto Sans Symbols"/>
              <a:buNone/>
            </a:pPr>
            <a:endParaRPr sz="2400"/>
          </a:p>
          <a:p>
            <a:pPr marL="342900" lvl="0" indent="-190500" algn="l" rtl="0">
              <a:lnSpc>
                <a:spcPct val="100000"/>
              </a:lnSpc>
              <a:spcBef>
                <a:spcPts val="480"/>
              </a:spcBef>
              <a:spcAft>
                <a:spcPts val="0"/>
              </a:spcAft>
              <a:buClr>
                <a:schemeClr val="dk1"/>
              </a:buClr>
              <a:buSzPts val="2400"/>
              <a:buFont typeface="Noto Sans Symbols"/>
              <a:buNone/>
            </a:pPr>
            <a:endParaRPr sz="2400"/>
          </a:p>
          <a:p>
            <a:pPr marL="342900" lvl="0" indent="-190500" algn="l" rtl="0">
              <a:lnSpc>
                <a:spcPct val="100000"/>
              </a:lnSpc>
              <a:spcBef>
                <a:spcPts val="480"/>
              </a:spcBef>
              <a:spcAft>
                <a:spcPts val="0"/>
              </a:spcAft>
              <a:buClr>
                <a:schemeClr val="dk1"/>
              </a:buClr>
              <a:buSzPts val="2400"/>
              <a:buFont typeface="Noto Sans Symbols"/>
              <a:buNone/>
            </a:pPr>
            <a:endParaRPr sz="2400"/>
          </a:p>
        </p:txBody>
      </p:sp>
      <p:sp>
        <p:nvSpPr>
          <p:cNvPr id="610" name="Google Shape;610;p72"/>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56</a:t>
            </a:fld>
            <a:endParaRPr/>
          </a:p>
        </p:txBody>
      </p:sp>
      <p:pic>
        <p:nvPicPr>
          <p:cNvPr id="611" name="Google Shape;611;p72"/>
          <p:cNvPicPr preferRelativeResize="0"/>
          <p:nvPr/>
        </p:nvPicPr>
        <p:blipFill rotWithShape="1">
          <a:blip r:embed="rId3">
            <a:alphaModFix/>
          </a:blip>
          <a:srcRect t="7849"/>
          <a:stretch/>
        </p:blipFill>
        <p:spPr>
          <a:xfrm>
            <a:off x="172607" y="3284984"/>
            <a:ext cx="8791881" cy="253610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7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Architecture réseau </a:t>
            </a:r>
            <a:endParaRPr/>
          </a:p>
        </p:txBody>
      </p:sp>
      <p:sp>
        <p:nvSpPr>
          <p:cNvPr id="617" name="Google Shape;617;p73"/>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1"/>
              </a:buClr>
              <a:buSzPts val="3200"/>
              <a:buFont typeface="Arial"/>
              <a:buChar char="•"/>
            </a:pPr>
            <a:r>
              <a:rPr lang="fr-FR"/>
              <a:t>Modèle Client/Serveur</a:t>
            </a:r>
            <a:endParaRPr/>
          </a:p>
          <a:p>
            <a:pPr marL="342900" lvl="0" indent="-342900" algn="l" rtl="0">
              <a:lnSpc>
                <a:spcPct val="100000"/>
              </a:lnSpc>
              <a:spcBef>
                <a:spcPts val="640"/>
              </a:spcBef>
              <a:spcAft>
                <a:spcPts val="0"/>
              </a:spcAft>
              <a:buClr>
                <a:schemeClr val="dk1"/>
              </a:buClr>
              <a:buSzPts val="3200"/>
              <a:buFont typeface="Arial"/>
              <a:buChar char="•"/>
            </a:pPr>
            <a:r>
              <a:rPr lang="fr-FR"/>
              <a:t>Modèle peer to peer</a:t>
            </a:r>
            <a:endParaRPr/>
          </a:p>
          <a:p>
            <a:pPr marL="342900" lvl="0" indent="-342900" algn="l" rtl="0">
              <a:lnSpc>
                <a:spcPct val="100000"/>
              </a:lnSpc>
              <a:spcBef>
                <a:spcPts val="640"/>
              </a:spcBef>
              <a:spcAft>
                <a:spcPts val="0"/>
              </a:spcAft>
              <a:buClr>
                <a:schemeClr val="dk1"/>
              </a:buClr>
              <a:buSzPts val="3200"/>
              <a:buFont typeface="Arial"/>
              <a:buChar char="•"/>
            </a:pPr>
            <a:r>
              <a:rPr lang="fr-FR"/>
              <a:t>Modèle hybride</a:t>
            </a:r>
            <a:endParaRPr/>
          </a:p>
        </p:txBody>
      </p:sp>
      <p:sp>
        <p:nvSpPr>
          <p:cNvPr id="618" name="Google Shape;618;p73"/>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57</a:t>
            </a:fld>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7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Modèle client serveur</a:t>
            </a:r>
            <a:endParaRPr/>
          </a:p>
        </p:txBody>
      </p:sp>
      <p:sp>
        <p:nvSpPr>
          <p:cNvPr id="624" name="Google Shape;624;p7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85000" lnSpcReduction="10000"/>
          </a:bodyPr>
          <a:lstStyle/>
          <a:p>
            <a:pPr marL="342900" lvl="0" indent="-342900" algn="l" rtl="0">
              <a:lnSpc>
                <a:spcPct val="100000"/>
              </a:lnSpc>
              <a:spcBef>
                <a:spcPts val="0"/>
              </a:spcBef>
              <a:spcAft>
                <a:spcPts val="0"/>
              </a:spcAft>
              <a:buClr>
                <a:schemeClr val="dk1"/>
              </a:buClr>
              <a:buSzPct val="100000"/>
              <a:buFont typeface="Arial"/>
              <a:buChar char="•"/>
            </a:pPr>
            <a:r>
              <a:rPr lang="fr-FR"/>
              <a:t>Idée : l'application est répartie sur différents sites pour optimiser le traitement, le stockage...</a:t>
            </a:r>
            <a:endParaRPr/>
          </a:p>
          <a:p>
            <a:pPr marL="342900" lvl="0" indent="-342900" algn="l" rtl="0">
              <a:lnSpc>
                <a:spcPct val="100000"/>
              </a:lnSpc>
              <a:spcBef>
                <a:spcPts val="544"/>
              </a:spcBef>
              <a:spcAft>
                <a:spcPts val="0"/>
              </a:spcAft>
              <a:buClr>
                <a:schemeClr val="dk1"/>
              </a:buClr>
              <a:buSzPct val="100000"/>
              <a:buFont typeface="Arial"/>
              <a:buChar char="•"/>
            </a:pPr>
            <a:r>
              <a:rPr lang="fr-FR"/>
              <a:t> </a:t>
            </a:r>
            <a:r>
              <a:rPr lang="fr-FR" b="1"/>
              <a:t>Le client </a:t>
            </a:r>
            <a:r>
              <a:rPr lang="fr-FR"/>
              <a:t> :</a:t>
            </a:r>
            <a:endParaRPr/>
          </a:p>
          <a:p>
            <a:pPr marL="742950" lvl="1" indent="-285750" algn="l" rtl="0">
              <a:lnSpc>
                <a:spcPct val="100000"/>
              </a:lnSpc>
              <a:spcBef>
                <a:spcPts val="476"/>
              </a:spcBef>
              <a:spcAft>
                <a:spcPts val="0"/>
              </a:spcAft>
              <a:buClr>
                <a:schemeClr val="dk1"/>
              </a:buClr>
              <a:buSzPct val="100000"/>
              <a:buFont typeface="Arial"/>
              <a:buChar char="–"/>
            </a:pPr>
            <a:r>
              <a:rPr lang="fr-FR"/>
              <a:t>effectue une demande de service auprès du serveur (</a:t>
            </a:r>
            <a:r>
              <a:rPr lang="fr-FR" b="1"/>
              <a:t>requête)</a:t>
            </a:r>
            <a:endParaRPr/>
          </a:p>
          <a:p>
            <a:pPr marL="742950" lvl="1" indent="-285750" algn="l" rtl="0">
              <a:lnSpc>
                <a:spcPct val="100000"/>
              </a:lnSpc>
              <a:spcBef>
                <a:spcPts val="476"/>
              </a:spcBef>
              <a:spcAft>
                <a:spcPts val="0"/>
              </a:spcAft>
              <a:buClr>
                <a:schemeClr val="dk1"/>
              </a:buClr>
              <a:buSzPct val="100000"/>
              <a:buFont typeface="Arial"/>
              <a:buChar char="–"/>
            </a:pPr>
            <a:r>
              <a:rPr lang="fr-FR"/>
              <a:t>initie le contact (parle en premier), ouvre la session</a:t>
            </a:r>
            <a:endParaRPr/>
          </a:p>
          <a:p>
            <a:pPr marL="342900" lvl="0" indent="-342900" algn="l" rtl="0">
              <a:lnSpc>
                <a:spcPct val="100000"/>
              </a:lnSpc>
              <a:spcBef>
                <a:spcPts val="544"/>
              </a:spcBef>
              <a:spcAft>
                <a:spcPts val="0"/>
              </a:spcAft>
              <a:buClr>
                <a:schemeClr val="dk1"/>
              </a:buClr>
              <a:buSzPct val="100000"/>
              <a:buFont typeface="Arial"/>
              <a:buChar char="•"/>
            </a:pPr>
            <a:r>
              <a:rPr lang="fr-FR" b="1"/>
              <a:t>Le serveur</a:t>
            </a:r>
            <a:endParaRPr/>
          </a:p>
          <a:p>
            <a:pPr marL="742950" lvl="1" indent="-285750" algn="l" rtl="0">
              <a:lnSpc>
                <a:spcPct val="100000"/>
              </a:lnSpc>
              <a:spcBef>
                <a:spcPts val="476"/>
              </a:spcBef>
              <a:spcAft>
                <a:spcPts val="0"/>
              </a:spcAft>
              <a:buClr>
                <a:schemeClr val="dk1"/>
              </a:buClr>
              <a:buSzPct val="100000"/>
              <a:buFont typeface="Arial"/>
              <a:buChar char="–"/>
            </a:pPr>
            <a:r>
              <a:rPr lang="fr-FR"/>
              <a:t> est la partie de l'application qui offre un service</a:t>
            </a:r>
            <a:endParaRPr/>
          </a:p>
          <a:p>
            <a:pPr marL="742950" lvl="1" indent="-285750" algn="l" rtl="0">
              <a:lnSpc>
                <a:spcPct val="100000"/>
              </a:lnSpc>
              <a:spcBef>
                <a:spcPts val="476"/>
              </a:spcBef>
              <a:spcAft>
                <a:spcPts val="0"/>
              </a:spcAft>
              <a:buClr>
                <a:schemeClr val="dk1"/>
              </a:buClr>
              <a:buSzPct val="100000"/>
              <a:buFont typeface="Arial"/>
              <a:buChar char="–"/>
            </a:pPr>
            <a:r>
              <a:rPr lang="fr-FR"/>
              <a:t> est à l'écoute des requêtes clientes</a:t>
            </a:r>
            <a:endParaRPr/>
          </a:p>
          <a:p>
            <a:pPr marL="742950" lvl="1" indent="-285750" algn="l" rtl="0">
              <a:lnSpc>
                <a:spcPct val="100000"/>
              </a:lnSpc>
              <a:spcBef>
                <a:spcPts val="476"/>
              </a:spcBef>
              <a:spcAft>
                <a:spcPts val="0"/>
              </a:spcAft>
              <a:buClr>
                <a:schemeClr val="dk1"/>
              </a:buClr>
              <a:buSzPct val="100000"/>
              <a:buFont typeface="Arial"/>
              <a:buChar char="–"/>
            </a:pPr>
            <a:r>
              <a:rPr lang="fr-FR"/>
              <a:t> répond au service demandé par le client (</a:t>
            </a:r>
            <a:r>
              <a:rPr lang="fr-FR" b="1"/>
              <a:t>réponse)</a:t>
            </a:r>
            <a:endParaRPr/>
          </a:p>
        </p:txBody>
      </p:sp>
      <p:sp>
        <p:nvSpPr>
          <p:cNvPr id="625" name="Google Shape;625;p74"/>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58</a:t>
            </a:fld>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75"/>
          <p:cNvSpPr txBox="1">
            <a:spLocks noGrp="1"/>
          </p:cNvSpPr>
          <p:nvPr>
            <p:ph type="title"/>
          </p:nvPr>
        </p:nvSpPr>
        <p:spPr>
          <a:xfrm>
            <a:off x="395536" y="188640"/>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Modèle client serveur</a:t>
            </a:r>
            <a:endParaRPr/>
          </a:p>
        </p:txBody>
      </p:sp>
      <p:sp>
        <p:nvSpPr>
          <p:cNvPr id="632" name="Google Shape;632;p75"/>
          <p:cNvSpPr txBox="1">
            <a:spLocks noGrp="1"/>
          </p:cNvSpPr>
          <p:nvPr>
            <p:ph type="body" idx="1"/>
          </p:nvPr>
        </p:nvSpPr>
        <p:spPr>
          <a:xfrm>
            <a:off x="323528" y="1340768"/>
            <a:ext cx="8363272" cy="5328592"/>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Clr>
                <a:schemeClr val="dk1"/>
              </a:buClr>
              <a:buSzPct val="100000"/>
              <a:buFont typeface="Arial"/>
              <a:buNone/>
            </a:pPr>
            <a:r>
              <a:rPr lang="fr-FR"/>
              <a:t>Le client et le serveur ne sont pas identiques, ils forment un système coopératif</a:t>
            </a:r>
            <a:endParaRPr/>
          </a:p>
          <a:p>
            <a:pPr marL="342900" lvl="0" indent="-342900" algn="l" rtl="0">
              <a:lnSpc>
                <a:spcPct val="100000"/>
              </a:lnSpc>
              <a:spcBef>
                <a:spcPts val="592"/>
              </a:spcBef>
              <a:spcAft>
                <a:spcPts val="0"/>
              </a:spcAft>
              <a:buClr>
                <a:schemeClr val="dk1"/>
              </a:buClr>
              <a:buSzPct val="100000"/>
              <a:buFont typeface="Arial"/>
              <a:buNone/>
            </a:pPr>
            <a:endParaRPr/>
          </a:p>
          <a:p>
            <a:pPr marL="742950" lvl="1" indent="-285750" algn="l" rtl="0">
              <a:lnSpc>
                <a:spcPct val="100000"/>
              </a:lnSpc>
              <a:spcBef>
                <a:spcPts val="518"/>
              </a:spcBef>
              <a:spcAft>
                <a:spcPts val="0"/>
              </a:spcAft>
              <a:buClr>
                <a:schemeClr val="dk1"/>
              </a:buClr>
              <a:buSzPct val="100000"/>
              <a:buFont typeface="Arial"/>
              <a:buChar char="–"/>
            </a:pPr>
            <a:r>
              <a:rPr lang="fr-FR"/>
              <a:t>Les parties client et serveur de l'application peuvent s'exécuter sur des systèmes différents.</a:t>
            </a:r>
            <a:endParaRPr/>
          </a:p>
          <a:p>
            <a:pPr marL="742950" lvl="1" indent="-121284" algn="l" rtl="0">
              <a:lnSpc>
                <a:spcPct val="100000"/>
              </a:lnSpc>
              <a:spcBef>
                <a:spcPts val="518"/>
              </a:spcBef>
              <a:spcAft>
                <a:spcPts val="0"/>
              </a:spcAft>
              <a:buClr>
                <a:schemeClr val="dk1"/>
              </a:buClr>
              <a:buSzPct val="100000"/>
              <a:buFont typeface="Arial"/>
              <a:buNone/>
            </a:pPr>
            <a:endParaRPr/>
          </a:p>
          <a:p>
            <a:pPr marL="742950" lvl="1" indent="-285750" algn="l" rtl="0">
              <a:lnSpc>
                <a:spcPct val="100000"/>
              </a:lnSpc>
              <a:spcBef>
                <a:spcPts val="518"/>
              </a:spcBef>
              <a:spcAft>
                <a:spcPts val="0"/>
              </a:spcAft>
              <a:buClr>
                <a:schemeClr val="dk1"/>
              </a:buClr>
              <a:buSzPct val="100000"/>
              <a:buFont typeface="Arial"/>
              <a:buChar char="–"/>
            </a:pPr>
            <a:r>
              <a:rPr lang="fr-FR"/>
              <a:t>Une même machine peut implanter les côtés client ET serveur de l'application</a:t>
            </a:r>
            <a:endParaRPr/>
          </a:p>
          <a:p>
            <a:pPr marL="742950" lvl="1" indent="-121284" algn="l" rtl="0">
              <a:lnSpc>
                <a:spcPct val="100000"/>
              </a:lnSpc>
              <a:spcBef>
                <a:spcPts val="518"/>
              </a:spcBef>
              <a:spcAft>
                <a:spcPts val="0"/>
              </a:spcAft>
              <a:buClr>
                <a:schemeClr val="dk1"/>
              </a:buClr>
              <a:buSzPct val="100000"/>
              <a:buFont typeface="Arial"/>
              <a:buNone/>
            </a:pPr>
            <a:endParaRPr/>
          </a:p>
          <a:p>
            <a:pPr marL="742950" lvl="1" indent="-285750" algn="l" rtl="0">
              <a:lnSpc>
                <a:spcPct val="100000"/>
              </a:lnSpc>
              <a:spcBef>
                <a:spcPts val="518"/>
              </a:spcBef>
              <a:spcAft>
                <a:spcPts val="0"/>
              </a:spcAft>
              <a:buClr>
                <a:schemeClr val="dk1"/>
              </a:buClr>
              <a:buSzPct val="100000"/>
              <a:buFont typeface="Arial"/>
              <a:buChar char="–"/>
            </a:pPr>
            <a:r>
              <a:rPr lang="fr-FR"/>
              <a:t>Un serveur peut répondre à plusieurs clients simultanément</a:t>
            </a:r>
            <a:endParaRPr/>
          </a:p>
        </p:txBody>
      </p:sp>
      <p:sp>
        <p:nvSpPr>
          <p:cNvPr id="633" name="Google Shape;633;p75"/>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59</a:t>
            </a:fld>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7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Modèle client serveur</a:t>
            </a:r>
            <a:endParaRPr/>
          </a:p>
        </p:txBody>
      </p:sp>
      <p:pic>
        <p:nvPicPr>
          <p:cNvPr id="639" name="Google Shape;639;p76"/>
          <p:cNvPicPr preferRelativeResize="0"/>
          <p:nvPr/>
        </p:nvPicPr>
        <p:blipFill rotWithShape="1">
          <a:blip r:embed="rId3">
            <a:alphaModFix/>
          </a:blip>
          <a:srcRect l="4067" r="4496"/>
          <a:stretch/>
        </p:blipFill>
        <p:spPr>
          <a:xfrm>
            <a:off x="214314" y="1456518"/>
            <a:ext cx="8715404" cy="5258630"/>
          </a:xfrm>
          <a:prstGeom prst="rect">
            <a:avLst/>
          </a:prstGeom>
          <a:noFill/>
          <a:ln>
            <a:noFill/>
          </a:ln>
        </p:spPr>
      </p:pic>
      <p:sp>
        <p:nvSpPr>
          <p:cNvPr id="640" name="Google Shape;640;p76"/>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60</a:t>
            </a:fld>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7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fr-FR"/>
              <a:t>Réseau peer to peer</a:t>
            </a:r>
            <a:endParaRPr/>
          </a:p>
        </p:txBody>
      </p:sp>
      <p:sp>
        <p:nvSpPr>
          <p:cNvPr id="646" name="Google Shape;646;p77"/>
          <p:cNvSpPr txBox="1">
            <a:spLocks noGrp="1"/>
          </p:cNvSpPr>
          <p:nvPr>
            <p:ph type="body" idx="1"/>
          </p:nvPr>
        </p:nvSpPr>
        <p:spPr>
          <a:xfrm>
            <a:off x="251520" y="1783357"/>
            <a:ext cx="8686800" cy="4525963"/>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100000"/>
              </a:lnSpc>
              <a:spcBef>
                <a:spcPts val="0"/>
              </a:spcBef>
              <a:spcAft>
                <a:spcPts val="0"/>
              </a:spcAft>
              <a:buClr>
                <a:schemeClr val="dk1"/>
              </a:buClr>
              <a:buSzPts val="3200"/>
              <a:buFont typeface="Arial"/>
              <a:buChar char="•"/>
            </a:pPr>
            <a:r>
              <a:rPr lang="fr-FR"/>
              <a:t>Au minimum deux ordinateurs sont connectés via un réseau et peuvent partager des ressources (par exemple, des imprimantes et des fichiers) sans disposer de serveur dédié. </a:t>
            </a:r>
            <a:endParaRPr/>
          </a:p>
          <a:p>
            <a:pPr marL="342900" lvl="0" indent="-139700" algn="l" rtl="0">
              <a:lnSpc>
                <a:spcPct val="100000"/>
              </a:lnSpc>
              <a:spcBef>
                <a:spcPts val="640"/>
              </a:spcBef>
              <a:spcAft>
                <a:spcPts val="0"/>
              </a:spcAft>
              <a:buClr>
                <a:schemeClr val="dk1"/>
              </a:buClr>
              <a:buSzPts val="3200"/>
              <a:buFont typeface="Arial"/>
              <a:buNone/>
            </a:pPr>
            <a:endParaRPr/>
          </a:p>
          <a:p>
            <a:pPr marL="342900" lvl="0" indent="-342900" algn="l" rtl="0">
              <a:lnSpc>
                <a:spcPct val="100000"/>
              </a:lnSpc>
              <a:spcBef>
                <a:spcPts val="640"/>
              </a:spcBef>
              <a:spcAft>
                <a:spcPts val="0"/>
              </a:spcAft>
              <a:buClr>
                <a:schemeClr val="dk1"/>
              </a:buClr>
              <a:buSzPts val="3200"/>
              <a:buFont typeface="Arial"/>
              <a:buChar char="•"/>
            </a:pPr>
            <a:r>
              <a:rPr lang="fr-FR"/>
              <a:t>Chaque périphérique final connecté (nommé homologue) peut opérer en tant que serveur ou en tant que client. </a:t>
            </a:r>
            <a:endParaRPr/>
          </a:p>
          <a:p>
            <a:pPr marL="342900" lvl="0" indent="-139700" algn="l" rtl="0">
              <a:lnSpc>
                <a:spcPct val="100000"/>
              </a:lnSpc>
              <a:spcBef>
                <a:spcPts val="640"/>
              </a:spcBef>
              <a:spcAft>
                <a:spcPts val="0"/>
              </a:spcAft>
              <a:buClr>
                <a:schemeClr val="dk1"/>
              </a:buClr>
              <a:buSzPts val="3200"/>
              <a:buFont typeface="Arial"/>
              <a:buNone/>
            </a:pPr>
            <a:endParaRPr/>
          </a:p>
        </p:txBody>
      </p:sp>
      <p:sp>
        <p:nvSpPr>
          <p:cNvPr id="647" name="Google Shape;647;p77"/>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61</a:t>
            </a:fld>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78"/>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62</a:t>
            </a:fld>
            <a:endParaRPr/>
          </a:p>
        </p:txBody>
      </p:sp>
      <p:sp>
        <p:nvSpPr>
          <p:cNvPr id="653" name="Google Shape;653;p78"/>
          <p:cNvSpPr txBox="1"/>
          <p:nvPr/>
        </p:nvSpPr>
        <p:spPr>
          <a:xfrm>
            <a:off x="609600" y="427038"/>
            <a:ext cx="8229600" cy="1143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dk1"/>
              </a:buClr>
              <a:buSzPts val="4400"/>
              <a:buFont typeface="Arial"/>
              <a:buNone/>
            </a:pPr>
            <a:r>
              <a:rPr lang="fr-FR" sz="4400" b="0" i="0" u="none" strike="noStrike" cap="none">
                <a:solidFill>
                  <a:schemeClr val="dk1"/>
                </a:solidFill>
                <a:latin typeface="Arial"/>
                <a:ea typeface="Arial"/>
                <a:cs typeface="Arial"/>
                <a:sym typeface="Arial"/>
              </a:rPr>
              <a:t>Réseau Peer to Peer</a:t>
            </a:r>
            <a:endParaRPr sz="4400" b="0" i="0" u="none" strike="noStrike" cap="none">
              <a:solidFill>
                <a:schemeClr val="dk1"/>
              </a:solidFill>
              <a:latin typeface="Arial"/>
              <a:ea typeface="Arial"/>
              <a:cs typeface="Arial"/>
              <a:sym typeface="Arial"/>
            </a:endParaRPr>
          </a:p>
        </p:txBody>
      </p:sp>
      <p:sp>
        <p:nvSpPr>
          <p:cNvPr id="654" name="Google Shape;654;p78"/>
          <p:cNvSpPr txBox="1"/>
          <p:nvPr/>
        </p:nvSpPr>
        <p:spPr>
          <a:xfrm>
            <a:off x="609600" y="1752600"/>
            <a:ext cx="8229600" cy="4525963"/>
          </a:xfrm>
          <a:prstGeom prst="rect">
            <a:avLst/>
          </a:prstGeom>
          <a:noFill/>
          <a:ln>
            <a:noFill/>
          </a:ln>
        </p:spPr>
        <p:txBody>
          <a:bodyPr spcFirstLastPara="1" wrap="square" lIns="91425" tIns="45700" rIns="91425" bIns="45700" anchor="t" anchorCtr="0">
            <a:normAutofit fontScale="92500" lnSpcReduction="20000"/>
          </a:bodyPr>
          <a:lstStyle/>
          <a:p>
            <a:pPr marL="342900" marR="0" lvl="0" indent="-342900" algn="l" rtl="0">
              <a:lnSpc>
                <a:spcPct val="100000"/>
              </a:lnSpc>
              <a:spcBef>
                <a:spcPts val="0"/>
              </a:spcBef>
              <a:spcAft>
                <a:spcPts val="0"/>
              </a:spcAft>
              <a:buClr>
                <a:schemeClr val="dk1"/>
              </a:buClr>
              <a:buSzPct val="100000"/>
              <a:buFont typeface="Arial"/>
              <a:buChar char="•"/>
            </a:pPr>
            <a:r>
              <a:rPr lang="fr-FR" sz="2600" b="0" i="0" u="none" strike="noStrike" cap="none">
                <a:solidFill>
                  <a:schemeClr val="dk1"/>
                </a:solidFill>
                <a:latin typeface="Arial"/>
                <a:ea typeface="Arial"/>
                <a:cs typeface="Arial"/>
                <a:sym typeface="Arial"/>
              </a:rPr>
              <a:t>Un ordinateur peut remplir le rôle de serveur pour une transaction tout en servant simultanément de client pour un autre ordinateur. </a:t>
            </a:r>
            <a:endParaRPr sz="1400" b="0" i="0" u="none" strike="noStrike" cap="none">
              <a:solidFill>
                <a:srgbClr val="000000"/>
              </a:solidFill>
              <a:latin typeface="Arial"/>
              <a:ea typeface="Arial"/>
              <a:cs typeface="Arial"/>
              <a:sym typeface="Arial"/>
            </a:endParaRPr>
          </a:p>
          <a:p>
            <a:pPr marL="342900" marR="0" lvl="0" indent="-190182" algn="l" rtl="0">
              <a:lnSpc>
                <a:spcPct val="100000"/>
              </a:lnSpc>
              <a:spcBef>
                <a:spcPts val="481"/>
              </a:spcBef>
              <a:spcAft>
                <a:spcPts val="0"/>
              </a:spcAft>
              <a:buClr>
                <a:schemeClr val="dk1"/>
              </a:buClr>
              <a:buSzPct val="100000"/>
              <a:buFont typeface="Arial"/>
              <a:buNone/>
            </a:pPr>
            <a:endParaRPr sz="2600" b="0" i="0" u="none" strike="noStrike" cap="none">
              <a:solidFill>
                <a:schemeClr val="dk1"/>
              </a:solidFill>
              <a:latin typeface="Arial"/>
              <a:ea typeface="Arial"/>
              <a:cs typeface="Arial"/>
              <a:sym typeface="Arial"/>
            </a:endParaRPr>
          </a:p>
          <a:p>
            <a:pPr marL="342900" marR="0" lvl="0" indent="-342900" algn="l" rtl="0">
              <a:lnSpc>
                <a:spcPct val="100000"/>
              </a:lnSpc>
              <a:spcBef>
                <a:spcPts val="481"/>
              </a:spcBef>
              <a:spcAft>
                <a:spcPts val="0"/>
              </a:spcAft>
              <a:buClr>
                <a:schemeClr val="dk1"/>
              </a:buClr>
              <a:buSzPct val="100000"/>
              <a:buFont typeface="Arial"/>
              <a:buChar char="•"/>
            </a:pPr>
            <a:r>
              <a:rPr lang="fr-FR" sz="2600" b="0" i="0" u="none" strike="noStrike" cap="none">
                <a:solidFill>
                  <a:schemeClr val="dk1"/>
                </a:solidFill>
                <a:latin typeface="Arial"/>
                <a:ea typeface="Arial"/>
                <a:cs typeface="Arial"/>
                <a:sym typeface="Arial"/>
              </a:rPr>
              <a:t>Les rôles de client et de serveur sont définis en fonction de chaque requête.</a:t>
            </a:r>
            <a:endParaRPr sz="1400" b="0" i="0" u="none" strike="noStrike" cap="none">
              <a:solidFill>
                <a:srgbClr val="000000"/>
              </a:solidFill>
              <a:latin typeface="Arial"/>
              <a:ea typeface="Arial"/>
              <a:cs typeface="Arial"/>
              <a:sym typeface="Arial"/>
            </a:endParaRPr>
          </a:p>
          <a:p>
            <a:pPr marL="342900" marR="0" lvl="0" indent="-190182" algn="l" rtl="0">
              <a:lnSpc>
                <a:spcPct val="100000"/>
              </a:lnSpc>
              <a:spcBef>
                <a:spcPts val="481"/>
              </a:spcBef>
              <a:spcAft>
                <a:spcPts val="0"/>
              </a:spcAft>
              <a:buClr>
                <a:schemeClr val="dk1"/>
              </a:buClr>
              <a:buSzPct val="100000"/>
              <a:buFont typeface="Arial"/>
              <a:buNone/>
            </a:pPr>
            <a:endParaRPr sz="2600" b="0" i="0" u="none" strike="noStrike" cap="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ct val="100000"/>
              <a:buFont typeface="Noto Sans Symbols"/>
              <a:buChar char="▪"/>
            </a:pPr>
            <a:r>
              <a:rPr lang="fr-FR" sz="2600" b="0" i="0" u="none" strike="noStrike" cap="none">
                <a:solidFill>
                  <a:schemeClr val="dk1"/>
                </a:solidFill>
                <a:latin typeface="Arial"/>
                <a:ea typeface="Arial"/>
                <a:cs typeface="Arial"/>
                <a:sym typeface="Arial"/>
              </a:rPr>
              <a:t>Voici quelques applications P2P courantes :</a:t>
            </a:r>
            <a:endParaRPr sz="1400" b="0" i="0" u="none" strike="noStrike" cap="none">
              <a:solidFill>
                <a:srgbClr val="000000"/>
              </a:solidFill>
              <a:latin typeface="Arial"/>
              <a:ea typeface="Arial"/>
              <a:cs typeface="Arial"/>
              <a:sym typeface="Arial"/>
            </a:endParaRPr>
          </a:p>
          <a:p>
            <a:pPr marL="800100" marR="0" lvl="1" indent="-342900" algn="l" rtl="0">
              <a:lnSpc>
                <a:spcPct val="100000"/>
              </a:lnSpc>
              <a:spcBef>
                <a:spcPts val="0"/>
              </a:spcBef>
              <a:spcAft>
                <a:spcPts val="0"/>
              </a:spcAft>
              <a:buClr>
                <a:schemeClr val="dk1"/>
              </a:buClr>
              <a:buSzPct val="100000"/>
              <a:buFont typeface="Arial"/>
              <a:buChar char="•"/>
            </a:pPr>
            <a:r>
              <a:rPr lang="fr-FR" sz="2600" b="0" i="0" u="none" strike="noStrike" cap="none">
                <a:solidFill>
                  <a:schemeClr val="dk1"/>
                </a:solidFill>
                <a:latin typeface="Arial"/>
                <a:ea typeface="Arial"/>
                <a:cs typeface="Arial"/>
                <a:sym typeface="Arial"/>
              </a:rPr>
              <a:t>eDonkey</a:t>
            </a:r>
            <a:endParaRPr sz="2600" b="0" i="0" u="none" strike="noStrike" cap="none">
              <a:solidFill>
                <a:schemeClr val="dk1"/>
              </a:solidFill>
              <a:latin typeface="Arial"/>
              <a:ea typeface="Arial"/>
              <a:cs typeface="Arial"/>
              <a:sym typeface="Arial"/>
            </a:endParaRPr>
          </a:p>
          <a:p>
            <a:pPr marL="800100" marR="0" lvl="1" indent="-342900" algn="l" rtl="0">
              <a:lnSpc>
                <a:spcPct val="100000"/>
              </a:lnSpc>
              <a:spcBef>
                <a:spcPts val="0"/>
              </a:spcBef>
              <a:spcAft>
                <a:spcPts val="0"/>
              </a:spcAft>
              <a:buClr>
                <a:schemeClr val="dk1"/>
              </a:buClr>
              <a:buSzPct val="100000"/>
              <a:buFont typeface="Arial"/>
              <a:buChar char="•"/>
            </a:pPr>
            <a:r>
              <a:rPr lang="fr-FR" sz="2600" b="0" i="0" u="none" strike="noStrike" cap="none">
                <a:solidFill>
                  <a:schemeClr val="dk1"/>
                </a:solidFill>
                <a:latin typeface="Arial"/>
                <a:ea typeface="Arial"/>
                <a:cs typeface="Arial"/>
                <a:sym typeface="Arial"/>
              </a:rPr>
              <a:t>eMule</a:t>
            </a:r>
            <a:endParaRPr sz="2600" b="0" i="0" u="none" strike="noStrike" cap="none">
              <a:solidFill>
                <a:schemeClr val="dk1"/>
              </a:solidFill>
              <a:latin typeface="Arial"/>
              <a:ea typeface="Arial"/>
              <a:cs typeface="Arial"/>
              <a:sym typeface="Arial"/>
            </a:endParaRPr>
          </a:p>
          <a:p>
            <a:pPr marL="800100" marR="0" lvl="1" indent="-342900" algn="l" rtl="0">
              <a:lnSpc>
                <a:spcPct val="100000"/>
              </a:lnSpc>
              <a:spcBef>
                <a:spcPts val="0"/>
              </a:spcBef>
              <a:spcAft>
                <a:spcPts val="0"/>
              </a:spcAft>
              <a:buClr>
                <a:schemeClr val="dk1"/>
              </a:buClr>
              <a:buSzPct val="100000"/>
              <a:buFont typeface="Arial"/>
              <a:buChar char="•"/>
            </a:pPr>
            <a:r>
              <a:rPr lang="fr-FR" sz="2600" b="0" i="0" u="none" strike="noStrike" cap="none">
                <a:solidFill>
                  <a:schemeClr val="dk1"/>
                </a:solidFill>
                <a:latin typeface="Arial"/>
                <a:ea typeface="Arial"/>
                <a:cs typeface="Arial"/>
                <a:sym typeface="Arial"/>
              </a:rPr>
              <a:t>Shareaza</a:t>
            </a:r>
            <a:endParaRPr sz="2600" b="0" i="0" u="none" strike="noStrike" cap="none">
              <a:solidFill>
                <a:schemeClr val="dk1"/>
              </a:solidFill>
              <a:latin typeface="Arial"/>
              <a:ea typeface="Arial"/>
              <a:cs typeface="Arial"/>
              <a:sym typeface="Arial"/>
            </a:endParaRPr>
          </a:p>
          <a:p>
            <a:pPr marL="800100" marR="0" lvl="1" indent="-342900" algn="l" rtl="0">
              <a:lnSpc>
                <a:spcPct val="100000"/>
              </a:lnSpc>
              <a:spcBef>
                <a:spcPts val="0"/>
              </a:spcBef>
              <a:spcAft>
                <a:spcPts val="0"/>
              </a:spcAft>
              <a:buClr>
                <a:schemeClr val="dk1"/>
              </a:buClr>
              <a:buSzPct val="100000"/>
              <a:buFont typeface="Arial"/>
              <a:buChar char="•"/>
            </a:pPr>
            <a:r>
              <a:rPr lang="fr-FR" sz="2600" b="0" i="0" u="none" strike="noStrike" cap="none">
                <a:solidFill>
                  <a:schemeClr val="dk1"/>
                </a:solidFill>
                <a:latin typeface="Arial"/>
                <a:ea typeface="Arial"/>
                <a:cs typeface="Arial"/>
                <a:sym typeface="Arial"/>
              </a:rPr>
              <a:t>BitTorrent</a:t>
            </a:r>
            <a:endParaRPr sz="2600" b="0" i="0" u="none" strike="noStrike" cap="none">
              <a:solidFill>
                <a:schemeClr val="dk1"/>
              </a:solidFill>
              <a:latin typeface="Arial"/>
              <a:ea typeface="Arial"/>
              <a:cs typeface="Arial"/>
              <a:sym typeface="Arial"/>
            </a:endParaRPr>
          </a:p>
          <a:p>
            <a:pPr marL="800100" marR="0" lvl="1" indent="-342900" algn="l" rtl="0">
              <a:lnSpc>
                <a:spcPct val="100000"/>
              </a:lnSpc>
              <a:spcBef>
                <a:spcPts val="0"/>
              </a:spcBef>
              <a:spcAft>
                <a:spcPts val="0"/>
              </a:spcAft>
              <a:buClr>
                <a:schemeClr val="dk1"/>
              </a:buClr>
              <a:buSzPct val="100000"/>
              <a:buFont typeface="Arial"/>
              <a:buChar char="•"/>
            </a:pPr>
            <a:r>
              <a:rPr lang="fr-FR" sz="2600" b="0" i="0" u="none" strike="noStrike" cap="none">
                <a:solidFill>
                  <a:schemeClr val="dk1"/>
                </a:solidFill>
                <a:latin typeface="Arial"/>
                <a:ea typeface="Arial"/>
                <a:cs typeface="Arial"/>
                <a:sym typeface="Arial"/>
              </a:rPr>
              <a:t>Bitcoin</a:t>
            </a:r>
            <a:endParaRPr sz="2600" b="0" i="0" u="none" strike="noStrike" cap="none">
              <a:solidFill>
                <a:schemeClr val="dk1"/>
              </a:solidFill>
              <a:latin typeface="Arial"/>
              <a:ea typeface="Arial"/>
              <a:cs typeface="Arial"/>
              <a:sym typeface="Arial"/>
            </a:endParaRPr>
          </a:p>
          <a:p>
            <a:pPr marL="800100" marR="0" lvl="1" indent="-342900" algn="l" rtl="0">
              <a:lnSpc>
                <a:spcPct val="100000"/>
              </a:lnSpc>
              <a:spcBef>
                <a:spcPts val="0"/>
              </a:spcBef>
              <a:spcAft>
                <a:spcPts val="0"/>
              </a:spcAft>
              <a:buClr>
                <a:schemeClr val="dk1"/>
              </a:buClr>
              <a:buSzPct val="100000"/>
              <a:buFont typeface="Arial"/>
              <a:buChar char="•"/>
            </a:pPr>
            <a:r>
              <a:rPr lang="fr-FR" sz="2600" b="0" i="0" u="none" strike="noStrike" cap="none">
                <a:solidFill>
                  <a:schemeClr val="dk1"/>
                </a:solidFill>
                <a:latin typeface="Arial"/>
                <a:ea typeface="Arial"/>
                <a:cs typeface="Arial"/>
                <a:sym typeface="Arial"/>
              </a:rPr>
              <a:t>LionShare</a:t>
            </a:r>
            <a:endParaRPr sz="2600" b="0" i="0" u="none" strike="noStrike" cap="none">
              <a:solidFill>
                <a:schemeClr val="dk1"/>
              </a:solidFill>
              <a:latin typeface="Arial"/>
              <a:ea typeface="Arial"/>
              <a:cs typeface="Arial"/>
              <a:sym typeface="Arial"/>
            </a:endParaRPr>
          </a:p>
          <a:p>
            <a:pPr marL="342900" marR="0" lvl="0" indent="-154940" algn="l" rtl="0">
              <a:lnSpc>
                <a:spcPct val="100000"/>
              </a:lnSpc>
              <a:spcBef>
                <a:spcPts val="592"/>
              </a:spcBef>
              <a:spcAft>
                <a:spcPts val="0"/>
              </a:spcAft>
              <a:buClr>
                <a:schemeClr val="dk1"/>
              </a:buClr>
              <a:buSzPct val="100000"/>
              <a:buFont typeface="Arial"/>
              <a:buNone/>
            </a:pPr>
            <a:endParaRPr sz="3200" b="0" i="0" u="none" strike="noStrike" cap="none">
              <a:solidFill>
                <a:schemeClr val="dk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7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8888"/>
              <a:buNone/>
            </a:pPr>
            <a:r>
              <a:rPr lang="fr-FR" sz="4000"/>
              <a:t>Réseau </a:t>
            </a:r>
            <a:r>
              <a:rPr lang="fr-FR" sz="4000" i="1"/>
              <a:t>Peer to Peer</a:t>
            </a:r>
            <a:br>
              <a:rPr lang="fr-FR" sz="4000" i="1"/>
            </a:br>
            <a:endParaRPr sz="4000" i="1"/>
          </a:p>
        </p:txBody>
      </p:sp>
      <p:sp>
        <p:nvSpPr>
          <p:cNvPr id="661" name="Google Shape;661;p79"/>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63</a:t>
            </a:fld>
            <a:endParaRPr/>
          </a:p>
        </p:txBody>
      </p:sp>
      <p:pic>
        <p:nvPicPr>
          <p:cNvPr id="662" name="Google Shape;662;p79"/>
          <p:cNvPicPr preferRelativeResize="0"/>
          <p:nvPr/>
        </p:nvPicPr>
        <p:blipFill rotWithShape="1">
          <a:blip r:embed="rId3">
            <a:alphaModFix/>
          </a:blip>
          <a:srcRect/>
          <a:stretch/>
        </p:blipFill>
        <p:spPr>
          <a:xfrm>
            <a:off x="142844" y="1889472"/>
            <a:ext cx="8854865" cy="4968552"/>
          </a:xfrm>
          <a:prstGeom prst="rect">
            <a:avLst/>
          </a:prstGeom>
          <a:noFill/>
          <a:ln>
            <a:noFill/>
          </a:ln>
        </p:spPr>
      </p:pic>
      <p:sp>
        <p:nvSpPr>
          <p:cNvPr id="663" name="Google Shape;663;p79"/>
          <p:cNvSpPr txBox="1"/>
          <p:nvPr/>
        </p:nvSpPr>
        <p:spPr>
          <a:xfrm>
            <a:off x="179512" y="908720"/>
            <a:ext cx="8784976" cy="92333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0" i="0" u="none" strike="noStrike" cap="none">
                <a:solidFill>
                  <a:schemeClr val="dk1"/>
                </a:solidFill>
                <a:latin typeface="Arial"/>
                <a:ea typeface="Arial"/>
                <a:cs typeface="Arial"/>
                <a:sym typeface="Arial"/>
              </a:rPr>
              <a:t>Par exemple, un réseau domestique simple connectant deux ordinateurs qui partagent une imprimante est un réseau Peer to Peer. Chaque utilisateur peut configurer son ordinateur pour partager des fichiers, exécuter des jeux en réseau ou partager une connexion Internet.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67"/>
        <p:cNvGrpSpPr/>
        <p:nvPr/>
      </p:nvGrpSpPr>
      <p:grpSpPr>
        <a:xfrm>
          <a:off x="0" y="0"/>
          <a:ext cx="0" cy="0"/>
          <a:chOff x="0" y="0"/>
          <a:chExt cx="0" cy="0"/>
        </a:xfrm>
      </p:grpSpPr>
      <p:sp>
        <p:nvSpPr>
          <p:cNvPr id="668" name="Google Shape;668;p8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00"/>
              <a:buNone/>
            </a:pPr>
            <a:r>
              <a:rPr lang="fr-FR" sz="4000"/>
              <a:t>Réseau Peer to peer </a:t>
            </a:r>
            <a:endParaRPr/>
          </a:p>
        </p:txBody>
      </p:sp>
      <p:sp>
        <p:nvSpPr>
          <p:cNvPr id="669" name="Google Shape;669;p8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77500" lnSpcReduction="20000"/>
          </a:bodyPr>
          <a:lstStyle/>
          <a:p>
            <a:pPr marL="342900" lvl="0" indent="-342900" algn="l" rtl="0">
              <a:lnSpc>
                <a:spcPct val="100000"/>
              </a:lnSpc>
              <a:spcBef>
                <a:spcPts val="0"/>
              </a:spcBef>
              <a:spcAft>
                <a:spcPts val="0"/>
              </a:spcAft>
              <a:buClr>
                <a:schemeClr val="dk1"/>
              </a:buClr>
              <a:buSzPct val="100000"/>
              <a:buFont typeface="Arial"/>
              <a:buNone/>
            </a:pPr>
            <a:r>
              <a:rPr lang="fr-FR"/>
              <a:t>Dans un réseau Peer to Peer:</a:t>
            </a:r>
            <a:endParaRPr/>
          </a:p>
          <a:p>
            <a:pPr marL="342900" lvl="0" indent="-342931" algn="l" rtl="0">
              <a:lnSpc>
                <a:spcPct val="100000"/>
              </a:lnSpc>
              <a:spcBef>
                <a:spcPts val="1080"/>
              </a:spcBef>
              <a:spcAft>
                <a:spcPts val="0"/>
              </a:spcAft>
              <a:buClr>
                <a:schemeClr val="dk1"/>
              </a:buClr>
              <a:buSzPct val="100000"/>
              <a:buFont typeface="Noto Sans Symbols"/>
              <a:buChar char="▪"/>
            </a:pPr>
            <a:r>
              <a:rPr lang="fr-FR" sz="3100"/>
              <a:t>au minimum deux ordinateurs sont connectés via un réseau et peuvent partager des ressources (par exemple, des imprimantes et des fichiers) </a:t>
            </a:r>
            <a:r>
              <a:rPr lang="fr-FR" sz="3100">
                <a:solidFill>
                  <a:srgbClr val="FF0000"/>
                </a:solidFill>
              </a:rPr>
              <a:t>sans</a:t>
            </a:r>
            <a:r>
              <a:rPr lang="fr-FR" sz="3100"/>
              <a:t> disposer de serveur </a:t>
            </a:r>
            <a:r>
              <a:rPr lang="fr-FR" sz="3100">
                <a:solidFill>
                  <a:srgbClr val="FF0000"/>
                </a:solidFill>
              </a:rPr>
              <a:t>dédié</a:t>
            </a:r>
            <a:r>
              <a:rPr lang="fr-FR" sz="3100"/>
              <a:t>. </a:t>
            </a:r>
            <a:endParaRPr/>
          </a:p>
          <a:p>
            <a:pPr marL="342900" lvl="0" indent="-342931" algn="l" rtl="0">
              <a:lnSpc>
                <a:spcPct val="100000"/>
              </a:lnSpc>
              <a:spcBef>
                <a:spcPts val="1080"/>
              </a:spcBef>
              <a:spcAft>
                <a:spcPts val="0"/>
              </a:spcAft>
              <a:buClr>
                <a:schemeClr val="dk1"/>
              </a:buClr>
              <a:buSzPct val="100000"/>
              <a:buFont typeface="Noto Sans Symbols"/>
              <a:buChar char="▪"/>
            </a:pPr>
            <a:r>
              <a:rPr lang="fr-FR" sz="3100"/>
              <a:t>Chaque périphérique final connecté (nommé homologue) peut opérer en tant que serveur ou en tant que client. </a:t>
            </a:r>
            <a:endParaRPr/>
          </a:p>
          <a:p>
            <a:pPr marL="342900" lvl="0" indent="-342931" algn="l" rtl="0">
              <a:lnSpc>
                <a:spcPct val="100000"/>
              </a:lnSpc>
              <a:spcBef>
                <a:spcPts val="1080"/>
              </a:spcBef>
              <a:spcAft>
                <a:spcPts val="0"/>
              </a:spcAft>
              <a:buClr>
                <a:schemeClr val="dk1"/>
              </a:buClr>
              <a:buSzPct val="100000"/>
              <a:buFont typeface="Noto Sans Symbols"/>
              <a:buChar char="▪"/>
            </a:pPr>
            <a:r>
              <a:rPr lang="fr-FR" sz="3100"/>
              <a:t>Un ordinateur peut remplir le rôle de serveur pour une transaction tout en servant simultanément de client pour un autre ordinateur. </a:t>
            </a:r>
            <a:endParaRPr/>
          </a:p>
          <a:p>
            <a:pPr marL="342900" lvl="0" indent="-342931" algn="l" rtl="0">
              <a:lnSpc>
                <a:spcPct val="100000"/>
              </a:lnSpc>
              <a:spcBef>
                <a:spcPts val="1080"/>
              </a:spcBef>
              <a:spcAft>
                <a:spcPts val="0"/>
              </a:spcAft>
              <a:buClr>
                <a:schemeClr val="dk1"/>
              </a:buClr>
              <a:buSzPct val="100000"/>
              <a:buFont typeface="Noto Sans Symbols"/>
              <a:buChar char="▪"/>
            </a:pPr>
            <a:r>
              <a:rPr lang="fr-FR" sz="3100"/>
              <a:t>Les rôles de client et de serveur sont définis en fonction de chaque requête.</a:t>
            </a:r>
            <a:endParaRPr/>
          </a:p>
          <a:p>
            <a:pPr marL="342900" lvl="0" indent="-342900" algn="l" rtl="0">
              <a:lnSpc>
                <a:spcPct val="100000"/>
              </a:lnSpc>
              <a:spcBef>
                <a:spcPts val="496"/>
              </a:spcBef>
              <a:spcAft>
                <a:spcPts val="0"/>
              </a:spcAft>
              <a:buClr>
                <a:schemeClr val="dk1"/>
              </a:buClr>
              <a:buSzPct val="100000"/>
              <a:buFont typeface="Arial"/>
              <a:buNone/>
            </a:pPr>
            <a:endParaRPr/>
          </a:p>
        </p:txBody>
      </p:sp>
      <p:sp>
        <p:nvSpPr>
          <p:cNvPr id="670" name="Google Shape;670;p80"/>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64</a:t>
            </a:fld>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74"/>
        <p:cNvGrpSpPr/>
        <p:nvPr/>
      </p:nvGrpSpPr>
      <p:grpSpPr>
        <a:xfrm>
          <a:off x="0" y="0"/>
          <a:ext cx="0" cy="0"/>
          <a:chOff x="0" y="0"/>
          <a:chExt cx="0" cy="0"/>
        </a:xfrm>
      </p:grpSpPr>
      <p:sp>
        <p:nvSpPr>
          <p:cNvPr id="675" name="Google Shape;675;p8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00000"/>
              </a:lnSpc>
              <a:spcBef>
                <a:spcPts val="0"/>
              </a:spcBef>
              <a:spcAft>
                <a:spcPts val="0"/>
              </a:spcAft>
              <a:buSzPct val="35353"/>
              <a:buNone/>
            </a:pPr>
            <a:r>
              <a:rPr lang="fr-FR"/>
              <a:t>Architecture hybride :</a:t>
            </a:r>
            <a:br>
              <a:rPr lang="fr-FR"/>
            </a:br>
            <a:r>
              <a:rPr lang="fr-FR"/>
              <a:t>client-serveur et P2P</a:t>
            </a:r>
            <a:endParaRPr/>
          </a:p>
        </p:txBody>
      </p:sp>
      <p:sp>
        <p:nvSpPr>
          <p:cNvPr id="676" name="Google Shape;676;p8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fontScale="85000" lnSpcReduction="20000"/>
          </a:bodyPr>
          <a:lstStyle/>
          <a:p>
            <a:pPr marL="342900" lvl="0" indent="-342900" algn="l" rtl="0">
              <a:lnSpc>
                <a:spcPct val="100000"/>
              </a:lnSpc>
              <a:spcBef>
                <a:spcPts val="0"/>
              </a:spcBef>
              <a:spcAft>
                <a:spcPts val="0"/>
              </a:spcAft>
              <a:buClr>
                <a:schemeClr val="dk1"/>
              </a:buClr>
              <a:buSzPct val="100000"/>
              <a:buFont typeface="Noto Sans Symbols"/>
              <a:buChar char="❑"/>
            </a:pPr>
            <a:r>
              <a:rPr lang="fr-FR"/>
              <a:t>Skype</a:t>
            </a:r>
            <a:endParaRPr/>
          </a:p>
          <a:p>
            <a:pPr marL="742950" lvl="1" indent="-285750" algn="l" rtl="0">
              <a:lnSpc>
                <a:spcPct val="100000"/>
              </a:lnSpc>
              <a:spcBef>
                <a:spcPts val="408"/>
              </a:spcBef>
              <a:spcAft>
                <a:spcPts val="0"/>
              </a:spcAft>
              <a:buClr>
                <a:schemeClr val="dk1"/>
              </a:buClr>
              <a:buSzPct val="100000"/>
              <a:buFont typeface="Noto Sans Symbols"/>
              <a:buChar char="▪"/>
            </a:pPr>
            <a:r>
              <a:rPr lang="fr-FR" sz="2400"/>
              <a:t>Application de téléphonie internet.</a:t>
            </a:r>
            <a:endParaRPr/>
          </a:p>
          <a:p>
            <a:pPr marL="742950" lvl="1" indent="-285750" algn="l" rtl="0">
              <a:lnSpc>
                <a:spcPct val="100000"/>
              </a:lnSpc>
              <a:spcBef>
                <a:spcPts val="408"/>
              </a:spcBef>
              <a:spcAft>
                <a:spcPts val="0"/>
              </a:spcAft>
              <a:buClr>
                <a:schemeClr val="dk1"/>
              </a:buClr>
              <a:buSzPct val="100000"/>
              <a:buFont typeface="Noto Sans Symbols"/>
              <a:buChar char="▪"/>
            </a:pPr>
            <a:r>
              <a:rPr lang="fr-FR" sz="2400"/>
              <a:t>Trouver des adresses d'autres participants : avec un ou plusieurs serveurs centraux .</a:t>
            </a:r>
            <a:endParaRPr/>
          </a:p>
          <a:p>
            <a:pPr marL="742950" lvl="1" indent="-285750" algn="l" rtl="0">
              <a:lnSpc>
                <a:spcPct val="100000"/>
              </a:lnSpc>
              <a:spcBef>
                <a:spcPts val="408"/>
              </a:spcBef>
              <a:spcAft>
                <a:spcPts val="0"/>
              </a:spcAft>
              <a:buClr>
                <a:schemeClr val="dk1"/>
              </a:buClr>
              <a:buSzPct val="100000"/>
              <a:buFont typeface="Noto Sans Symbols"/>
              <a:buChar char="▪"/>
            </a:pPr>
            <a:r>
              <a:rPr lang="fr-FR" sz="2400"/>
              <a:t>La connexion client-client est directe (ne passe pas par le serveur).</a:t>
            </a:r>
            <a:endParaRPr/>
          </a:p>
          <a:p>
            <a:pPr marL="342900" lvl="0" indent="-170180" algn="l" rtl="0">
              <a:lnSpc>
                <a:spcPct val="100000"/>
              </a:lnSpc>
              <a:spcBef>
                <a:spcPts val="544"/>
              </a:spcBef>
              <a:spcAft>
                <a:spcPts val="0"/>
              </a:spcAft>
              <a:buClr>
                <a:schemeClr val="dk1"/>
              </a:buClr>
              <a:buSzPct val="100000"/>
              <a:buFont typeface="Noto Sans Symbols"/>
              <a:buNone/>
            </a:pPr>
            <a:endParaRPr/>
          </a:p>
          <a:p>
            <a:pPr marL="342900" lvl="0" indent="-342900" algn="l" rtl="0">
              <a:lnSpc>
                <a:spcPct val="100000"/>
              </a:lnSpc>
              <a:spcBef>
                <a:spcPts val="544"/>
              </a:spcBef>
              <a:spcAft>
                <a:spcPts val="0"/>
              </a:spcAft>
              <a:buClr>
                <a:schemeClr val="dk1"/>
              </a:buClr>
              <a:buSzPct val="100000"/>
              <a:buFont typeface="Noto Sans Symbols"/>
              <a:buChar char="❑"/>
            </a:pPr>
            <a:r>
              <a:rPr lang="fr-FR"/>
              <a:t>Messagerie instantanée</a:t>
            </a:r>
            <a:endParaRPr/>
          </a:p>
          <a:p>
            <a:pPr marL="742950" lvl="1" indent="-285750" algn="l" rtl="0">
              <a:lnSpc>
                <a:spcPct val="100000"/>
              </a:lnSpc>
              <a:spcBef>
                <a:spcPts val="442"/>
              </a:spcBef>
              <a:spcAft>
                <a:spcPts val="0"/>
              </a:spcAft>
              <a:buClr>
                <a:schemeClr val="dk1"/>
              </a:buClr>
              <a:buSzPct val="100000"/>
              <a:buFont typeface="Noto Sans Symbols"/>
              <a:buChar char="▪"/>
            </a:pPr>
            <a:r>
              <a:rPr lang="fr-FR" sz="2600"/>
              <a:t>Tchat entre deux utilisateurs est P2P.</a:t>
            </a:r>
            <a:endParaRPr/>
          </a:p>
          <a:p>
            <a:pPr marL="742950" lvl="1" indent="-285750" algn="l" rtl="0">
              <a:lnSpc>
                <a:spcPct val="100000"/>
              </a:lnSpc>
              <a:spcBef>
                <a:spcPts val="442"/>
              </a:spcBef>
              <a:spcAft>
                <a:spcPts val="0"/>
              </a:spcAft>
              <a:buClr>
                <a:schemeClr val="dk1"/>
              </a:buClr>
              <a:buSzPct val="100000"/>
              <a:buFont typeface="Noto Sans Symbols"/>
              <a:buChar char="▪"/>
            </a:pPr>
            <a:r>
              <a:rPr lang="fr-FR" sz="2600"/>
              <a:t> Détection/localisation de présence est centralisée:</a:t>
            </a:r>
            <a:endParaRPr/>
          </a:p>
          <a:p>
            <a:pPr marL="1371600" lvl="2" indent="-457200" algn="l" rtl="0">
              <a:lnSpc>
                <a:spcPct val="100000"/>
              </a:lnSpc>
              <a:spcBef>
                <a:spcPts val="374"/>
              </a:spcBef>
              <a:spcAft>
                <a:spcPts val="0"/>
              </a:spcAft>
              <a:buClr>
                <a:schemeClr val="dk1"/>
              </a:buClr>
              <a:buSzPct val="100000"/>
              <a:buFont typeface="Arial"/>
              <a:buNone/>
            </a:pPr>
            <a:r>
              <a:rPr lang="fr-FR" sz="2200"/>
              <a:t>– Les utilisateurs enregistrent leur adresse IP avec un serveur central lorsque il se connecte sur le réseau</a:t>
            </a:r>
            <a:endParaRPr/>
          </a:p>
          <a:p>
            <a:pPr marL="1371600" lvl="2" indent="-457200" algn="l" rtl="0">
              <a:lnSpc>
                <a:spcPct val="100000"/>
              </a:lnSpc>
              <a:spcBef>
                <a:spcPts val="374"/>
              </a:spcBef>
              <a:spcAft>
                <a:spcPts val="0"/>
              </a:spcAft>
              <a:buClr>
                <a:schemeClr val="dk1"/>
              </a:buClr>
              <a:buSzPct val="100000"/>
              <a:buFont typeface="Arial"/>
              <a:buNone/>
            </a:pPr>
            <a:r>
              <a:rPr lang="fr-FR" sz="2200"/>
              <a:t>– L'utilisateur contacte le serveur central pour trouver les adresses IP de ses connaissances</a:t>
            </a:r>
            <a:endParaRPr/>
          </a:p>
        </p:txBody>
      </p:sp>
      <p:sp>
        <p:nvSpPr>
          <p:cNvPr id="677" name="Google Shape;677;p81"/>
          <p:cNvSpPr txBox="1">
            <a:spLocks noGrp="1"/>
          </p:cNvSpPr>
          <p:nvPr>
            <p:ph type="sldNum" idx="12"/>
          </p:nvPr>
        </p:nvSpPr>
        <p:spPr>
          <a:xfrm>
            <a:off x="6553200" y="6245225"/>
            <a:ext cx="2133600" cy="47625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fld id="{00000000-1234-1234-1234-123412341234}" type="slidenum">
              <a:rPr lang="fr-FR"/>
              <a:t>65</a:t>
            </a:fld>
            <a:endParaRPr/>
          </a:p>
        </p:txBody>
      </p:sp>
    </p:spTree>
  </p:cSld>
  <p:clrMapOvr>
    <a:masterClrMapping/>
  </p:clrMapOvr>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7490</Words>
  <Application>Microsoft Office PowerPoint</Application>
  <PresentationFormat>Affichage à l'écran (4:3)</PresentationFormat>
  <Paragraphs>648</Paragraphs>
  <Slides>65</Slides>
  <Notes>65</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65</vt:i4>
      </vt:variant>
    </vt:vector>
  </HeadingPairs>
  <TitlesOfParts>
    <vt:vector size="70" baseType="lpstr">
      <vt:lpstr>Arial</vt:lpstr>
      <vt:lpstr>Calibri</vt:lpstr>
      <vt:lpstr>Noto Sans Symbols</vt:lpstr>
      <vt:lpstr>Times New Roman</vt:lpstr>
      <vt:lpstr>Modèle par défaut</vt:lpstr>
      <vt:lpstr>Chap I: Introduction aux réseaux </vt:lpstr>
      <vt:lpstr>Présentation </vt:lpstr>
      <vt:lpstr>Références</vt:lpstr>
      <vt:lpstr>Présentation PowerPoint</vt:lpstr>
      <vt:lpstr>Composants du réseau: Les périphériques </vt:lpstr>
      <vt:lpstr>Périphériques finaux et leur rôle</vt:lpstr>
      <vt:lpstr>Périphériques intermédiaires et leur rôle sur le réseau </vt:lpstr>
      <vt:lpstr>Composants du réseau: Les supports</vt:lpstr>
      <vt:lpstr>Support réseau </vt:lpstr>
      <vt:lpstr>Composants du réseau: Les services</vt:lpstr>
      <vt:lpstr>Les Catégories de réseaux</vt:lpstr>
      <vt:lpstr>Les Catégories de réseaux</vt:lpstr>
      <vt:lpstr>Réseaux locaux, réseaux étendus  et inter-réseaux</vt:lpstr>
      <vt:lpstr>Présentation PowerPoint</vt:lpstr>
      <vt:lpstr>Internet, un réseau de réseaux</vt:lpstr>
      <vt:lpstr>Les Applications des Réseaux</vt:lpstr>
      <vt:lpstr>Réseaux d’ordinateurs</vt:lpstr>
      <vt:lpstr>Conception</vt:lpstr>
      <vt:lpstr>Architecture des réseaux </vt:lpstr>
      <vt:lpstr>Tolérance aux pannes </vt:lpstr>
      <vt:lpstr>Évolutivité </vt:lpstr>
      <vt:lpstr>Qualité de Service (QoS)</vt:lpstr>
      <vt:lpstr>Assurer la qualité de service  </vt:lpstr>
      <vt:lpstr>Questions sur la QoS </vt:lpstr>
      <vt:lpstr>Sécurité </vt:lpstr>
      <vt:lpstr>Assurer la sécurité </vt:lpstr>
      <vt:lpstr>Réseaux convergents  Services multiples, Réseaux multiples </vt:lpstr>
      <vt:lpstr>Réseaux convergents  </vt:lpstr>
      <vt:lpstr>Des réseaux intelligents relient le monde   </vt:lpstr>
      <vt:lpstr>Présentation PowerPoint</vt:lpstr>
      <vt:lpstr>Normalisation des réseaux Informatiques</vt:lpstr>
      <vt:lpstr>Modèle OSI </vt:lpstr>
      <vt:lpstr>Modèle de référence OSI</vt:lpstr>
      <vt:lpstr>Modèle de référence OSI</vt:lpstr>
      <vt:lpstr>Modèle de référence OSI</vt:lpstr>
      <vt:lpstr>Couche n, protocole n, service 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Les organismes de normalisation </vt:lpstr>
      <vt:lpstr>Présentation PowerPoint</vt:lpstr>
      <vt:lpstr>Présentation PowerPoint</vt:lpstr>
      <vt:lpstr>Modèle TCP/IP</vt:lpstr>
      <vt:lpstr>Internet &amp; TCP/IP</vt:lpstr>
      <vt:lpstr>Historique</vt:lpstr>
      <vt:lpstr>Historique </vt:lpstr>
      <vt:lpstr>Historique </vt:lpstr>
      <vt:lpstr>Qu’est ce que l’Internet? </vt:lpstr>
      <vt:lpstr>Présentation PowerPoint</vt:lpstr>
      <vt:lpstr>Processus de communication </vt:lpstr>
      <vt:lpstr>L’encapsulation </vt:lpstr>
      <vt:lpstr>Adressage dans le réseau </vt:lpstr>
      <vt:lpstr>Architecture réseau </vt:lpstr>
      <vt:lpstr>Modèle client serveur</vt:lpstr>
      <vt:lpstr>Modèle client serveur</vt:lpstr>
      <vt:lpstr>Modèle client serveur</vt:lpstr>
      <vt:lpstr>Réseau peer to peer</vt:lpstr>
      <vt:lpstr>Présentation PowerPoint</vt:lpstr>
      <vt:lpstr>Réseau Peer to Peer </vt:lpstr>
      <vt:lpstr>Réseau Peer to peer </vt:lpstr>
      <vt:lpstr>Architecture hybride : client-serveur et P2P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I: Introduction aux réseaux</dc:title>
  <dc:creator>chaker</dc:creator>
  <cp:lastModifiedBy>Chaker Essid</cp:lastModifiedBy>
  <cp:revision>10</cp:revision>
  <dcterms:modified xsi:type="dcterms:W3CDTF">2026-02-02T20:16:57Z</dcterms:modified>
</cp:coreProperties>
</file>